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charts/chart68.xml" ContentType="application/vnd.openxmlformats-officedocument.drawingml.chart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charts/chart24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slideLayouts/slideLayout102.xml" ContentType="application/vnd.openxmlformats-officedocument.presentationml.slideLayout+xml"/>
  <Override PartName="/ppt/charts/chart133.xml" ContentType="application/vnd.openxmlformats-officedocument.drawingml.char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s/slide136.xml" ContentType="application/vnd.openxmlformats-officedocument.presentationml.slid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111.xml" ContentType="application/vnd.openxmlformats-officedocument.drawingml.chart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charts/chart87.xml" ContentType="application/vnd.openxmlformats-officedocument.drawingml.chart+xml"/>
  <Override PartName="/ppt/drawings/drawing3.xml" ContentType="application/vnd.openxmlformats-officedocument.drawingml.chartshap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diagrams/layout6.xml" ContentType="application/vnd.openxmlformats-officedocument.drawingml.diagram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diagrams/drawing8.xml" ContentType="application/vnd.ms-office.drawingml.diagramDrawing+xml"/>
  <Override PartName="/ppt/slides/slide108.xml" ContentType="application/vnd.openxmlformats-officedocument.presentationml.slide+xml"/>
  <Override PartName="/ppt/slideLayouts/slideLayout222.xml" ContentType="application/vnd.openxmlformats-officedocument.presentationml.slideLayout+xml"/>
  <Override PartName="/ppt/charts/chart130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charts/chart15.xml" ContentType="application/vnd.openxmlformats-officedocument.drawingml.chart+xml"/>
  <Override PartName="/ppt/charts/chart62.xml" ContentType="application/vnd.openxmlformats-officedocument.drawingml.char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241.xml" ContentType="application/vnd.openxmlformats-officedocument.presentationml.slideLayout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charts/chart78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30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charts/chart56.xml" ContentType="application/vnd.openxmlformats-officedocument.drawingml.chart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charts/chart34.xml" ContentType="application/vnd.openxmlformats-officedocument.drawingml.chart+xml"/>
  <Override PartName="/ppt/charts/chart81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charts/chart118.xml" ContentType="application/vnd.openxmlformats-officedocument.drawingml.char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charts/chart12.xml" ContentType="application/vnd.openxmlformats-officedocument.drawingml.char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charts/chart121.xml" ContentType="application/vnd.openxmlformats-officedocument.drawingml.chart+xml"/>
  <Override PartName="/ppt/slides/slide124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charts/chart53.xml" ContentType="application/vnd.openxmlformats-officedocument.drawingml.chart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slides/slide118.xml" ContentType="application/vnd.openxmlformats-officedocument.presentationml.slide+xml"/>
  <Override PartName="/ppt/slideLayouts/slideLayout232.xml" ContentType="application/vnd.openxmlformats-officedocument.presentationml.slideLayout+xml"/>
  <Override PartName="/ppt/drawings/drawing7.xml" ContentType="application/vnd.openxmlformats-officedocument.drawingml.chartshapes+xml"/>
  <Override PartName="/ppt/slides/slide143.xml" ContentType="application/vnd.openxmlformats-officedocument.presentationml.slide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charts/chart69.xml" ContentType="application/vnd.openxmlformats-officedocument.drawingml.chart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charts/chart47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charts/chart112.xml" ContentType="application/vnd.openxmlformats-officedocument.drawingml.char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charts/chart88.xml" ContentType="application/vnd.openxmlformats-officedocument.drawingml.chart+xml"/>
  <Override PartName="/ppt/slides/slide67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charts/chart19.xml" ContentType="application/vnd.openxmlformats-officedocument.drawingml.chart+xml"/>
  <Override PartName="/ppt/charts/chart66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diagrams/layout7.xml" ContentType="application/vnd.openxmlformats-officedocument.drawingml.diagram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slideLayouts/slideLayout100.xml" ContentType="application/vnd.openxmlformats-officedocument.presentationml.slideLayout+xml"/>
  <Override PartName="/ppt/charts/chart131.xml" ContentType="application/vnd.openxmlformats-officedocument.drawingml.char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charts/chart120.xml" ContentType="application/vnd.openxmlformats-officedocument.drawingml.chart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charts/chart49.xml" ContentType="application/vnd.openxmlformats-officedocument.drawingml.chart+xml"/>
  <Override PartName="/ppt/diagrams/colors2.xml" ContentType="application/vnd.openxmlformats-officedocument.drawingml.diagramColors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hart63.xml" ContentType="application/vnd.openxmlformats-officedocument.drawingml.chart+xml"/>
  <Override PartName="/ppt/theme/themeOverride4.xml" ContentType="application/vnd.openxmlformats-officedocument.themeOverride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charts/chart52.xml" ContentType="application/vnd.openxmlformats-officedocument.drawingml.char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iagrams/layout4.xml" ContentType="application/vnd.openxmlformats-officedocument.drawingml.diagramLayout+xml"/>
  <Override PartName="/ppt/charts/chart125.xml" ContentType="application/vnd.openxmlformats-officedocument.drawingml.chart+xml"/>
  <Override PartName="/ppt/slides/slide139.xml" ContentType="application/vnd.openxmlformats-officedocument.presentationml.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charts/chart79.xml" ContentType="application/vnd.openxmlformats-officedocument.drawingml.chart+xml"/>
  <Override PartName="/ppt/drawings/drawing6.xml" ContentType="application/vnd.openxmlformats-officedocument.drawingml.chartshapes+xml"/>
  <Override PartName="/ppt/diagrams/quickStyle6.xml" ContentType="application/vnd.openxmlformats-officedocument.drawingml.diagramStyl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s/slide147.xml" ContentType="application/vnd.openxmlformats-officedocument.presentationml.slide+xml"/>
  <Override PartName="/ppt/charts/chart122.xml" ContentType="application/vnd.openxmlformats-officedocument.drawingml.chart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Layouts/slideLayout98.xml" ContentType="application/vnd.openxmlformats-officedocument.presentationml.slideLayou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charts/chart8.xml" ContentType="application/vnd.openxmlformats-officedocument.drawingml.chart+xml"/>
  <Override PartName="/ppt/charts/chart116.xml" ContentType="application/vnd.openxmlformats-officedocument.drawingml.chart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charts/chart51.xml" ContentType="application/vnd.openxmlformats-officedocument.drawingml.chart+xml"/>
  <Override PartName="/ppt/charts/chart135.xml" ContentType="application/vnd.openxmlformats-officedocument.drawingml.char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138.xml" ContentType="application/vnd.openxmlformats-officedocument.presentationml.slide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charts/chart113.xml" ContentType="application/vnd.openxmlformats-officedocument.drawingml.char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230.xml" ContentType="application/vnd.openxmlformats-officedocument.presentationml.slideLayout+xml"/>
  <Override PartName="/ppt/charts/chart89.xml" ContentType="application/vnd.openxmlformats-officedocument.drawingml.chart+xml"/>
  <Override PartName="/ppt/drawings/drawing5.xml" ContentType="application/vnd.openxmlformats-officedocument.drawingml.chartshapes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charts/chart67.xml" ContentType="application/vnd.openxmlformats-officedocument.drawingml.chart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charts/chart45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charts/chart132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notesSlides/notesSlide6.xml" ContentType="application/vnd.openxmlformats-officedocument.presentationml.notesSlide+xml"/>
  <Override PartName="/ppt/charts/chart110.xml" ContentType="application/vnd.openxmlformats-officedocument.drawingml.chart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charts/chart17.xml" ContentType="application/vnd.openxmlformats-officedocument.drawingml.chart+xml"/>
  <Override PartName="/ppt/charts/chart64.xml" ContentType="application/vnd.openxmlformats-officedocument.drawingml.chart+xml"/>
  <Override PartName="/ppt/slideLayouts/slideLayout42.xml" ContentType="application/vnd.openxmlformats-officedocument.presentationml.slideLayout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diagrams/layout5.xml" ContentType="application/vnd.openxmlformats-officedocument.drawingml.diagramLayout+xml"/>
  <Override PartName="/ppt/slides/slide129.xml" ContentType="application/vnd.openxmlformats-officedocument.presentationml.slid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charts/chart36.xml" ContentType="application/vnd.openxmlformats-officedocument.drawingml.chart+xml"/>
  <Override PartName="/ppt/charts/chart83.xml" ContentType="application/vnd.openxmlformats-officedocument.drawingml.chart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Default Extension="wdp" ContentType="image/vnd.ms-photo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diagrams/layout2.xml" ContentType="application/vnd.openxmlformats-officedocument.drawingml.diagramLayout+xml"/>
  <Override PartName="/ppt/charts/chart123.xml" ContentType="application/vnd.openxmlformats-officedocument.drawingml.chart+xml"/>
  <Override PartName="/ppt/slides/slide126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charts/chart55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drawings/drawing9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2" r:id="rId2"/>
    <p:sldMasterId id="2147483694" r:id="rId3"/>
    <p:sldMasterId id="2147483709" r:id="rId4"/>
    <p:sldMasterId id="2147483724" r:id="rId5"/>
    <p:sldMasterId id="2147483739" r:id="rId6"/>
    <p:sldMasterId id="2147483754" r:id="rId7"/>
    <p:sldMasterId id="2147483766" r:id="rId8"/>
    <p:sldMasterId id="2147483778" r:id="rId9"/>
    <p:sldMasterId id="2147483790" r:id="rId10"/>
    <p:sldMasterId id="2147483802" r:id="rId11"/>
    <p:sldMasterId id="2147483814" r:id="rId12"/>
    <p:sldMasterId id="2147483826" r:id="rId13"/>
    <p:sldMasterId id="2147483850" r:id="rId14"/>
    <p:sldMasterId id="2147483862" r:id="rId15"/>
    <p:sldMasterId id="2147483939" r:id="rId16"/>
    <p:sldMasterId id="2147483952" r:id="rId17"/>
    <p:sldMasterId id="2147483978" r:id="rId18"/>
    <p:sldMasterId id="2147483991" r:id="rId19"/>
    <p:sldMasterId id="2147484004" r:id="rId20"/>
    <p:sldMasterId id="2147484017" r:id="rId21"/>
    <p:sldMasterId id="2147484029" r:id="rId22"/>
    <p:sldMasterId id="2147484041" r:id="rId23"/>
    <p:sldMasterId id="2147484053" r:id="rId24"/>
    <p:sldMasterId id="2147484077" r:id="rId25"/>
  </p:sldMasterIdLst>
  <p:notesMasterIdLst>
    <p:notesMasterId r:id="rId173"/>
  </p:notesMasterIdLst>
  <p:sldIdLst>
    <p:sldId id="299" r:id="rId26"/>
    <p:sldId id="694" r:id="rId27"/>
    <p:sldId id="789" r:id="rId28"/>
    <p:sldId id="352" r:id="rId29"/>
    <p:sldId id="540" r:id="rId30"/>
    <p:sldId id="395" r:id="rId31"/>
    <p:sldId id="783" r:id="rId32"/>
    <p:sldId id="532" r:id="rId33"/>
    <p:sldId id="542" r:id="rId34"/>
    <p:sldId id="654" r:id="rId35"/>
    <p:sldId id="544" r:id="rId36"/>
    <p:sldId id="732" r:id="rId37"/>
    <p:sldId id="693" r:id="rId38"/>
    <p:sldId id="546" r:id="rId39"/>
    <p:sldId id="730" r:id="rId40"/>
    <p:sldId id="734" r:id="rId41"/>
    <p:sldId id="733" r:id="rId42"/>
    <p:sldId id="798" r:id="rId43"/>
    <p:sldId id="735" r:id="rId44"/>
    <p:sldId id="697" r:id="rId45"/>
    <p:sldId id="646" r:id="rId46"/>
    <p:sldId id="715" r:id="rId47"/>
    <p:sldId id="792" r:id="rId48"/>
    <p:sldId id="793" r:id="rId49"/>
    <p:sldId id="794" r:id="rId50"/>
    <p:sldId id="795" r:id="rId51"/>
    <p:sldId id="796" r:id="rId52"/>
    <p:sldId id="790" r:id="rId53"/>
    <p:sldId id="653" r:id="rId54"/>
    <p:sldId id="702" r:id="rId55"/>
    <p:sldId id="799" r:id="rId56"/>
    <p:sldId id="700" r:id="rId57"/>
    <p:sldId id="800" r:id="rId58"/>
    <p:sldId id="565" r:id="rId59"/>
    <p:sldId id="703" r:id="rId60"/>
    <p:sldId id="701" r:id="rId61"/>
    <p:sldId id="801" r:id="rId62"/>
    <p:sldId id="684" r:id="rId63"/>
    <p:sldId id="802" r:id="rId64"/>
    <p:sldId id="562" r:id="rId65"/>
    <p:sldId id="662" r:id="rId66"/>
    <p:sldId id="698" r:id="rId67"/>
    <p:sldId id="569" r:id="rId68"/>
    <p:sldId id="570" r:id="rId69"/>
    <p:sldId id="785" r:id="rId70"/>
    <p:sldId id="736" r:id="rId71"/>
    <p:sldId id="699" r:id="rId72"/>
    <p:sldId id="665" r:id="rId73"/>
    <p:sldId id="577" r:id="rId74"/>
    <p:sldId id="704" r:id="rId75"/>
    <p:sldId id="743" r:id="rId76"/>
    <p:sldId id="579" r:id="rId77"/>
    <p:sldId id="780" r:id="rId78"/>
    <p:sldId id="711" r:id="rId79"/>
    <p:sldId id="583" r:id="rId80"/>
    <p:sldId id="585" r:id="rId81"/>
    <p:sldId id="749" r:id="rId82"/>
    <p:sldId id="707" r:id="rId83"/>
    <p:sldId id="737" r:id="rId84"/>
    <p:sldId id="632" r:id="rId85"/>
    <p:sldId id="746" r:id="rId86"/>
    <p:sldId id="747" r:id="rId87"/>
    <p:sldId id="727" r:id="rId88"/>
    <p:sldId id="731" r:id="rId89"/>
    <p:sldId id="740" r:id="rId90"/>
    <p:sldId id="786" r:id="rId91"/>
    <p:sldId id="716" r:id="rId92"/>
    <p:sldId id="750" r:id="rId93"/>
    <p:sldId id="741" r:id="rId94"/>
    <p:sldId id="782" r:id="rId95"/>
    <p:sldId id="781" r:id="rId96"/>
    <p:sldId id="672" r:id="rId97"/>
    <p:sldId id="717" r:id="rId98"/>
    <p:sldId id="673" r:id="rId99"/>
    <p:sldId id="725" r:id="rId100"/>
    <p:sldId id="643" r:id="rId101"/>
    <p:sldId id="644" r:id="rId102"/>
    <p:sldId id="642" r:id="rId103"/>
    <p:sldId id="719" r:id="rId104"/>
    <p:sldId id="666" r:id="rId105"/>
    <p:sldId id="706" r:id="rId106"/>
    <p:sldId id="745" r:id="rId107"/>
    <p:sldId id="685" r:id="rId108"/>
    <p:sldId id="651" r:id="rId109"/>
    <p:sldId id="657" r:id="rId110"/>
    <p:sldId id="754" r:id="rId111"/>
    <p:sldId id="384" r:id="rId112"/>
    <p:sldId id="674" r:id="rId113"/>
    <p:sldId id="748" r:id="rId114"/>
    <p:sldId id="631" r:id="rId115"/>
    <p:sldId id="755" r:id="rId116"/>
    <p:sldId id="756" r:id="rId117"/>
    <p:sldId id="757" r:id="rId118"/>
    <p:sldId id="599" r:id="rId119"/>
    <p:sldId id="601" r:id="rId120"/>
    <p:sldId id="603" r:id="rId121"/>
    <p:sldId id="787" r:id="rId122"/>
    <p:sldId id="742" r:id="rId123"/>
    <p:sldId id="614" r:id="rId124"/>
    <p:sldId id="647" r:id="rId125"/>
    <p:sldId id="605" r:id="rId126"/>
    <p:sldId id="690" r:id="rId127"/>
    <p:sldId id="608" r:id="rId128"/>
    <p:sldId id="649" r:id="rId129"/>
    <p:sldId id="726" r:id="rId130"/>
    <p:sldId id="648" r:id="rId131"/>
    <p:sldId id="609" r:id="rId132"/>
    <p:sldId id="758" r:id="rId133"/>
    <p:sldId id="759" r:id="rId134"/>
    <p:sldId id="661" r:id="rId135"/>
    <p:sldId id="722" r:id="rId136"/>
    <p:sldId id="751" r:id="rId137"/>
    <p:sldId id="477" r:id="rId138"/>
    <p:sldId id="478" r:id="rId139"/>
    <p:sldId id="617" r:id="rId140"/>
    <p:sldId id="626" r:id="rId141"/>
    <p:sldId id="619" r:id="rId142"/>
    <p:sldId id="640" r:id="rId143"/>
    <p:sldId id="625" r:id="rId144"/>
    <p:sldId id="623" r:id="rId145"/>
    <p:sldId id="686" r:id="rId146"/>
    <p:sldId id="627" r:id="rId147"/>
    <p:sldId id="788" r:id="rId148"/>
    <p:sldId id="635" r:id="rId149"/>
    <p:sldId id="803" r:id="rId150"/>
    <p:sldId id="804" r:id="rId151"/>
    <p:sldId id="681" r:id="rId152"/>
    <p:sldId id="805" r:id="rId153"/>
    <p:sldId id="753" r:id="rId154"/>
    <p:sldId id="752" r:id="rId155"/>
    <p:sldId id="810" r:id="rId156"/>
    <p:sldId id="774" r:id="rId157"/>
    <p:sldId id="775" r:id="rId158"/>
    <p:sldId id="807" r:id="rId159"/>
    <p:sldId id="808" r:id="rId160"/>
    <p:sldId id="777" r:id="rId161"/>
    <p:sldId id="791" r:id="rId162"/>
    <p:sldId id="768" r:id="rId163"/>
    <p:sldId id="760" r:id="rId164"/>
    <p:sldId id="761" r:id="rId165"/>
    <p:sldId id="811" r:id="rId166"/>
    <p:sldId id="812" r:id="rId167"/>
    <p:sldId id="762" r:id="rId168"/>
    <p:sldId id="763" r:id="rId169"/>
    <p:sldId id="764" r:id="rId170"/>
    <p:sldId id="765" r:id="rId171"/>
    <p:sldId id="767" r:id="rId172"/>
  </p:sldIdLst>
  <p:sldSz cx="9144000" cy="6858000" type="screen4x3"/>
  <p:notesSz cx="6648450" cy="97742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8A4F"/>
    <a:srgbClr val="993366"/>
    <a:srgbClr val="006666"/>
    <a:srgbClr val="008A3E"/>
    <a:srgbClr val="000066"/>
    <a:srgbClr val="DDFBFF"/>
    <a:srgbClr val="000099"/>
    <a:srgbClr val="000000"/>
    <a:srgbClr val="0070C0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94" d="100"/>
          <a:sy n="94" d="100"/>
        </p:scale>
        <p:origin x="-210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60" y="-114"/>
      </p:cViewPr>
      <p:guideLst>
        <p:guide orient="horz" pos="3078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117" Type="http://schemas.openxmlformats.org/officeDocument/2006/relationships/slide" Target="slides/slide9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112" Type="http://schemas.openxmlformats.org/officeDocument/2006/relationships/slide" Target="slides/slide87.xml"/><Relationship Id="rId133" Type="http://schemas.openxmlformats.org/officeDocument/2006/relationships/slide" Target="slides/slide108.xml"/><Relationship Id="rId138" Type="http://schemas.openxmlformats.org/officeDocument/2006/relationships/slide" Target="slides/slide113.xml"/><Relationship Id="rId154" Type="http://schemas.openxmlformats.org/officeDocument/2006/relationships/slide" Target="slides/slide129.xml"/><Relationship Id="rId159" Type="http://schemas.openxmlformats.org/officeDocument/2006/relationships/slide" Target="slides/slide134.xml"/><Relationship Id="rId175" Type="http://schemas.openxmlformats.org/officeDocument/2006/relationships/viewProps" Target="viewProps.xml"/><Relationship Id="rId170" Type="http://schemas.openxmlformats.org/officeDocument/2006/relationships/slide" Target="slides/slide14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102" Type="http://schemas.openxmlformats.org/officeDocument/2006/relationships/slide" Target="slides/slide77.xml"/><Relationship Id="rId123" Type="http://schemas.openxmlformats.org/officeDocument/2006/relationships/slide" Target="slides/slide98.xml"/><Relationship Id="rId128" Type="http://schemas.openxmlformats.org/officeDocument/2006/relationships/slide" Target="slides/slide103.xml"/><Relationship Id="rId144" Type="http://schemas.openxmlformats.org/officeDocument/2006/relationships/slide" Target="slides/slide119.xml"/><Relationship Id="rId149" Type="http://schemas.openxmlformats.org/officeDocument/2006/relationships/slide" Target="slides/slide12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5.xml"/><Relationship Id="rId95" Type="http://schemas.openxmlformats.org/officeDocument/2006/relationships/slide" Target="slides/slide70.xml"/><Relationship Id="rId160" Type="http://schemas.openxmlformats.org/officeDocument/2006/relationships/slide" Target="slides/slide135.xml"/><Relationship Id="rId165" Type="http://schemas.openxmlformats.org/officeDocument/2006/relationships/slide" Target="slides/slide140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113" Type="http://schemas.openxmlformats.org/officeDocument/2006/relationships/slide" Target="slides/slide88.xml"/><Relationship Id="rId118" Type="http://schemas.openxmlformats.org/officeDocument/2006/relationships/slide" Target="slides/slide93.xml"/><Relationship Id="rId134" Type="http://schemas.openxmlformats.org/officeDocument/2006/relationships/slide" Target="slides/slide109.xml"/><Relationship Id="rId139" Type="http://schemas.openxmlformats.org/officeDocument/2006/relationships/slide" Target="slides/slide114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150" Type="http://schemas.openxmlformats.org/officeDocument/2006/relationships/slide" Target="slides/slide125.xml"/><Relationship Id="rId155" Type="http://schemas.openxmlformats.org/officeDocument/2006/relationships/slide" Target="slides/slide130.xml"/><Relationship Id="rId171" Type="http://schemas.openxmlformats.org/officeDocument/2006/relationships/slide" Target="slides/slide146.xml"/><Relationship Id="rId176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59" Type="http://schemas.openxmlformats.org/officeDocument/2006/relationships/slide" Target="slides/slide34.xml"/><Relationship Id="rId103" Type="http://schemas.openxmlformats.org/officeDocument/2006/relationships/slide" Target="slides/slide78.xml"/><Relationship Id="rId108" Type="http://schemas.openxmlformats.org/officeDocument/2006/relationships/slide" Target="slides/slide83.xml"/><Relationship Id="rId124" Type="http://schemas.openxmlformats.org/officeDocument/2006/relationships/slide" Target="slides/slide99.xml"/><Relationship Id="rId129" Type="http://schemas.openxmlformats.org/officeDocument/2006/relationships/slide" Target="slides/slide104.xml"/><Relationship Id="rId54" Type="http://schemas.openxmlformats.org/officeDocument/2006/relationships/slide" Target="slides/slide29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91" Type="http://schemas.openxmlformats.org/officeDocument/2006/relationships/slide" Target="slides/slide66.xml"/><Relationship Id="rId96" Type="http://schemas.openxmlformats.org/officeDocument/2006/relationships/slide" Target="slides/slide71.xml"/><Relationship Id="rId140" Type="http://schemas.openxmlformats.org/officeDocument/2006/relationships/slide" Target="slides/slide115.xml"/><Relationship Id="rId145" Type="http://schemas.openxmlformats.org/officeDocument/2006/relationships/slide" Target="slides/slide120.xml"/><Relationship Id="rId161" Type="http://schemas.openxmlformats.org/officeDocument/2006/relationships/slide" Target="slides/slide136.xml"/><Relationship Id="rId166" Type="http://schemas.openxmlformats.org/officeDocument/2006/relationships/slide" Target="slides/slide1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49" Type="http://schemas.openxmlformats.org/officeDocument/2006/relationships/slide" Target="slides/slide24.xml"/><Relationship Id="rId114" Type="http://schemas.openxmlformats.org/officeDocument/2006/relationships/slide" Target="slides/slide89.xml"/><Relationship Id="rId119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slide" Target="slides/slide69.xml"/><Relationship Id="rId99" Type="http://schemas.openxmlformats.org/officeDocument/2006/relationships/slide" Target="slides/slide74.xml"/><Relationship Id="rId101" Type="http://schemas.openxmlformats.org/officeDocument/2006/relationships/slide" Target="slides/slide76.xml"/><Relationship Id="rId122" Type="http://schemas.openxmlformats.org/officeDocument/2006/relationships/slide" Target="slides/slide97.xml"/><Relationship Id="rId130" Type="http://schemas.openxmlformats.org/officeDocument/2006/relationships/slide" Target="slides/slide105.xml"/><Relationship Id="rId135" Type="http://schemas.openxmlformats.org/officeDocument/2006/relationships/slide" Target="slides/slide110.xml"/><Relationship Id="rId143" Type="http://schemas.openxmlformats.org/officeDocument/2006/relationships/slide" Target="slides/slide118.xml"/><Relationship Id="rId148" Type="http://schemas.openxmlformats.org/officeDocument/2006/relationships/slide" Target="slides/slide123.xml"/><Relationship Id="rId151" Type="http://schemas.openxmlformats.org/officeDocument/2006/relationships/slide" Target="slides/slide126.xml"/><Relationship Id="rId156" Type="http://schemas.openxmlformats.org/officeDocument/2006/relationships/slide" Target="slides/slide131.xml"/><Relationship Id="rId164" Type="http://schemas.openxmlformats.org/officeDocument/2006/relationships/slide" Target="slides/slide139.xml"/><Relationship Id="rId169" Type="http://schemas.openxmlformats.org/officeDocument/2006/relationships/slide" Target="slides/slide144.xml"/><Relationship Id="rId177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72" Type="http://schemas.openxmlformats.org/officeDocument/2006/relationships/slide" Target="slides/slide147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109" Type="http://schemas.openxmlformats.org/officeDocument/2006/relationships/slide" Target="slides/slide8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97" Type="http://schemas.openxmlformats.org/officeDocument/2006/relationships/slide" Target="slides/slide72.xml"/><Relationship Id="rId104" Type="http://schemas.openxmlformats.org/officeDocument/2006/relationships/slide" Target="slides/slide79.xml"/><Relationship Id="rId120" Type="http://schemas.openxmlformats.org/officeDocument/2006/relationships/slide" Target="slides/slide95.xml"/><Relationship Id="rId125" Type="http://schemas.openxmlformats.org/officeDocument/2006/relationships/slide" Target="slides/slide100.xml"/><Relationship Id="rId141" Type="http://schemas.openxmlformats.org/officeDocument/2006/relationships/slide" Target="slides/slide116.xml"/><Relationship Id="rId146" Type="http://schemas.openxmlformats.org/officeDocument/2006/relationships/slide" Target="slides/slide121.xml"/><Relationship Id="rId167" Type="http://schemas.openxmlformats.org/officeDocument/2006/relationships/slide" Target="slides/slide14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162" Type="http://schemas.openxmlformats.org/officeDocument/2006/relationships/slide" Target="slides/slide13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Relationship Id="rId87" Type="http://schemas.openxmlformats.org/officeDocument/2006/relationships/slide" Target="slides/slide62.xml"/><Relationship Id="rId110" Type="http://schemas.openxmlformats.org/officeDocument/2006/relationships/slide" Target="slides/slide85.xml"/><Relationship Id="rId115" Type="http://schemas.openxmlformats.org/officeDocument/2006/relationships/slide" Target="slides/slide90.xml"/><Relationship Id="rId131" Type="http://schemas.openxmlformats.org/officeDocument/2006/relationships/slide" Target="slides/slide106.xml"/><Relationship Id="rId136" Type="http://schemas.openxmlformats.org/officeDocument/2006/relationships/slide" Target="slides/slide111.xml"/><Relationship Id="rId157" Type="http://schemas.openxmlformats.org/officeDocument/2006/relationships/slide" Target="slides/slide132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152" Type="http://schemas.openxmlformats.org/officeDocument/2006/relationships/slide" Target="slides/slide127.xml"/><Relationship Id="rId173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56" Type="http://schemas.openxmlformats.org/officeDocument/2006/relationships/slide" Target="slides/slide31.xml"/><Relationship Id="rId77" Type="http://schemas.openxmlformats.org/officeDocument/2006/relationships/slide" Target="slides/slide52.xml"/><Relationship Id="rId100" Type="http://schemas.openxmlformats.org/officeDocument/2006/relationships/slide" Target="slides/slide75.xml"/><Relationship Id="rId105" Type="http://schemas.openxmlformats.org/officeDocument/2006/relationships/slide" Target="slides/slide80.xml"/><Relationship Id="rId126" Type="http://schemas.openxmlformats.org/officeDocument/2006/relationships/slide" Target="slides/slide101.xml"/><Relationship Id="rId147" Type="http://schemas.openxmlformats.org/officeDocument/2006/relationships/slide" Target="slides/slide122.xml"/><Relationship Id="rId168" Type="http://schemas.openxmlformats.org/officeDocument/2006/relationships/slide" Target="slides/slide1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93" Type="http://schemas.openxmlformats.org/officeDocument/2006/relationships/slide" Target="slides/slide68.xml"/><Relationship Id="rId98" Type="http://schemas.openxmlformats.org/officeDocument/2006/relationships/slide" Target="slides/slide73.xml"/><Relationship Id="rId121" Type="http://schemas.openxmlformats.org/officeDocument/2006/relationships/slide" Target="slides/slide96.xml"/><Relationship Id="rId142" Type="http://schemas.openxmlformats.org/officeDocument/2006/relationships/slide" Target="slides/slide117.xml"/><Relationship Id="rId163" Type="http://schemas.openxmlformats.org/officeDocument/2006/relationships/slide" Target="slides/slide13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1.xml"/><Relationship Id="rId67" Type="http://schemas.openxmlformats.org/officeDocument/2006/relationships/slide" Target="slides/slide42.xml"/><Relationship Id="rId116" Type="http://schemas.openxmlformats.org/officeDocument/2006/relationships/slide" Target="slides/slide91.xml"/><Relationship Id="rId137" Type="http://schemas.openxmlformats.org/officeDocument/2006/relationships/slide" Target="slides/slide112.xml"/><Relationship Id="rId158" Type="http://schemas.openxmlformats.org/officeDocument/2006/relationships/slide" Target="slides/slide13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62" Type="http://schemas.openxmlformats.org/officeDocument/2006/relationships/slide" Target="slides/slide37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111" Type="http://schemas.openxmlformats.org/officeDocument/2006/relationships/slide" Target="slides/slide86.xml"/><Relationship Id="rId132" Type="http://schemas.openxmlformats.org/officeDocument/2006/relationships/slide" Target="slides/slide107.xml"/><Relationship Id="rId153" Type="http://schemas.openxmlformats.org/officeDocument/2006/relationships/slide" Target="slides/slide128.xml"/><Relationship Id="rId174" Type="http://schemas.openxmlformats.org/officeDocument/2006/relationships/presProps" Target="presProp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1.xml"/><Relationship Id="rId57" Type="http://schemas.openxmlformats.org/officeDocument/2006/relationships/slide" Target="slides/slide32.xml"/><Relationship Id="rId106" Type="http://schemas.openxmlformats.org/officeDocument/2006/relationships/slide" Target="slides/slide81.xml"/><Relationship Id="rId127" Type="http://schemas.openxmlformats.org/officeDocument/2006/relationships/slide" Target="slides/slide10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1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2.xlsx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3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4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5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6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7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8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9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1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2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3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4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5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6.xlsx"/></Relationships>
</file>

<file path=ppt/charts/_rels/chart1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07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8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9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2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3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4.xlsx"/></Relationships>
</file>

<file path=ppt/charts/_rels/chart1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15.xlsx"/></Relationships>
</file>

<file path=ppt/charts/_rels/chart1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16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7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8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9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1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2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3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4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5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&#1058;&#1077;&#1088;&#1077;&#1096;&#1082;&#1086;\&#1052;&#1086;&#1080;%20&#1076;&#1086;&#1082;&#1091;&#1084;&#1077;&#1085;&#1090;&#1099;\&#1050;%20&#1055;&#1088;&#1077;&#1079;&#1077;&#1085;&#1090;&#1072;&#1094;&#1080;&#1080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4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8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9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1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2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3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4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5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6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8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9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0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1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2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3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4.xlsx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6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7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8.xlsx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89.xlsx"/><Relationship Id="rId1" Type="http://schemas.openxmlformats.org/officeDocument/2006/relationships/image" Target="../media/image9.jpeg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541067209721112"/>
          <c:y val="9.5426146344100168E-2"/>
          <c:w val="0.83045112221418727"/>
          <c:h val="0.8257717986289850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990033"/>
                </a:solidFill>
              </a:ln>
            </c:spPr>
          </c:marker>
          <c:dLbls>
            <c:dLbl>
              <c:idx val="0"/>
              <c:layout>
                <c:manualLayout>
                  <c:x val="-5.4975604875946944E-2"/>
                  <c:y val="-4.8733620241026253E-2"/>
                </c:manualLayout>
              </c:layout>
              <c:showVal val="1"/>
            </c:dLbl>
            <c:dLbl>
              <c:idx val="2"/>
              <c:layout>
                <c:manualLayout>
                  <c:x val="-3.3596202979745145E-2"/>
                  <c:y val="-4.1771674492307793E-2"/>
                </c:manualLayout>
              </c:layout>
              <c:showVal val="1"/>
            </c:dLbl>
            <c:dLbl>
              <c:idx val="3"/>
              <c:layout>
                <c:manualLayout>
                  <c:x val="-3.9704603521517015E-2"/>
                  <c:y val="-5.1054268823931923E-2"/>
                </c:manualLayout>
              </c:layout>
              <c:showVal val="1"/>
            </c:dLbl>
            <c:dLbl>
              <c:idx val="4"/>
              <c:layout>
                <c:manualLayout>
                  <c:x val="-3.6650403250631035E-2"/>
                  <c:y val="-4.6412971658120153E-2"/>
                </c:manualLayout>
              </c:layout>
              <c:showVal val="1"/>
            </c:dLbl>
            <c:dLbl>
              <c:idx val="5"/>
              <c:layout>
                <c:manualLayout>
                  <c:x val="-4.2758803792402877E-2"/>
                  <c:y val="-3.7130377326496079E-2"/>
                </c:manualLayout>
              </c:layout>
              <c:showVal val="1"/>
            </c:dLbl>
            <c:dLbl>
              <c:idx val="6"/>
              <c:layout>
                <c:manualLayout>
                  <c:x val="-4.8867204334174831E-2"/>
                  <c:y val="-4.1771674492307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1959г.</c:v>
                </c:pt>
                <c:pt idx="1">
                  <c:v>1970г.</c:v>
                </c:pt>
                <c:pt idx="2">
                  <c:v>1979г.</c:v>
                </c:pt>
                <c:pt idx="3">
                  <c:v>1989г.</c:v>
                </c:pt>
                <c:pt idx="4">
                  <c:v>2002г.</c:v>
                </c:pt>
                <c:pt idx="5">
                  <c:v>2010г.</c:v>
                </c:pt>
                <c:pt idx="6">
                  <c:v>2011г.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1181.9000000000001</c:v>
                </c:pt>
                <c:pt idx="1">
                  <c:v>783.8</c:v>
                </c:pt>
                <c:pt idx="2">
                  <c:v>595.1</c:v>
                </c:pt>
                <c:pt idx="3">
                  <c:v>509.2</c:v>
                </c:pt>
                <c:pt idx="4">
                  <c:v>424.5</c:v>
                </c:pt>
                <c:pt idx="5">
                  <c:v>348.1</c:v>
                </c:pt>
                <c:pt idx="6">
                  <c:v>338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ln w="31750">
              <a:solidFill>
                <a:srgbClr val="008A3E"/>
              </a:solidFill>
            </a:ln>
          </c:spPr>
          <c:marker>
            <c:symbol val="circle"/>
            <c:size val="11"/>
            <c:spPr>
              <a:solidFill>
                <a:srgbClr val="008A3E"/>
              </a:solidFill>
              <a:ln>
                <a:solidFill>
                  <a:srgbClr val="008A3E"/>
                </a:solidFill>
              </a:ln>
            </c:spPr>
          </c:marker>
          <c:dLbls>
            <c:dLbl>
              <c:idx val="0"/>
              <c:layout>
                <c:manualLayout>
                  <c:x val="-4.7340104198731824E-2"/>
                  <c:y val="3.9451025909401881E-2"/>
                </c:manualLayout>
              </c:layout>
              <c:showVal val="1"/>
            </c:dLbl>
            <c:dLbl>
              <c:idx val="1"/>
              <c:layout>
                <c:manualLayout>
                  <c:x val="-5.3448504740503604E-2"/>
                  <c:y val="-5.5695565989743831E-2"/>
                </c:manualLayout>
              </c:layout>
              <c:showVal val="1"/>
            </c:dLbl>
            <c:dLbl>
              <c:idx val="2"/>
              <c:layout>
                <c:manualLayout>
                  <c:x val="-5.9556905282275439E-2"/>
                  <c:y val="-4.4092323075214115E-2"/>
                </c:manualLayout>
              </c:layout>
              <c:showVal val="1"/>
            </c:dLbl>
            <c:dLbl>
              <c:idx val="3"/>
              <c:layout>
                <c:manualLayout>
                  <c:x val="-5.6502705011389577E-2"/>
                  <c:y val="-3.9451025909401881E-2"/>
                </c:manualLayout>
              </c:layout>
              <c:showVal val="1"/>
            </c:dLbl>
            <c:dLbl>
              <c:idx val="4"/>
              <c:layout>
                <c:manualLayout>
                  <c:x val="-6.2611105553161364E-2"/>
                  <c:y val="-5.33749174068378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1079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1921404605060652E-2"/>
                  <c:y val="-4.8733620241026308E-2"/>
                </c:manualLayout>
              </c:layout>
              <c:showVal val="1"/>
            </c:dLbl>
            <c:dLbl>
              <c:idx val="6"/>
              <c:layout>
                <c:manualLayout>
                  <c:x val="-4.8867324578279761E-2"/>
                  <c:y val="-3.9451025909401881E-2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1959г.</c:v>
                </c:pt>
                <c:pt idx="1">
                  <c:v>1970г.</c:v>
                </c:pt>
                <c:pt idx="2">
                  <c:v>1979г.</c:v>
                </c:pt>
                <c:pt idx="3">
                  <c:v>1989г.</c:v>
                </c:pt>
                <c:pt idx="4">
                  <c:v>2002г.</c:v>
                </c:pt>
                <c:pt idx="5">
                  <c:v>2010г.</c:v>
                </c:pt>
                <c:pt idx="6">
                  <c:v>2011г.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702.2</c:v>
                </c:pt>
                <c:pt idx="1">
                  <c:v>943.5</c:v>
                </c:pt>
                <c:pt idx="2">
                  <c:v>1066.5999999999999</c:v>
                </c:pt>
                <c:pt idx="3">
                  <c:v>1140.0999999999999</c:v>
                </c:pt>
                <c:pt idx="4">
                  <c:v>1079</c:v>
                </c:pt>
                <c:pt idx="5">
                  <c:v>993.2</c:v>
                </c:pt>
                <c:pt idx="6">
                  <c:v>989.6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Всё население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circle"/>
            <c:size val="11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4975725120051722E-2"/>
                  <c:y val="5.33749174068378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1884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3448504740503604E-2"/>
                  <c:y val="-4.8733620241026308E-2"/>
                </c:manualLayout>
              </c:layout>
              <c:showVal val="1"/>
            </c:dLbl>
            <c:dLbl>
              <c:idx val="2"/>
              <c:layout>
                <c:manualLayout>
                  <c:x val="-5.9556905282275439E-2"/>
                  <c:y val="-4.8733620241026308E-2"/>
                </c:manualLayout>
              </c:layout>
              <c:showVal val="1"/>
            </c:dLbl>
            <c:dLbl>
              <c:idx val="3"/>
              <c:layout>
                <c:manualLayout>
                  <c:x val="-5.6502705011389577E-2"/>
                  <c:y val="-3.9451025909401881E-2"/>
                </c:manualLayout>
              </c:layout>
              <c:showVal val="1"/>
            </c:dLbl>
            <c:dLbl>
              <c:idx val="4"/>
              <c:layout>
                <c:manualLayout>
                  <c:x val="-5.3448504740503604E-2"/>
                  <c:y val="-4.8733620241026308E-2"/>
                </c:manualLayout>
              </c:layout>
              <c:showVal val="1"/>
            </c:dLbl>
            <c:dLbl>
              <c:idx val="5"/>
              <c:layout>
                <c:manualLayout>
                  <c:x val="-5.1921404605060652E-2"/>
                  <c:y val="-3.7130377326496079E-2"/>
                </c:manualLayout>
              </c:layout>
              <c:showVal val="1"/>
            </c:dLbl>
            <c:dLbl>
              <c:idx val="6"/>
              <c:layout>
                <c:manualLayout>
                  <c:x val="-5.8029805146832585E-2"/>
                  <c:y val="-4.177167449230787E-2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1959г.</c:v>
                </c:pt>
                <c:pt idx="1">
                  <c:v>1970г.</c:v>
                </c:pt>
                <c:pt idx="2">
                  <c:v>1979г.</c:v>
                </c:pt>
                <c:pt idx="3">
                  <c:v>1989г.</c:v>
                </c:pt>
                <c:pt idx="4">
                  <c:v>2002г.</c:v>
                </c:pt>
                <c:pt idx="5">
                  <c:v>2010г.</c:v>
                </c:pt>
                <c:pt idx="6">
                  <c:v>2011г.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1884</c:v>
                </c:pt>
                <c:pt idx="1">
                  <c:v>1727.3</c:v>
                </c:pt>
                <c:pt idx="2">
                  <c:v>1661.7</c:v>
                </c:pt>
                <c:pt idx="3">
                  <c:v>1649.3</c:v>
                </c:pt>
                <c:pt idx="4">
                  <c:v>1503.5</c:v>
                </c:pt>
                <c:pt idx="5">
                  <c:v>1341.3</c:v>
                </c:pt>
                <c:pt idx="6">
                  <c:v>1327.6</c:v>
                </c:pt>
              </c:numCache>
            </c:numRef>
          </c:val>
        </c:ser>
        <c:marker val="1"/>
        <c:axId val="125780352"/>
        <c:axId val="125781888"/>
      </c:lineChart>
      <c:catAx>
        <c:axId val="125780352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25781888"/>
        <c:crosses val="autoZero"/>
        <c:auto val="1"/>
        <c:lblAlgn val="ctr"/>
        <c:lblOffset val="100"/>
      </c:catAx>
      <c:valAx>
        <c:axId val="125781888"/>
        <c:scaling>
          <c:orientation val="minMax"/>
          <c:max val="2000"/>
          <c:min val="0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25780352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5123327164009679E-2"/>
          <c:y val="1.430021288925855E-2"/>
          <c:w val="0.89999995190235749"/>
          <c:h val="6.0125446587806025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3968253968254"/>
          <c:y val="0.11270983213429255"/>
          <c:w val="0.86984126984126986"/>
          <c:h val="0.67625899280575552"/>
        </c:manualLayout>
      </c:layout>
      <c:barChart>
        <c:barDir val="col"/>
        <c:grouping val="clustered"/>
        <c:ser>
          <c:idx val="4"/>
          <c:order val="0"/>
          <c:tx>
            <c:strRef>
              <c:f>Sheet1!$A$2</c:f>
              <c:strCache>
                <c:ptCount val="1"/>
                <c:pt idx="0">
                  <c:v>Общая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4184">
              <a:noFill/>
            </a:ln>
          </c:spPr>
          <c:dLbls>
            <c:dLbl>
              <c:idx val="0"/>
              <c:layout>
                <c:manualLayout>
                  <c:x val="-3.6391616663597557E-3"/>
                  <c:y val="-4.101433305652318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639205914090587E-3"/>
                  <c:y val="-4.436536942636978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9884565110278569E-3"/>
                  <c:y val="-4.457866472049276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2265959968536653E-3"/>
                  <c:y val="-4.6221385575260281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427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45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1413.5</c:v>
                </c:pt>
                <c:pt idx="1">
                  <c:v>1659.9</c:v>
                </c:pt>
                <c:pt idx="2">
                  <c:v>1633.8</c:v>
                </c:pt>
                <c:pt idx="3">
                  <c:v>1527.3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Первичная 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4184">
              <a:noFill/>
            </a:ln>
          </c:spPr>
          <c:dLbls>
            <c:dLbl>
              <c:idx val="0"/>
              <c:layout>
                <c:manualLayout>
                  <c:x val="1.3217374754096208E-2"/>
                  <c:y val="-4.0284698528234929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0042727331762268E-2"/>
                  <c:y val="-4.432142283309869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4804587845936515E-2"/>
                  <c:y val="-5.802167357503397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4804543598205627E-2"/>
                  <c:y val="-5.0064735679430178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427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153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730.2</c:v>
                </c:pt>
                <c:pt idx="1">
                  <c:v>815.2</c:v>
                </c:pt>
                <c:pt idx="2">
                  <c:v>791.5</c:v>
                </c:pt>
                <c:pt idx="3">
                  <c:v>729.7</c:v>
                </c:pt>
              </c:numCache>
            </c:numRef>
          </c:val>
        </c:ser>
        <c:gapWidth val="120"/>
        <c:axId val="133627264"/>
        <c:axId val="196260992"/>
      </c:barChart>
      <c:catAx>
        <c:axId val="133627264"/>
        <c:scaling>
          <c:orientation val="minMax"/>
        </c:scaling>
        <c:axPos val="b"/>
        <c:numFmt formatCode="General" sourceLinked="1"/>
        <c:tickLblPos val="nextTo"/>
        <c:spPr>
          <a:ln w="42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6260992"/>
        <c:crosses val="autoZero"/>
        <c:auto val="1"/>
        <c:lblAlgn val="ctr"/>
        <c:lblOffset val="100"/>
        <c:tickLblSkip val="1"/>
        <c:tickMarkSkip val="1"/>
      </c:catAx>
      <c:valAx>
        <c:axId val="196260992"/>
        <c:scaling>
          <c:orientation val="minMax"/>
        </c:scaling>
        <c:axPos val="l"/>
        <c:numFmt formatCode="General" sourceLinked="1"/>
        <c:tickLblPos val="nextTo"/>
        <c:spPr>
          <a:ln w="42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627264"/>
        <c:crosses val="autoZero"/>
        <c:crossBetween val="between"/>
        <c:majorUnit val="600"/>
      </c:valAx>
      <c:spPr>
        <a:noFill/>
        <a:ln w="34184">
          <a:noFill/>
        </a:ln>
      </c:spPr>
    </c:plotArea>
    <c:legend>
      <c:legendPos val="r"/>
      <c:layout>
        <c:manualLayout>
          <c:xMode val="edge"/>
          <c:yMode val="edge"/>
          <c:x val="0.18412698412698417"/>
          <c:y val="0.90167865707434069"/>
          <c:w val="0.75714285714285723"/>
          <c:h val="9.5923261390887304E-2"/>
        </c:manualLayout>
      </c:layout>
      <c:spPr>
        <a:solidFill>
          <a:schemeClr val="bg1"/>
        </a:solidFill>
        <a:ln w="34184">
          <a:noFill/>
        </a:ln>
      </c:spPr>
      <c:txPr>
        <a:bodyPr/>
        <a:lstStyle/>
        <a:p>
          <a:pPr>
            <a:defRPr sz="247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5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Выписанные рецепты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999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5218</c:v>
                </c:pt>
                <c:pt idx="1">
                  <c:v>5894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Отпущенные рецепты</c:v>
                </c:pt>
              </c:strCache>
            </c:strRef>
          </c:tx>
          <c:dLbls>
            <c:txPr>
              <a:bodyPr/>
              <a:lstStyle/>
              <a:p>
                <a:pPr>
                  <a:defRPr sz="999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5218</c:v>
                </c:pt>
                <c:pt idx="1">
                  <c:v>5884</c:v>
                </c:pt>
              </c:numCache>
            </c:numRef>
          </c:val>
        </c:ser>
        <c:shape val="cylinder"/>
        <c:axId val="119857920"/>
        <c:axId val="119859456"/>
        <c:axId val="0"/>
      </c:bar3DChart>
      <c:catAx>
        <c:axId val="11985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9" b="1"/>
            </a:pPr>
            <a:endParaRPr lang="ru-RU"/>
          </a:p>
        </c:txPr>
        <c:crossAx val="119859456"/>
        <c:crosses val="autoZero"/>
        <c:auto val="1"/>
        <c:lblAlgn val="ctr"/>
        <c:lblOffset val="100"/>
      </c:catAx>
      <c:valAx>
        <c:axId val="119859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99" b="1"/>
            </a:pPr>
            <a:endParaRPr lang="ru-RU"/>
          </a:p>
        </c:txPr>
        <c:crossAx val="119857920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65458167970549574"/>
          <c:y val="0.66504607628892232"/>
          <c:w val="0.32529684997104846"/>
          <c:h val="0.22664539179298615"/>
        </c:manualLayout>
      </c:layout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gap"/>
  </c:chart>
  <c:spPr>
    <a:solidFill>
      <a:schemeClr val="accent1"/>
    </a:solidFill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595">
              <a:solidFill>
                <a:srgbClr val="00206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4373031496062993E-2"/>
          <c:y val="0.19600098425196849"/>
          <c:w val="0.4824745734908138"/>
          <c:h val="0.64498252952755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( 26506 чел.)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99FF"/>
              </a:solidFill>
            </c:spPr>
          </c:dPt>
          <c:dPt>
            <c:idx val="3"/>
            <c:spPr>
              <a:solidFill>
                <a:srgbClr val="FF7575"/>
              </a:solidFill>
            </c:spPr>
          </c:dPt>
          <c:dLbls>
            <c:txPr>
              <a:bodyPr/>
              <a:lstStyle/>
              <a:p>
                <a:pPr>
                  <a:defRPr sz="1196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Инвалиды(1,2,3 гр.)</c:v>
                </c:pt>
                <c:pt idx="1">
                  <c:v>Инвалиды и участники ВОВ</c:v>
                </c:pt>
                <c:pt idx="2">
                  <c:v>Дети-инвалиды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22739</c:v>
                </c:pt>
                <c:pt idx="1">
                  <c:v>694</c:v>
                </c:pt>
                <c:pt idx="2">
                  <c:v>1878</c:v>
                </c:pt>
                <c:pt idx="3">
                  <c:v>1195</c:v>
                </c:pt>
              </c:numCache>
            </c:numRef>
          </c:val>
        </c:ser>
      </c:pie3DChart>
      <c:spPr>
        <a:noFill/>
        <a:ln w="25317">
          <a:noFill/>
        </a:ln>
      </c:spPr>
    </c:plotArea>
    <c:legend>
      <c:legendPos val="r"/>
      <c:layout>
        <c:manualLayout>
          <c:xMode val="edge"/>
          <c:yMode val="edge"/>
          <c:x val="0.62855602430740642"/>
          <c:y val="0.24258235162465155"/>
          <c:w val="0.35595688836767747"/>
          <c:h val="0.55189322264949436"/>
        </c:manualLayout>
      </c:layout>
      <c:txPr>
        <a:bodyPr/>
        <a:lstStyle/>
        <a:p>
          <a:pPr>
            <a:defRPr sz="1196" b="1"/>
          </a:pPr>
          <a:endParaRPr lang="ru-RU"/>
        </a:p>
      </c:txPr>
    </c:legend>
    <c:plotVisOnly val="1"/>
    <c:dispBlanksAs val="zero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794"/>
      </a:pPr>
      <a:endParaRPr lang="ru-RU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Выписано рецептов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7835096974243809E-2"/>
                  <c:y val="-1.83778599763425E-2"/>
                </c:manualLayout>
              </c:layout>
              <c:showVal val="1"/>
            </c:dLbl>
            <c:dLbl>
              <c:idx val="1"/>
              <c:layout>
                <c:manualLayout>
                  <c:x val="-5.5486968364314077E-2"/>
                  <c:y val="-5.4487409895632533E-4"/>
                </c:manualLayout>
              </c:layout>
              <c:showVal val="1"/>
            </c:dLbl>
            <c:txPr>
              <a:bodyPr/>
              <a:lstStyle/>
              <a:p>
                <a:pPr>
                  <a:defRPr sz="1196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416158</c:v>
                </c:pt>
                <c:pt idx="1">
                  <c:v>543200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Обеспечено рецептов</c:v>
                </c:pt>
              </c:strCache>
            </c:strRef>
          </c:tx>
          <c:dLbls>
            <c:dLbl>
              <c:idx val="0"/>
              <c:layout>
                <c:manualLayout>
                  <c:x val="2.9725161623739685E-2"/>
                  <c:y val="-2.0156490548669196E-2"/>
                </c:manualLayout>
              </c:layout>
              <c:showVal val="1"/>
            </c:dLbl>
            <c:dLbl>
              <c:idx val="1"/>
              <c:layout>
                <c:manualLayout>
                  <c:x val="9.7102194637549696E-2"/>
                  <c:y val="2.7179169634746474E-2"/>
                </c:manualLayout>
              </c:layout>
              <c:showVal val="1"/>
            </c:dLbl>
            <c:txPr>
              <a:bodyPr/>
              <a:lstStyle/>
              <a:p>
                <a:pPr>
                  <a:defRPr sz="1196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415899</c:v>
                </c:pt>
                <c:pt idx="1">
                  <c:v>542992</c:v>
                </c:pt>
              </c:numCache>
            </c:numRef>
          </c:val>
        </c:ser>
        <c:shape val="cylinder"/>
        <c:axId val="121789824"/>
        <c:axId val="121791616"/>
        <c:axId val="0"/>
      </c:bar3DChart>
      <c:catAx>
        <c:axId val="121789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5" b="1"/>
            </a:pPr>
            <a:endParaRPr lang="ru-RU"/>
          </a:p>
        </c:txPr>
        <c:crossAx val="121791616"/>
        <c:crosses val="autoZero"/>
        <c:auto val="1"/>
        <c:lblAlgn val="ctr"/>
        <c:lblOffset val="100"/>
      </c:catAx>
      <c:valAx>
        <c:axId val="121791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95" b="1"/>
            </a:pPr>
            <a:endParaRPr lang="ru-RU"/>
          </a:p>
        </c:txPr>
        <c:crossAx val="121789824"/>
        <c:crosses val="autoZero"/>
        <c:crossBetween val="between"/>
      </c:valAx>
      <c:spPr>
        <a:noFill/>
        <a:ln w="25317">
          <a:noFill/>
        </a:ln>
      </c:spPr>
    </c:plotArea>
    <c:legend>
      <c:legendPos val="r"/>
      <c:layout/>
      <c:txPr>
        <a:bodyPr/>
        <a:lstStyle/>
        <a:p>
          <a:pPr>
            <a:defRPr sz="1196" b="1"/>
          </a:pPr>
          <a:endParaRPr lang="ru-RU"/>
        </a:p>
      </c:txPr>
    </c:legend>
    <c:plotVisOnly val="1"/>
    <c:dispBlanksAs val="gap"/>
  </c:chart>
  <c:spPr>
    <a:solidFill>
      <a:srgbClr val="CCFFFF"/>
    </a:solidFill>
  </c:spPr>
  <c:txPr>
    <a:bodyPr/>
    <a:lstStyle/>
    <a:p>
      <a:pPr>
        <a:defRPr sz="1794"/>
      </a:pPr>
      <a:endParaRPr lang="ru-RU"/>
    </a:p>
  </c:txPr>
  <c:externalData r:id="rId1"/>
  <c:userShapes r:id="rId2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827586206896552"/>
          <c:y val="2.0833333333333336E-2"/>
          <c:w val="0.76149425287356343"/>
          <c:h val="0.8598484848484850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ср стоимость 1  рецепта по федеральной льготе (руб.)</c:v>
                </c:pt>
              </c:strCache>
            </c:strRef>
          </c:tx>
          <c:spPr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138">
              <a:noFill/>
            </a:ln>
          </c:spPr>
          <c:dPt>
            <c:idx val="11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138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351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7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1"/>
              <c:layout/>
              <c:spPr>
                <a:solidFill>
                  <a:schemeClr val="bg1"/>
                </a:solidFill>
                <a:ln w="351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7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/>
              <c:spPr>
                <a:solidFill>
                  <a:schemeClr val="bg1"/>
                </a:solidFill>
                <a:ln w="351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7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Пижанский </c:v>
                </c:pt>
                <c:pt idx="1">
                  <c:v>Немский </c:v>
                </c:pt>
                <c:pt idx="2">
                  <c:v>Тужинский </c:v>
                </c:pt>
                <c:pt idx="3">
                  <c:v>Богородский </c:v>
                </c:pt>
                <c:pt idx="4">
                  <c:v>Куменский </c:v>
                </c:pt>
                <c:pt idx="5">
                  <c:v>Фаленский </c:v>
                </c:pt>
                <c:pt idx="6">
                  <c:v>Зуевский </c:v>
                </c:pt>
                <c:pt idx="7">
                  <c:v>Лебяжский </c:v>
                </c:pt>
                <c:pt idx="8">
                  <c:v>Подосиновский </c:v>
                </c:pt>
                <c:pt idx="9">
                  <c:v>Нагорский </c:v>
                </c:pt>
                <c:pt idx="10">
                  <c:v>Омутнинский </c:v>
                </c:pt>
                <c:pt idx="11">
                  <c:v>Итого:</c:v>
                </c:pt>
                <c:pt idx="12">
                  <c:v>Юрьянский </c:v>
                </c:pt>
                <c:pt idx="13">
                  <c:v>Слободской </c:v>
                </c:pt>
                <c:pt idx="14">
                  <c:v>Кикнурский </c:v>
                </c:pt>
                <c:pt idx="15">
                  <c:v>Кильмезский </c:v>
                </c:pt>
                <c:pt idx="16">
                  <c:v>Арбажский </c:v>
                </c:pt>
                <c:pt idx="17">
                  <c:v>Вятскополянский </c:v>
                </c:pt>
                <c:pt idx="18">
                  <c:v>К-Чепецкий </c:v>
                </c:pt>
                <c:pt idx="19">
                  <c:v>Даровской </c:v>
                </c:pt>
                <c:pt idx="20">
                  <c:v>Нолинский </c:v>
                </c:pt>
                <c:pt idx="21">
                  <c:v>Сунский 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243</c:v>
                </c:pt>
                <c:pt idx="1">
                  <c:v>263</c:v>
                </c:pt>
                <c:pt idx="2">
                  <c:v>300</c:v>
                </c:pt>
                <c:pt idx="3">
                  <c:v>319</c:v>
                </c:pt>
                <c:pt idx="4">
                  <c:v>329</c:v>
                </c:pt>
                <c:pt idx="5">
                  <c:v>332</c:v>
                </c:pt>
                <c:pt idx="6">
                  <c:v>349</c:v>
                </c:pt>
                <c:pt idx="7">
                  <c:v>351</c:v>
                </c:pt>
                <c:pt idx="8">
                  <c:v>351</c:v>
                </c:pt>
                <c:pt idx="9">
                  <c:v>354</c:v>
                </c:pt>
                <c:pt idx="10">
                  <c:v>362</c:v>
                </c:pt>
                <c:pt idx="11">
                  <c:v>492</c:v>
                </c:pt>
                <c:pt idx="12">
                  <c:v>521</c:v>
                </c:pt>
                <c:pt idx="13">
                  <c:v>526</c:v>
                </c:pt>
                <c:pt idx="14">
                  <c:v>535</c:v>
                </c:pt>
                <c:pt idx="15">
                  <c:v>536</c:v>
                </c:pt>
                <c:pt idx="16">
                  <c:v>546</c:v>
                </c:pt>
                <c:pt idx="17">
                  <c:v>551</c:v>
                </c:pt>
                <c:pt idx="18">
                  <c:v>554</c:v>
                </c:pt>
                <c:pt idx="19">
                  <c:v>566</c:v>
                </c:pt>
                <c:pt idx="20">
                  <c:v>692</c:v>
                </c:pt>
                <c:pt idx="21">
                  <c:v>825</c:v>
                </c:pt>
              </c:numCache>
            </c:numRef>
          </c:val>
        </c:ser>
        <c:gapWidth val="40"/>
        <c:axId val="140913664"/>
        <c:axId val="140915456"/>
      </c:barChart>
      <c:catAx>
        <c:axId val="140913664"/>
        <c:scaling>
          <c:orientation val="minMax"/>
        </c:scaling>
        <c:axPos val="l"/>
        <c:numFmt formatCode="General" sourceLinked="1"/>
        <c:tickLblPos val="nextTo"/>
        <c:spPr>
          <a:ln w="35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915456"/>
        <c:crosses val="autoZero"/>
        <c:auto val="1"/>
        <c:lblAlgn val="ctr"/>
        <c:lblOffset val="100"/>
        <c:tickLblSkip val="1"/>
        <c:tickMarkSkip val="1"/>
      </c:catAx>
      <c:valAx>
        <c:axId val="140915456"/>
        <c:scaling>
          <c:orientation val="minMax"/>
          <c:max val="900"/>
        </c:scaling>
        <c:axPos val="b"/>
        <c:majorGridlines>
          <c:spPr>
            <a:ln w="35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913664"/>
        <c:crosses val="autoZero"/>
        <c:crossBetween val="between"/>
        <c:majorUnit val="300"/>
      </c:valAx>
      <c:spPr>
        <a:noFill/>
        <a:ln w="1406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1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12698412698413"/>
          <c:y val="2.5056947608200458E-2"/>
          <c:w val="0.6968253968253969"/>
          <c:h val="0.8314350797266513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Средняя сумма, израсходованная  на 1 льготника в год (руб)</c:v>
                </c:pt>
              </c:strCache>
            </c:strRef>
          </c:tx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3708">
              <a:noFill/>
            </a:ln>
          </c:spPr>
          <c:dPt>
            <c:idx val="10"/>
            <c:spPr>
              <a:gradFill rotWithShape="0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3708">
                <a:noFill/>
              </a:ln>
            </c:spPr>
          </c:dPt>
          <c:dLbls>
            <c:dLbl>
              <c:idx val="0"/>
              <c:layout>
                <c:manualLayout>
                  <c:x val="-2.879462213604719E-2"/>
                  <c:y val="-6.800932921243566E-2"/>
                </c:manualLayout>
              </c:layout>
              <c:spPr>
                <a:solidFill>
                  <a:schemeClr val="bg1"/>
                </a:solidFill>
                <a:ln w="1685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2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1.1418752913464258E-2"/>
                  <c:y val="-3.8830509648965769E-2"/>
                </c:manualLayout>
              </c:layout>
              <c:spPr>
                <a:solidFill>
                  <a:schemeClr val="bg1"/>
                </a:solidFill>
                <a:ln w="1685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2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1.1226536213531218E-2"/>
                  <c:y val="-9.6516900854959811E-3"/>
                </c:manualLayout>
              </c:layout>
              <c:spPr>
                <a:solidFill>
                  <a:schemeClr val="bg1"/>
                </a:solidFill>
                <a:ln w="1685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2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Орловский </c:v>
                </c:pt>
                <c:pt idx="1">
                  <c:v>Богородский </c:v>
                </c:pt>
                <c:pt idx="2">
                  <c:v>К-Чепецкий </c:v>
                </c:pt>
                <c:pt idx="3">
                  <c:v>Арбажский </c:v>
                </c:pt>
                <c:pt idx="4">
                  <c:v>Киров</c:v>
                </c:pt>
                <c:pt idx="5">
                  <c:v>Нолинский </c:v>
                </c:pt>
                <c:pt idx="6">
                  <c:v>Лебяжский </c:v>
                </c:pt>
                <c:pt idx="7">
                  <c:v>Оричевский </c:v>
                </c:pt>
                <c:pt idx="8">
                  <c:v>Даровской </c:v>
                </c:pt>
                <c:pt idx="9">
                  <c:v>Нагорский </c:v>
                </c:pt>
                <c:pt idx="10">
                  <c:v>Итого:</c:v>
                </c:pt>
                <c:pt idx="11">
                  <c:v>Лузский </c:v>
                </c:pt>
                <c:pt idx="12">
                  <c:v>Вятскополянский </c:v>
                </c:pt>
                <c:pt idx="13">
                  <c:v>Уржумский </c:v>
                </c:pt>
                <c:pt idx="14">
                  <c:v>Верхнекамский </c:v>
                </c:pt>
                <c:pt idx="15">
                  <c:v>Омутнинский </c:v>
                </c:pt>
                <c:pt idx="16">
                  <c:v>Пижанский </c:v>
                </c:pt>
                <c:pt idx="17">
                  <c:v>Кильмезский </c:v>
                </c:pt>
                <c:pt idx="18">
                  <c:v>Санчурский </c:v>
                </c:pt>
                <c:pt idx="19">
                  <c:v>Афанасьевский </c:v>
                </c:pt>
                <c:pt idx="20">
                  <c:v>Подосиновский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14846</c:v>
                </c:pt>
                <c:pt idx="1">
                  <c:v>13258</c:v>
                </c:pt>
                <c:pt idx="2">
                  <c:v>13048</c:v>
                </c:pt>
                <c:pt idx="3">
                  <c:v>11661</c:v>
                </c:pt>
                <c:pt idx="4">
                  <c:v>11610</c:v>
                </c:pt>
                <c:pt idx="5">
                  <c:v>11248</c:v>
                </c:pt>
                <c:pt idx="6">
                  <c:v>11106</c:v>
                </c:pt>
                <c:pt idx="7">
                  <c:v>10490</c:v>
                </c:pt>
                <c:pt idx="8">
                  <c:v>10358</c:v>
                </c:pt>
                <c:pt idx="9">
                  <c:v>10319</c:v>
                </c:pt>
                <c:pt idx="10">
                  <c:v>10073</c:v>
                </c:pt>
                <c:pt idx="11">
                  <c:v>7576</c:v>
                </c:pt>
                <c:pt idx="12">
                  <c:v>7265</c:v>
                </c:pt>
                <c:pt idx="13">
                  <c:v>7075</c:v>
                </c:pt>
                <c:pt idx="14">
                  <c:v>7024</c:v>
                </c:pt>
                <c:pt idx="15">
                  <c:v>6840</c:v>
                </c:pt>
                <c:pt idx="16">
                  <c:v>6672</c:v>
                </c:pt>
                <c:pt idx="17">
                  <c:v>6422</c:v>
                </c:pt>
                <c:pt idx="18">
                  <c:v>6366</c:v>
                </c:pt>
                <c:pt idx="19">
                  <c:v>6128</c:v>
                </c:pt>
                <c:pt idx="20">
                  <c:v>4576</c:v>
                </c:pt>
              </c:numCache>
            </c:numRef>
          </c:val>
        </c:ser>
        <c:gapWidth val="20"/>
        <c:axId val="140994432"/>
        <c:axId val="140995968"/>
      </c:barChart>
      <c:catAx>
        <c:axId val="140994432"/>
        <c:scaling>
          <c:orientation val="minMax"/>
        </c:scaling>
        <c:axPos val="l"/>
        <c:numFmt formatCode="General" sourceLinked="1"/>
        <c:tickLblPos val="nextTo"/>
        <c:spPr>
          <a:ln w="42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995968"/>
        <c:crosses val="autoZero"/>
        <c:auto val="1"/>
        <c:lblAlgn val="ctr"/>
        <c:lblOffset val="100"/>
        <c:tickLblSkip val="1"/>
        <c:tickMarkSkip val="1"/>
      </c:catAx>
      <c:valAx>
        <c:axId val="140995968"/>
        <c:scaling>
          <c:orientation val="minMax"/>
          <c:max val="15000"/>
        </c:scaling>
        <c:axPos val="b"/>
        <c:majorGridlines>
          <c:spPr>
            <a:ln w="421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2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994432"/>
        <c:crosses val="autoZero"/>
        <c:crossBetween val="between"/>
      </c:valAx>
      <c:spPr>
        <a:noFill/>
        <a:ln w="16854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2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443740095087168"/>
          <c:y val="2.5287356321839084E-2"/>
          <c:w val="0.76703645007923937"/>
          <c:h val="0.866666666666666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отказавшихся от льготного лекарственного обеспечения (по федеральной льготе)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3973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3973">
                <a:noFill/>
              </a:ln>
            </c:spPr>
          </c:dPt>
          <c:dLbls>
            <c:dLbl>
              <c:idx val="0"/>
              <c:layout/>
              <c:numFmt formatCode="0.0" sourceLinked="0"/>
              <c:spPr>
                <a:solidFill>
                  <a:schemeClr val="bg1"/>
                </a:solidFill>
                <a:ln w="42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numFmt formatCode="0.0" sourceLinked="0"/>
              <c:spPr>
                <a:solidFill>
                  <a:schemeClr val="bg1"/>
                </a:solidFill>
                <a:ln w="42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/>
              <c:numFmt formatCode="0.0" sourceLinked="0"/>
              <c:spPr>
                <a:solidFill>
                  <a:schemeClr val="bg1"/>
                </a:solidFill>
                <a:ln w="42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Лебяжский </c:v>
                </c:pt>
                <c:pt idx="1">
                  <c:v>Опаринский </c:v>
                </c:pt>
                <c:pt idx="2">
                  <c:v>Подосиновский </c:v>
                </c:pt>
                <c:pt idx="3">
                  <c:v>Куменский </c:v>
                </c:pt>
                <c:pt idx="4">
                  <c:v>Киров</c:v>
                </c:pt>
                <c:pt idx="5">
                  <c:v>Мурашинский </c:v>
                </c:pt>
                <c:pt idx="6">
                  <c:v>Верхнекамский </c:v>
                </c:pt>
                <c:pt idx="7">
                  <c:v>Свечинский </c:v>
                </c:pt>
                <c:pt idx="8">
                  <c:v>Афанасьевский </c:v>
                </c:pt>
                <c:pt idx="9">
                  <c:v>Унинский </c:v>
                </c:pt>
                <c:pt idx="10">
                  <c:v>Итого:</c:v>
                </c:pt>
                <c:pt idx="11">
                  <c:v>Малмыжский </c:v>
                </c:pt>
                <c:pt idx="12">
                  <c:v>Орловский </c:v>
                </c:pt>
                <c:pt idx="13">
                  <c:v>Слободской </c:v>
                </c:pt>
                <c:pt idx="14">
                  <c:v>Даровской </c:v>
                </c:pt>
                <c:pt idx="15">
                  <c:v>Кикнурский </c:v>
                </c:pt>
                <c:pt idx="16">
                  <c:v>Уржумский </c:v>
                </c:pt>
                <c:pt idx="17">
                  <c:v>Пижанский </c:v>
                </c:pt>
                <c:pt idx="18">
                  <c:v>Немский </c:v>
                </c:pt>
                <c:pt idx="19">
                  <c:v>Яранский </c:v>
                </c:pt>
                <c:pt idx="20">
                  <c:v>Шабалинский </c:v>
                </c:pt>
                <c:pt idx="21">
                  <c:v>Санчурский 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79.7</c:v>
                </c:pt>
                <c:pt idx="1">
                  <c:v>81.099999999999994</c:v>
                </c:pt>
                <c:pt idx="2">
                  <c:v>81.3</c:v>
                </c:pt>
                <c:pt idx="3">
                  <c:v>81.599999999999994</c:v>
                </c:pt>
                <c:pt idx="4">
                  <c:v>81.8</c:v>
                </c:pt>
                <c:pt idx="5">
                  <c:v>82.2</c:v>
                </c:pt>
                <c:pt idx="6">
                  <c:v>82.6</c:v>
                </c:pt>
                <c:pt idx="7">
                  <c:v>82.6</c:v>
                </c:pt>
                <c:pt idx="8">
                  <c:v>82.8</c:v>
                </c:pt>
                <c:pt idx="9">
                  <c:v>82.8</c:v>
                </c:pt>
                <c:pt idx="10">
                  <c:v>85.1</c:v>
                </c:pt>
                <c:pt idx="11">
                  <c:v>88.9</c:v>
                </c:pt>
                <c:pt idx="12">
                  <c:v>88.9</c:v>
                </c:pt>
                <c:pt idx="13">
                  <c:v>89</c:v>
                </c:pt>
                <c:pt idx="14">
                  <c:v>89.1</c:v>
                </c:pt>
                <c:pt idx="15">
                  <c:v>90.1</c:v>
                </c:pt>
                <c:pt idx="16">
                  <c:v>90.2</c:v>
                </c:pt>
                <c:pt idx="17">
                  <c:v>90.3</c:v>
                </c:pt>
                <c:pt idx="18">
                  <c:v>90.4</c:v>
                </c:pt>
                <c:pt idx="19">
                  <c:v>91.6</c:v>
                </c:pt>
                <c:pt idx="20">
                  <c:v>91.9</c:v>
                </c:pt>
                <c:pt idx="21">
                  <c:v>94</c:v>
                </c:pt>
              </c:numCache>
            </c:numRef>
          </c:val>
        </c:ser>
        <c:gapWidth val="50"/>
        <c:axId val="141046528"/>
        <c:axId val="141048064"/>
      </c:barChart>
      <c:catAx>
        <c:axId val="141046528"/>
        <c:scaling>
          <c:orientation val="minMax"/>
        </c:scaling>
        <c:axPos val="l"/>
        <c:numFmt formatCode="General" sourceLinked="1"/>
        <c:tickLblPos val="nextTo"/>
        <c:spPr>
          <a:ln w="42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1048064"/>
        <c:crosses val="autoZero"/>
        <c:auto val="1"/>
        <c:lblAlgn val="ctr"/>
        <c:lblOffset val="100"/>
        <c:tickLblSkip val="1"/>
        <c:tickMarkSkip val="1"/>
      </c:catAx>
      <c:valAx>
        <c:axId val="141048064"/>
        <c:scaling>
          <c:orientation val="minMax"/>
          <c:max val="95"/>
        </c:scaling>
        <c:axPos val="b"/>
        <c:majorGridlines>
          <c:spPr>
            <a:ln w="42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1046528"/>
        <c:crosses val="autoZero"/>
        <c:crossBetween val="between"/>
      </c:valAx>
      <c:spPr>
        <a:noFill/>
        <a:ln w="1698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4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598" b="1">
              <a:solidFill>
                <a:srgbClr val="00206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(107972 чел.)</c:v>
                </c:pt>
              </c:strCache>
            </c:strRef>
          </c:tx>
          <c:explosion val="25"/>
          <c:dPt>
            <c:idx val="0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7575"/>
              </a:solidFill>
            </c:spPr>
          </c:dPt>
          <c:dPt>
            <c:idx val="6"/>
            <c:spPr>
              <a:solidFill>
                <a:srgbClr val="00FFCC"/>
              </a:solidFill>
            </c:spPr>
          </c:dPt>
          <c:dLbls>
            <c:txPr>
              <a:bodyPr/>
              <a:lstStyle/>
              <a:p>
                <a:pPr>
                  <a:defRPr sz="1198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Дети до 3-х лет</c:v>
                </c:pt>
                <c:pt idx="1">
                  <c:v>СД</c:v>
                </c:pt>
                <c:pt idx="2">
                  <c:v>БА</c:v>
                </c:pt>
                <c:pt idx="3">
                  <c:v>Глаукома/катаракта </c:v>
                </c:pt>
                <c:pt idx="4">
                  <c:v>Онкология</c:v>
                </c:pt>
                <c:pt idx="5">
                  <c:v>Психиатрия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36271</c:v>
                </c:pt>
                <c:pt idx="1">
                  <c:v>27160</c:v>
                </c:pt>
                <c:pt idx="2">
                  <c:v>14268</c:v>
                </c:pt>
                <c:pt idx="3">
                  <c:v>13645</c:v>
                </c:pt>
                <c:pt idx="4">
                  <c:v>6045</c:v>
                </c:pt>
                <c:pt idx="5">
                  <c:v>3415</c:v>
                </c:pt>
                <c:pt idx="6">
                  <c:v>7168</c:v>
                </c:pt>
              </c:numCache>
            </c:numRef>
          </c:val>
        </c:ser>
      </c:pie3DChart>
      <c:spPr>
        <a:noFill/>
        <a:ln w="25364">
          <a:noFill/>
        </a:ln>
      </c:spPr>
    </c:plotArea>
    <c:legend>
      <c:legendPos val="r"/>
      <c:layout>
        <c:manualLayout>
          <c:xMode val="edge"/>
          <c:yMode val="edge"/>
          <c:x val="0.66355863744880017"/>
          <c:y val="0.18542633843632009"/>
          <c:w val="0.32971176071345465"/>
          <c:h val="0.6895034589077853"/>
        </c:manualLayout>
      </c:layout>
      <c:txPr>
        <a:bodyPr/>
        <a:lstStyle/>
        <a:p>
          <a:pPr>
            <a:defRPr sz="1198" b="1"/>
          </a:pPr>
          <a:endParaRPr lang="ru-RU"/>
        </a:p>
      </c:txPr>
    </c:legend>
    <c:plotVisOnly val="1"/>
    <c:dispBlanksAs val="zero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797"/>
      </a:pPr>
      <a:endParaRPr lang="ru-RU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953753403067197"/>
          <c:y val="3.9132984316291794E-2"/>
          <c:w val="0.66069381501837421"/>
          <c:h val="0.811514713127109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Выписанные рецепты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7.5872603877912684E-2"/>
                </c:manualLayout>
              </c:layout>
              <c:showVal val="1"/>
            </c:dLbl>
            <c:dLbl>
              <c:idx val="1"/>
              <c:layout>
                <c:manualLayout>
                  <c:x val="-9.4488310828746615E-3"/>
                  <c:y val="-4.085447901118372E-2"/>
                </c:manualLayout>
              </c:layout>
              <c:showVal val="1"/>
            </c:dLbl>
            <c:txPr>
              <a:bodyPr/>
              <a:lstStyle/>
              <a:p>
                <a:pPr>
                  <a:defRPr sz="1199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256525</c:v>
                </c:pt>
                <c:pt idx="1">
                  <c:v>301222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Отпущенные рецепты</c:v>
                </c:pt>
              </c:strCache>
            </c:strRef>
          </c:tx>
          <c:dLbls>
            <c:dLbl>
              <c:idx val="0"/>
              <c:layout>
                <c:manualLayout>
                  <c:x val="2.4566960815474298E-2"/>
                  <c:y val="-3.8746007591846293E-2"/>
                </c:manualLayout>
              </c:layout>
              <c:showVal val="1"/>
            </c:dLbl>
            <c:dLbl>
              <c:idx val="1"/>
              <c:layout>
                <c:manualLayout>
                  <c:x val="2.4566960815474298E-2"/>
                  <c:y val="-5.2527187300093384E-2"/>
                </c:manualLayout>
              </c:layout>
              <c:showVal val="1"/>
            </c:dLbl>
            <c:txPr>
              <a:bodyPr/>
              <a:lstStyle/>
              <a:p>
                <a:pPr>
                  <a:defRPr sz="1199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252502</c:v>
                </c:pt>
                <c:pt idx="1">
                  <c:v>297069</c:v>
                </c:pt>
              </c:numCache>
            </c:numRef>
          </c:val>
        </c:ser>
        <c:shape val="cylinder"/>
        <c:axId val="141225984"/>
        <c:axId val="141227520"/>
        <c:axId val="0"/>
      </c:bar3DChart>
      <c:catAx>
        <c:axId val="141225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9" b="1"/>
            </a:pPr>
            <a:endParaRPr lang="ru-RU"/>
          </a:p>
        </c:txPr>
        <c:crossAx val="141227520"/>
        <c:crosses val="autoZero"/>
        <c:auto val="1"/>
        <c:lblAlgn val="ctr"/>
        <c:lblOffset val="100"/>
      </c:catAx>
      <c:valAx>
        <c:axId val="14122752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199" b="1"/>
            </a:pPr>
            <a:endParaRPr lang="ru-RU"/>
          </a:p>
        </c:txPr>
        <c:crossAx val="141225984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6889272612853243"/>
          <c:y val="0.2357539091397359"/>
          <c:w val="0.19709152583997169"/>
          <c:h val="0.44094731401818021"/>
        </c:manualLayout>
      </c:layout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gap"/>
  </c:chart>
  <c:spPr>
    <a:solidFill>
      <a:srgbClr val="CCFFFF"/>
    </a:solidFill>
  </c:spPr>
  <c:txPr>
    <a:bodyPr/>
    <a:lstStyle/>
    <a:p>
      <a:pPr>
        <a:defRPr sz="1799"/>
      </a:pPr>
      <a:endParaRPr lang="ru-RU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145695364238404E-2"/>
          <c:y val="6.1002178649237473E-2"/>
          <c:w val="0.90993377483443694"/>
          <c:h val="0.7233115468409584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  Стационары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307">
              <a:noFill/>
            </a:ln>
          </c:spPr>
          <c:dLbls>
            <c:spPr>
              <a:noFill/>
              <a:ln w="28307">
                <a:noFill/>
              </a:ln>
            </c:spPr>
            <c:txPr>
              <a:bodyPr/>
              <a:lstStyle/>
              <a:p>
                <a:pPr>
                  <a:defRPr sz="2257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136</c:v>
                </c:pt>
                <c:pt idx="1">
                  <c:v>135</c:v>
                </c:pt>
                <c:pt idx="2">
                  <c:v>130</c:v>
                </c:pt>
                <c:pt idx="3">
                  <c:v>122</c:v>
                </c:pt>
                <c:pt idx="4">
                  <c:v>120</c:v>
                </c:pt>
                <c:pt idx="5">
                  <c:v>101</c:v>
                </c:pt>
                <c:pt idx="6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АПУ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307">
              <a:noFill/>
            </a:ln>
          </c:spPr>
          <c:dLbls>
            <c:spPr>
              <a:noFill/>
              <a:ln w="28307">
                <a:noFill/>
              </a:ln>
            </c:spPr>
            <c:txPr>
              <a:bodyPr/>
              <a:lstStyle/>
              <a:p>
                <a:pPr>
                  <a:defRPr sz="225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53</c:v>
                </c:pt>
                <c:pt idx="1">
                  <c:v>44</c:v>
                </c:pt>
                <c:pt idx="2">
                  <c:v>34</c:v>
                </c:pt>
                <c:pt idx="3">
                  <c:v>35</c:v>
                </c:pt>
                <c:pt idx="4">
                  <c:v>32</c:v>
                </c:pt>
                <c:pt idx="5">
                  <c:v>26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307">
              <a:noFill/>
            </a:ln>
          </c:spPr>
          <c:dLbls>
            <c:spPr>
              <a:noFill/>
              <a:ln w="28307">
                <a:noFill/>
              </a:ln>
            </c:spPr>
            <c:txPr>
              <a:bodyPr/>
              <a:lstStyle/>
              <a:p>
                <a:pPr>
                  <a:defRPr sz="2257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18</c:v>
                </c:pt>
                <c:pt idx="4">
                  <c:v>16</c:v>
                </c:pt>
                <c:pt idx="5">
                  <c:v>16</c:v>
                </c:pt>
                <c:pt idx="6">
                  <c:v>15</c:v>
                </c:pt>
              </c:numCache>
            </c:numRef>
          </c:val>
        </c:ser>
        <c:gapWidth val="30"/>
        <c:overlap val="100"/>
        <c:axId val="160124288"/>
        <c:axId val="160138368"/>
      </c:barChart>
      <c:catAx>
        <c:axId val="160124288"/>
        <c:scaling>
          <c:orientation val="minMax"/>
        </c:scaling>
        <c:axPos val="b"/>
        <c:numFmt formatCode="General" sourceLinked="1"/>
        <c:tickLblPos val="nextTo"/>
        <c:spPr>
          <a:ln w="35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0138368"/>
        <c:crosses val="autoZero"/>
        <c:auto val="1"/>
        <c:lblAlgn val="ctr"/>
        <c:lblOffset val="100"/>
        <c:tickLblSkip val="1"/>
        <c:tickMarkSkip val="1"/>
      </c:catAx>
      <c:valAx>
        <c:axId val="160138368"/>
        <c:scaling>
          <c:orientation val="minMax"/>
        </c:scaling>
        <c:axPos val="l"/>
        <c:majorGridlines>
          <c:spPr>
            <a:ln w="353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0124288"/>
        <c:crosses val="autoZero"/>
        <c:crossBetween val="between"/>
      </c:valAx>
      <c:spPr>
        <a:noFill/>
        <a:ln w="14153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490066225165576"/>
          <c:y val="0.90849673202614378"/>
          <c:w val="0.53377483443708629"/>
          <c:h val="8.7145969498910694E-2"/>
        </c:manualLayout>
      </c:layout>
      <c:spPr>
        <a:noFill/>
        <a:ln w="28307">
          <a:noFill/>
        </a:ln>
      </c:spPr>
      <c:txPr>
        <a:bodyPr/>
        <a:lstStyle/>
        <a:p>
          <a:pPr>
            <a:defRPr sz="207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9476439790575924E-2"/>
          <c:y val="4.7904191616766477E-2"/>
          <c:w val="0.87565445026178035"/>
          <c:h val="0.674650698602794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299">
              <a:noFill/>
            </a:ln>
          </c:spPr>
          <c:dPt>
            <c:idx val="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8299">
                <a:noFill/>
              </a:ln>
            </c:spPr>
          </c:dPt>
          <c:dPt>
            <c:idx val="32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8299">
                <a:noFill/>
              </a:ln>
            </c:spPr>
          </c:dPt>
          <c:dLbls>
            <c:dLbl>
              <c:idx val="0"/>
              <c:layout>
                <c:manualLayout>
                  <c:x val="4.1759813499227187E-2"/>
                  <c:y val="3.5912821454876398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2.8255740009379492E-2"/>
                  <c:y val="-3.179171993878107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32"/>
              <c:layout/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05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0"/>
              <c:layout>
                <c:manualLayout>
                  <c:x val="-2.9814665733648063E-2"/>
                  <c:y val="-3.7087779294112493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Sheet1!$A$2:$A$42</c:f>
              <c:strCache>
                <c:ptCount val="41"/>
                <c:pt idx="0">
                  <c:v>Всего по области</c:v>
                </c:pt>
                <c:pt idx="1">
                  <c:v>Уржумский</c:v>
                </c:pt>
                <c:pt idx="2">
                  <c:v>Нолинский</c:v>
                </c:pt>
                <c:pt idx="3">
                  <c:v>Опаринский</c:v>
                </c:pt>
                <c:pt idx="4">
                  <c:v>Верхошижемский</c:v>
                </c:pt>
                <c:pt idx="5">
                  <c:v>Нагорский</c:v>
                </c:pt>
                <c:pt idx="6">
                  <c:v>Омутнинский </c:v>
                </c:pt>
                <c:pt idx="7">
                  <c:v>Немский</c:v>
                </c:pt>
                <c:pt idx="8">
                  <c:v>Пижанский</c:v>
                </c:pt>
                <c:pt idx="9">
                  <c:v>Котельничский</c:v>
                </c:pt>
                <c:pt idx="10">
                  <c:v>Яранский</c:v>
                </c:pt>
                <c:pt idx="11">
                  <c:v>Кикнурский</c:v>
                </c:pt>
                <c:pt idx="12">
                  <c:v>Арбажский</c:v>
                </c:pt>
                <c:pt idx="13">
                  <c:v>Тужинский</c:v>
                </c:pt>
                <c:pt idx="14">
                  <c:v>Орловский</c:v>
                </c:pt>
                <c:pt idx="15">
                  <c:v>Малмыжский</c:v>
                </c:pt>
                <c:pt idx="16">
                  <c:v>Кильмезский</c:v>
                </c:pt>
                <c:pt idx="17">
                  <c:v>Фаленский</c:v>
                </c:pt>
                <c:pt idx="18">
                  <c:v>Вятско-Полянский р-н и г.</c:v>
                </c:pt>
                <c:pt idx="19">
                  <c:v>Унинский</c:v>
                </c:pt>
                <c:pt idx="20">
                  <c:v>Лебяжский</c:v>
                </c:pt>
                <c:pt idx="21">
                  <c:v>Куменский</c:v>
                </c:pt>
                <c:pt idx="22">
                  <c:v>Зуевский</c:v>
                </c:pt>
                <c:pt idx="23">
                  <c:v>Санчурский </c:v>
                </c:pt>
                <c:pt idx="24">
                  <c:v>Сунской</c:v>
                </c:pt>
                <c:pt idx="25">
                  <c:v>Свечинский</c:v>
                </c:pt>
                <c:pt idx="26">
                  <c:v>Афанасьевский</c:v>
                </c:pt>
                <c:pt idx="27">
                  <c:v>Советский</c:v>
                </c:pt>
                <c:pt idx="28">
                  <c:v>Богородский </c:v>
                </c:pt>
                <c:pt idx="29">
                  <c:v>Юрьянский </c:v>
                </c:pt>
                <c:pt idx="30">
                  <c:v>Слободской</c:v>
                </c:pt>
                <c:pt idx="31">
                  <c:v>Подосиновский</c:v>
                </c:pt>
                <c:pt idx="32">
                  <c:v>Среднее по МО</c:v>
                </c:pt>
                <c:pt idx="33">
                  <c:v>Оричевский</c:v>
                </c:pt>
                <c:pt idx="34">
                  <c:v>Мурашинский</c:v>
                </c:pt>
                <c:pt idx="35">
                  <c:v>Лузский</c:v>
                </c:pt>
                <c:pt idx="36">
                  <c:v>Белохолуницкий</c:v>
                </c:pt>
                <c:pt idx="37">
                  <c:v>Шабалинский </c:v>
                </c:pt>
                <c:pt idx="38">
                  <c:v>г. Киров</c:v>
                </c:pt>
                <c:pt idx="39">
                  <c:v>Верхнекамский</c:v>
                </c:pt>
                <c:pt idx="40">
                  <c:v>Даровской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96.2</c:v>
                </c:pt>
                <c:pt idx="1">
                  <c:v>70.7</c:v>
                </c:pt>
                <c:pt idx="2">
                  <c:v>69.3</c:v>
                </c:pt>
                <c:pt idx="3">
                  <c:v>69</c:v>
                </c:pt>
                <c:pt idx="4">
                  <c:v>68.5</c:v>
                </c:pt>
                <c:pt idx="5">
                  <c:v>68.3</c:v>
                </c:pt>
                <c:pt idx="6">
                  <c:v>68.099999999999994</c:v>
                </c:pt>
                <c:pt idx="7">
                  <c:v>67.8</c:v>
                </c:pt>
                <c:pt idx="8">
                  <c:v>66.2</c:v>
                </c:pt>
                <c:pt idx="9">
                  <c:v>65.400000000000006</c:v>
                </c:pt>
                <c:pt idx="10">
                  <c:v>65.3</c:v>
                </c:pt>
                <c:pt idx="11">
                  <c:v>63.7</c:v>
                </c:pt>
                <c:pt idx="12">
                  <c:v>63</c:v>
                </c:pt>
                <c:pt idx="13">
                  <c:v>62.9</c:v>
                </c:pt>
                <c:pt idx="14">
                  <c:v>62.1</c:v>
                </c:pt>
                <c:pt idx="15">
                  <c:v>62</c:v>
                </c:pt>
                <c:pt idx="16">
                  <c:v>60.7</c:v>
                </c:pt>
                <c:pt idx="17">
                  <c:v>60.7</c:v>
                </c:pt>
                <c:pt idx="18">
                  <c:v>60.3</c:v>
                </c:pt>
                <c:pt idx="19">
                  <c:v>60.2</c:v>
                </c:pt>
                <c:pt idx="20">
                  <c:v>60.1</c:v>
                </c:pt>
                <c:pt idx="21">
                  <c:v>59.7</c:v>
                </c:pt>
                <c:pt idx="22">
                  <c:v>59.1</c:v>
                </c:pt>
                <c:pt idx="23">
                  <c:v>58.9</c:v>
                </c:pt>
                <c:pt idx="24">
                  <c:v>57.7</c:v>
                </c:pt>
                <c:pt idx="25">
                  <c:v>56.7</c:v>
                </c:pt>
                <c:pt idx="26">
                  <c:v>56.6</c:v>
                </c:pt>
                <c:pt idx="27">
                  <c:v>56.6</c:v>
                </c:pt>
                <c:pt idx="28">
                  <c:v>56</c:v>
                </c:pt>
                <c:pt idx="29">
                  <c:v>55.8</c:v>
                </c:pt>
                <c:pt idx="30">
                  <c:v>55.8</c:v>
                </c:pt>
                <c:pt idx="31">
                  <c:v>53.7</c:v>
                </c:pt>
                <c:pt idx="32">
                  <c:v>53.3</c:v>
                </c:pt>
                <c:pt idx="33">
                  <c:v>53</c:v>
                </c:pt>
                <c:pt idx="34">
                  <c:v>52.2</c:v>
                </c:pt>
                <c:pt idx="35">
                  <c:v>51.1</c:v>
                </c:pt>
                <c:pt idx="36">
                  <c:v>50.4</c:v>
                </c:pt>
                <c:pt idx="37">
                  <c:v>50</c:v>
                </c:pt>
                <c:pt idx="38">
                  <c:v>48.8</c:v>
                </c:pt>
                <c:pt idx="39">
                  <c:v>48.2</c:v>
                </c:pt>
                <c:pt idx="40">
                  <c:v>47.7</c:v>
                </c:pt>
              </c:numCache>
            </c:numRef>
          </c:val>
        </c:ser>
        <c:gapWidth val="30"/>
        <c:axId val="160196480"/>
        <c:axId val="160198016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42449">
              <a:solidFill>
                <a:srgbClr val="FFCC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Всего по области</c:v>
                </c:pt>
                <c:pt idx="1">
                  <c:v>Уржумский</c:v>
                </c:pt>
                <c:pt idx="2">
                  <c:v>Нолинский</c:v>
                </c:pt>
                <c:pt idx="3">
                  <c:v>Опаринский</c:v>
                </c:pt>
                <c:pt idx="4">
                  <c:v>Верхошижемский</c:v>
                </c:pt>
                <c:pt idx="5">
                  <c:v>Нагорский</c:v>
                </c:pt>
                <c:pt idx="6">
                  <c:v>Омутнинский </c:v>
                </c:pt>
                <c:pt idx="7">
                  <c:v>Немский</c:v>
                </c:pt>
                <c:pt idx="8">
                  <c:v>Пижанский</c:v>
                </c:pt>
                <c:pt idx="9">
                  <c:v>Котельничский</c:v>
                </c:pt>
                <c:pt idx="10">
                  <c:v>Яранский</c:v>
                </c:pt>
                <c:pt idx="11">
                  <c:v>Кикнурский</c:v>
                </c:pt>
                <c:pt idx="12">
                  <c:v>Арбажский</c:v>
                </c:pt>
                <c:pt idx="13">
                  <c:v>Тужинский</c:v>
                </c:pt>
                <c:pt idx="14">
                  <c:v>Орловский</c:v>
                </c:pt>
                <c:pt idx="15">
                  <c:v>Малмыжский</c:v>
                </c:pt>
                <c:pt idx="16">
                  <c:v>Кильмезский</c:v>
                </c:pt>
                <c:pt idx="17">
                  <c:v>Фаленский</c:v>
                </c:pt>
                <c:pt idx="18">
                  <c:v>Вятско-Полянский р-н и г.</c:v>
                </c:pt>
                <c:pt idx="19">
                  <c:v>Унинский</c:v>
                </c:pt>
                <c:pt idx="20">
                  <c:v>Лебяжский</c:v>
                </c:pt>
                <c:pt idx="21">
                  <c:v>Куменский</c:v>
                </c:pt>
                <c:pt idx="22">
                  <c:v>Зуевский</c:v>
                </c:pt>
                <c:pt idx="23">
                  <c:v>Санчурский </c:v>
                </c:pt>
                <c:pt idx="24">
                  <c:v>Сунской</c:v>
                </c:pt>
                <c:pt idx="25">
                  <c:v>Свечинский</c:v>
                </c:pt>
                <c:pt idx="26">
                  <c:v>Афанасьевский</c:v>
                </c:pt>
                <c:pt idx="27">
                  <c:v>Советский</c:v>
                </c:pt>
                <c:pt idx="28">
                  <c:v>Богородский </c:v>
                </c:pt>
                <c:pt idx="29">
                  <c:v>Юрьянский </c:v>
                </c:pt>
                <c:pt idx="30">
                  <c:v>Слободской</c:v>
                </c:pt>
                <c:pt idx="31">
                  <c:v>Подосиновский</c:v>
                </c:pt>
                <c:pt idx="32">
                  <c:v>Среднее по МО</c:v>
                </c:pt>
                <c:pt idx="33">
                  <c:v>Оричевский</c:v>
                </c:pt>
                <c:pt idx="34">
                  <c:v>Мурашинский</c:v>
                </c:pt>
                <c:pt idx="35">
                  <c:v>Лузский</c:v>
                </c:pt>
                <c:pt idx="36">
                  <c:v>Белохолуницкий</c:v>
                </c:pt>
                <c:pt idx="37">
                  <c:v>Шабалинский </c:v>
                </c:pt>
                <c:pt idx="38">
                  <c:v>г. Киров</c:v>
                </c:pt>
                <c:pt idx="39">
                  <c:v>Верхнекамский</c:v>
                </c:pt>
                <c:pt idx="40">
                  <c:v>Даровской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53.3</c:v>
                </c:pt>
                <c:pt idx="1">
                  <c:v>53.3</c:v>
                </c:pt>
                <c:pt idx="2">
                  <c:v>53.3</c:v>
                </c:pt>
                <c:pt idx="3">
                  <c:v>53.3</c:v>
                </c:pt>
                <c:pt idx="4">
                  <c:v>53.3</c:v>
                </c:pt>
                <c:pt idx="5">
                  <c:v>53.3</c:v>
                </c:pt>
                <c:pt idx="6">
                  <c:v>53.3</c:v>
                </c:pt>
                <c:pt idx="7">
                  <c:v>53.3</c:v>
                </c:pt>
                <c:pt idx="8">
                  <c:v>53.3</c:v>
                </c:pt>
                <c:pt idx="9">
                  <c:v>53.3</c:v>
                </c:pt>
                <c:pt idx="10">
                  <c:v>53.3</c:v>
                </c:pt>
                <c:pt idx="11">
                  <c:v>53.3</c:v>
                </c:pt>
                <c:pt idx="12">
                  <c:v>53.3</c:v>
                </c:pt>
                <c:pt idx="13">
                  <c:v>53.3</c:v>
                </c:pt>
                <c:pt idx="14">
                  <c:v>53.3</c:v>
                </c:pt>
                <c:pt idx="15">
                  <c:v>53.3</c:v>
                </c:pt>
                <c:pt idx="16">
                  <c:v>53.3</c:v>
                </c:pt>
                <c:pt idx="17">
                  <c:v>53.3</c:v>
                </c:pt>
                <c:pt idx="18">
                  <c:v>53.3</c:v>
                </c:pt>
                <c:pt idx="19">
                  <c:v>53.3</c:v>
                </c:pt>
                <c:pt idx="20">
                  <c:v>53.3</c:v>
                </c:pt>
                <c:pt idx="21">
                  <c:v>53.3</c:v>
                </c:pt>
                <c:pt idx="22">
                  <c:v>53.3</c:v>
                </c:pt>
                <c:pt idx="23">
                  <c:v>53.3</c:v>
                </c:pt>
                <c:pt idx="24">
                  <c:v>53.3</c:v>
                </c:pt>
                <c:pt idx="25">
                  <c:v>53.3</c:v>
                </c:pt>
                <c:pt idx="26">
                  <c:v>53.3</c:v>
                </c:pt>
                <c:pt idx="27">
                  <c:v>53.3</c:v>
                </c:pt>
                <c:pt idx="28">
                  <c:v>53.3</c:v>
                </c:pt>
                <c:pt idx="29">
                  <c:v>53.3</c:v>
                </c:pt>
                <c:pt idx="30">
                  <c:v>53.3</c:v>
                </c:pt>
                <c:pt idx="31">
                  <c:v>53.3</c:v>
                </c:pt>
                <c:pt idx="32">
                  <c:v>53.3</c:v>
                </c:pt>
                <c:pt idx="33">
                  <c:v>53.3</c:v>
                </c:pt>
                <c:pt idx="34">
                  <c:v>53.3</c:v>
                </c:pt>
                <c:pt idx="35">
                  <c:v>53.3</c:v>
                </c:pt>
                <c:pt idx="36">
                  <c:v>53.3</c:v>
                </c:pt>
                <c:pt idx="37">
                  <c:v>53.3</c:v>
                </c:pt>
                <c:pt idx="38">
                  <c:v>53.3</c:v>
                </c:pt>
                <c:pt idx="39">
                  <c:v>53.3</c:v>
                </c:pt>
                <c:pt idx="40">
                  <c:v>53.3</c:v>
                </c:pt>
              </c:numCache>
            </c:numRef>
          </c:val>
        </c:ser>
        <c:marker val="1"/>
        <c:axId val="160196480"/>
        <c:axId val="160198016"/>
      </c:lineChart>
      <c:catAx>
        <c:axId val="160196480"/>
        <c:scaling>
          <c:orientation val="minMax"/>
        </c:scaling>
        <c:axPos val="b"/>
        <c:numFmt formatCode="General" sourceLinked="1"/>
        <c:tickLblPos val="nextTo"/>
        <c:spPr>
          <a:ln w="353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0198016"/>
        <c:crosses val="autoZero"/>
        <c:auto val="1"/>
        <c:lblAlgn val="ctr"/>
        <c:lblOffset val="100"/>
        <c:tickLblSkip val="1"/>
        <c:tickMarkSkip val="1"/>
      </c:catAx>
      <c:valAx>
        <c:axId val="160198016"/>
        <c:scaling>
          <c:orientation val="minMax"/>
          <c:max val="100"/>
          <c:min val="25"/>
        </c:scaling>
        <c:axPos val="l"/>
        <c:majorGridlines>
          <c:spPr>
            <a:ln w="35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0196480"/>
        <c:crosses val="autoZero"/>
        <c:crossBetween val="between"/>
        <c:majorUnit val="15"/>
      </c:valAx>
      <c:spPr>
        <a:noFill/>
        <a:ln w="1415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5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514541387024609"/>
          <c:y val="7.1186440677966104E-2"/>
          <c:w val="0.88478747203579433"/>
          <c:h val="0.861016949152542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939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0173128000308492E-3"/>
                  <c:y val="-2.8847103794062769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36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556</c:v>
                </c:pt>
                <c:pt idx="1">
                  <c:v>559</c:v>
                </c:pt>
                <c:pt idx="2">
                  <c:v>568</c:v>
                </c:pt>
                <c:pt idx="3">
                  <c:v>554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939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240932955187196E-3"/>
                  <c:y val="-2.9621797506684831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36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621</c:v>
                </c:pt>
                <c:pt idx="1">
                  <c:v>623</c:v>
                </c:pt>
                <c:pt idx="2">
                  <c:v>634</c:v>
                </c:pt>
                <c:pt idx="3">
                  <c:v>614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939">
              <a:noFill/>
            </a:ln>
          </c:spPr>
          <c:dLbls>
            <c:dLbl>
              <c:idx val="0"/>
              <c:layout>
                <c:manualLayout>
                  <c:x val="6.2735609680369519E-3"/>
                  <c:y val="-2.616425878057990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0038009353199274E-3"/>
                  <c:y val="-1.804808270784143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2467034303074694E-3"/>
                  <c:y val="-2.35395225140777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4513380653634737E-3"/>
                  <c:y val="-2.919568909060653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Mode val="edge"/>
                  <c:yMode val="edge"/>
                  <c:x val="0.42617449664429535"/>
                  <c:y val="0.18135593220338983"/>
                </c:manualLayout>
              </c:layout>
              <c:spPr>
                <a:solidFill>
                  <a:srgbClr val="FFFFFF"/>
                </a:solidFill>
                <a:ln w="236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2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Mode val="edge"/>
                  <c:yMode val="edge"/>
                  <c:x val="0.45190156599552578"/>
                  <c:y val="0.264406779661017"/>
                </c:manualLayout>
              </c:layout>
              <c:spPr>
                <a:solidFill>
                  <a:srgbClr val="FFFFFF"/>
                </a:solidFill>
                <a:ln w="236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2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spPr>
              <a:solidFill>
                <a:srgbClr val="FFFFFF"/>
              </a:solidFill>
              <a:ln w="236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530</c:v>
                </c:pt>
                <c:pt idx="1">
                  <c:v>542</c:v>
                </c:pt>
                <c:pt idx="2">
                  <c:v>549</c:v>
                </c:pt>
                <c:pt idx="3">
                  <c:v>528</c:v>
                </c:pt>
                <c:pt idx="4">
                  <c:v>511</c:v>
                </c:pt>
              </c:numCache>
            </c:numRef>
          </c:val>
        </c:ser>
        <c:gapWidth val="50"/>
        <c:axId val="131272704"/>
        <c:axId val="131274240"/>
      </c:barChart>
      <c:catAx>
        <c:axId val="131272704"/>
        <c:scaling>
          <c:orientation val="minMax"/>
        </c:scaling>
        <c:axPos val="b"/>
        <c:numFmt formatCode="General" sourceLinked="1"/>
        <c:tickLblPos val="nextTo"/>
        <c:spPr>
          <a:ln w="2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274240"/>
        <c:crosses val="autoZero"/>
        <c:auto val="1"/>
        <c:lblAlgn val="ctr"/>
        <c:lblOffset val="100"/>
        <c:tickLblSkip val="1"/>
        <c:tickMarkSkip val="1"/>
      </c:catAx>
      <c:valAx>
        <c:axId val="131274240"/>
        <c:scaling>
          <c:orientation val="minMax"/>
          <c:max val="630"/>
        </c:scaling>
        <c:axPos val="l"/>
        <c:numFmt formatCode="General" sourceLinked="1"/>
        <c:tickLblPos val="nextTo"/>
        <c:spPr>
          <a:ln w="2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272704"/>
        <c:crosses val="autoZero"/>
        <c:crossBetween val="between"/>
      </c:valAx>
      <c:spPr>
        <a:noFill/>
        <a:ln w="1893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6059979317476739"/>
          <c:y val="1.8644067796610174E-2"/>
          <c:w val="0.71458117890382622"/>
          <c:h val="0.8881355932203389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1321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1321">
                <a:noFill/>
              </a:ln>
            </c:spPr>
          </c:dPt>
          <c:dPt>
            <c:idx val="11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1321">
                <a:noFill/>
              </a:ln>
            </c:spPr>
          </c:dPt>
          <c:dLbls>
            <c:dLbl>
              <c:idx val="0"/>
              <c:layout>
                <c:manualLayout>
                  <c:x val="1.1468752560921197E-2"/>
                  <c:y val="-1.4699318707312278E-2"/>
                </c:manualLayout>
              </c:layout>
              <c:spPr>
                <a:solidFill>
                  <a:schemeClr val="bg1"/>
                </a:solidFill>
                <a:ln w="266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53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2.9832868395302213E-3"/>
                  <c:y val="1.4460458661253043E-2"/>
                </c:manualLayout>
              </c:layout>
              <c:spPr>
                <a:solidFill>
                  <a:schemeClr val="bg1"/>
                </a:solidFill>
                <a:ln w="266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53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1"/>
              <c:layout/>
              <c:spPr>
                <a:solidFill>
                  <a:schemeClr val="bg1"/>
                </a:solidFill>
                <a:ln w="266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53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/>
              <c:spPr>
                <a:solidFill>
                  <a:schemeClr val="bg1"/>
                </a:solidFill>
                <a:ln w="266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53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Ортопедические: </c:v>
                </c:pt>
                <c:pt idx="1">
                  <c:v>Гнойные хирургические: </c:v>
                </c:pt>
                <c:pt idx="2">
                  <c:v>Для производства абортов</c:v>
                </c:pt>
                <c:pt idx="3">
                  <c:v>Инфекционные: </c:v>
                </c:pt>
                <c:pt idx="4">
                  <c:v>Аллергологические: </c:v>
                </c:pt>
                <c:pt idx="5">
                  <c:v>Для беременных и рожениц </c:v>
                </c:pt>
                <c:pt idx="6">
                  <c:v>Профпатологические</c:v>
                </c:pt>
                <c:pt idx="7">
                  <c:v>Стоматологические: </c:v>
                </c:pt>
                <c:pt idx="8">
                  <c:v>Патологии беременности</c:v>
                </c:pt>
                <c:pt idx="9">
                  <c:v>Отоларингологические: </c:v>
                </c:pt>
                <c:pt idx="10">
                  <c:v>Всего</c:v>
                </c:pt>
                <c:pt idx="11">
                  <c:v>Терапевтические</c:v>
                </c:pt>
                <c:pt idx="12">
                  <c:v>Гастроэнтерологические: </c:v>
                </c:pt>
                <c:pt idx="13">
                  <c:v>Неврологические: </c:v>
                </c:pt>
                <c:pt idx="14">
                  <c:v>Ревматологические: </c:v>
                </c:pt>
                <c:pt idx="15">
                  <c:v>Нефрологические: </c:v>
                </c:pt>
                <c:pt idx="16">
                  <c:v>Кардиохирургические</c:v>
                </c:pt>
                <c:pt idx="17">
                  <c:v>Проктологические</c:v>
                </c:pt>
                <c:pt idx="18">
                  <c:v>Психиатрические</c:v>
                </c:pt>
                <c:pt idx="19">
                  <c:v>Нейрохирургические: </c:v>
                </c:pt>
                <c:pt idx="20">
                  <c:v>Травматологические: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166</c:v>
                </c:pt>
                <c:pt idx="1">
                  <c:v>211</c:v>
                </c:pt>
                <c:pt idx="2">
                  <c:v>222</c:v>
                </c:pt>
                <c:pt idx="3">
                  <c:v>226</c:v>
                </c:pt>
                <c:pt idx="4">
                  <c:v>228</c:v>
                </c:pt>
                <c:pt idx="5">
                  <c:v>241</c:v>
                </c:pt>
                <c:pt idx="6">
                  <c:v>249</c:v>
                </c:pt>
                <c:pt idx="7">
                  <c:v>252</c:v>
                </c:pt>
                <c:pt idx="8">
                  <c:v>284</c:v>
                </c:pt>
                <c:pt idx="9">
                  <c:v>288</c:v>
                </c:pt>
                <c:pt idx="10">
                  <c:v>300</c:v>
                </c:pt>
                <c:pt idx="11">
                  <c:v>308</c:v>
                </c:pt>
                <c:pt idx="12">
                  <c:v>315</c:v>
                </c:pt>
                <c:pt idx="13">
                  <c:v>327</c:v>
                </c:pt>
                <c:pt idx="14">
                  <c:v>327</c:v>
                </c:pt>
                <c:pt idx="15">
                  <c:v>335</c:v>
                </c:pt>
                <c:pt idx="16">
                  <c:v>338</c:v>
                </c:pt>
                <c:pt idx="17">
                  <c:v>342</c:v>
                </c:pt>
                <c:pt idx="18">
                  <c:v>345</c:v>
                </c:pt>
                <c:pt idx="19">
                  <c:v>348</c:v>
                </c:pt>
                <c:pt idx="20">
                  <c:v>351</c:v>
                </c:pt>
              </c:numCache>
            </c:numRef>
          </c:val>
        </c:ser>
        <c:gapWidth val="10"/>
        <c:axId val="171612800"/>
        <c:axId val="171626880"/>
      </c:barChart>
      <c:catAx>
        <c:axId val="171612800"/>
        <c:scaling>
          <c:orientation val="minMax"/>
        </c:scaling>
        <c:axPos val="l"/>
        <c:numFmt formatCode="General" sourceLinked="1"/>
        <c:tickLblPos val="nextTo"/>
        <c:spPr>
          <a:ln w="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626880"/>
        <c:crosses val="autoZero"/>
        <c:auto val="1"/>
        <c:lblAlgn val="ctr"/>
        <c:lblOffset val="100"/>
        <c:tickLblSkip val="1"/>
        <c:tickMarkSkip val="1"/>
      </c:catAx>
      <c:valAx>
        <c:axId val="171626880"/>
        <c:scaling>
          <c:orientation val="minMax"/>
          <c:max val="360"/>
        </c:scaling>
        <c:axPos val="b"/>
        <c:majorGridlines>
          <c:spPr>
            <a:ln w="26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612800"/>
        <c:crosses val="autoZero"/>
        <c:crossBetween val="between"/>
        <c:majorUnit val="60"/>
      </c:valAx>
      <c:spPr>
        <a:noFill/>
        <a:ln w="1066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715615305067221"/>
          <c:y val="1.8644067796610174E-2"/>
          <c:w val="0.72699069286452966"/>
          <c:h val="0.8881355932203389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749">
              <a:noFill/>
            </a:ln>
          </c:spPr>
          <c:dPt>
            <c:idx val="11"/>
            <c:spPr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749">
                <a:noFill/>
              </a:ln>
            </c:spPr>
          </c:dPt>
          <c:dPt>
            <c:idx val="14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749">
                <a:noFill/>
              </a:ln>
            </c:spPr>
          </c:dPt>
          <c:dLbls>
            <c:dLbl>
              <c:idx val="0"/>
              <c:layout>
                <c:manualLayout>
                  <c:x val="9.4083522610715047E-4"/>
                  <c:y val="-1.0472792470235432E-2"/>
                </c:manualLayout>
              </c:layout>
              <c:spPr>
                <a:solidFill>
                  <a:schemeClr val="bg1"/>
                </a:solidFill>
                <a:ln w="221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1"/>
              <c:layout>
                <c:manualLayout>
                  <c:x val="9.0612669705692622E-3"/>
                  <c:y val="-1.2167771638173477E-2"/>
                </c:manualLayout>
              </c:layout>
              <c:spPr>
                <a:solidFill>
                  <a:schemeClr val="bg1"/>
                </a:solidFill>
                <a:ln w="221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4"/>
              <c:layout>
                <c:manualLayout>
                  <c:x val="5.7417599886258278E-3"/>
                  <c:y val="-2.9226335305577856E-3"/>
                </c:manualLayout>
              </c:layout>
              <c:spPr>
                <a:solidFill>
                  <a:schemeClr val="bg1"/>
                </a:solidFill>
                <a:ln w="221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1"/>
              <c:layout>
                <c:manualLayout>
                  <c:x val="-1.4496106804714698E-2"/>
                  <c:y val="2.2038886617247195E-2"/>
                </c:manualLayout>
              </c:layout>
              <c:spPr>
                <a:solidFill>
                  <a:schemeClr val="bg1"/>
                </a:solidFill>
                <a:ln w="221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Инфекционные: </c:v>
                </c:pt>
                <c:pt idx="1">
                  <c:v>Гастроэнтерологические: </c:v>
                </c:pt>
                <c:pt idx="2">
                  <c:v>Восстановительного лечения: </c:v>
                </c:pt>
                <c:pt idx="3">
                  <c:v>Пульмонологические: </c:v>
                </c:pt>
                <c:pt idx="4">
                  <c:v>Нефрологические: </c:v>
                </c:pt>
                <c:pt idx="5">
                  <c:v>Дерматовенерологические: </c:v>
                </c:pt>
                <c:pt idx="6">
                  <c:v>Кардиоревматологические </c:v>
                </c:pt>
                <c:pt idx="7">
                  <c:v>Неврологические: </c:v>
                </c:pt>
                <c:pt idx="8">
                  <c:v>Нейрохирургические: </c:v>
                </c:pt>
                <c:pt idx="9">
                  <c:v>Отоларингологические: </c:v>
                </c:pt>
                <c:pt idx="10">
                  <c:v>Хирургические: </c:v>
                </c:pt>
                <c:pt idx="11">
                  <c:v>Педиатрические - всего</c:v>
                </c:pt>
                <c:pt idx="12">
                  <c:v>Гнойные хирургические: </c:v>
                </c:pt>
                <c:pt idx="13">
                  <c:v>Урологические: </c:v>
                </c:pt>
                <c:pt idx="14">
                  <c:v>Всего</c:v>
                </c:pt>
                <c:pt idx="15">
                  <c:v>Ортопедические: </c:v>
                </c:pt>
                <c:pt idx="16">
                  <c:v>Психиатрические</c:v>
                </c:pt>
                <c:pt idx="17">
                  <c:v>Эндокринологические: </c:v>
                </c:pt>
                <c:pt idx="18">
                  <c:v>Офтальмологические: </c:v>
                </c:pt>
                <c:pt idx="19">
                  <c:v>Аллергологические: </c:v>
                </c:pt>
                <c:pt idx="20">
                  <c:v>Травматологические: </c:v>
                </c:pt>
                <c:pt idx="21">
                  <c:v>Туберкулезные  - всего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219</c:v>
                </c:pt>
                <c:pt idx="1">
                  <c:v>242</c:v>
                </c:pt>
                <c:pt idx="2">
                  <c:v>243</c:v>
                </c:pt>
                <c:pt idx="3">
                  <c:v>248</c:v>
                </c:pt>
                <c:pt idx="4">
                  <c:v>251</c:v>
                </c:pt>
                <c:pt idx="5">
                  <c:v>253</c:v>
                </c:pt>
                <c:pt idx="6">
                  <c:v>262</c:v>
                </c:pt>
                <c:pt idx="7">
                  <c:v>263</c:v>
                </c:pt>
                <c:pt idx="8">
                  <c:v>265</c:v>
                </c:pt>
                <c:pt idx="9">
                  <c:v>265</c:v>
                </c:pt>
                <c:pt idx="10">
                  <c:v>271</c:v>
                </c:pt>
                <c:pt idx="11">
                  <c:v>272</c:v>
                </c:pt>
                <c:pt idx="12">
                  <c:v>272</c:v>
                </c:pt>
                <c:pt idx="13">
                  <c:v>278</c:v>
                </c:pt>
                <c:pt idx="14">
                  <c:v>300</c:v>
                </c:pt>
                <c:pt idx="15">
                  <c:v>307</c:v>
                </c:pt>
                <c:pt idx="16">
                  <c:v>309</c:v>
                </c:pt>
                <c:pt idx="17">
                  <c:v>315</c:v>
                </c:pt>
                <c:pt idx="18">
                  <c:v>327</c:v>
                </c:pt>
                <c:pt idx="19">
                  <c:v>351</c:v>
                </c:pt>
                <c:pt idx="20">
                  <c:v>369</c:v>
                </c:pt>
                <c:pt idx="21">
                  <c:v>376</c:v>
                </c:pt>
              </c:numCache>
            </c:numRef>
          </c:val>
        </c:ser>
        <c:gapWidth val="30"/>
        <c:axId val="171641088"/>
        <c:axId val="171642880"/>
      </c:barChart>
      <c:catAx>
        <c:axId val="171641088"/>
        <c:scaling>
          <c:orientation val="minMax"/>
        </c:scaling>
        <c:axPos val="l"/>
        <c:numFmt formatCode="General" sourceLinked="1"/>
        <c:tickLblPos val="nextTo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642880"/>
        <c:crosses val="autoZero"/>
        <c:auto val="1"/>
        <c:lblAlgn val="ctr"/>
        <c:lblOffset val="100"/>
        <c:tickLblSkip val="1"/>
        <c:tickMarkSkip val="1"/>
      </c:catAx>
      <c:valAx>
        <c:axId val="171642880"/>
        <c:scaling>
          <c:orientation val="minMax"/>
        </c:scaling>
        <c:axPos val="b"/>
        <c:majorGridlines>
          <c:spPr>
            <a:ln w="22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641088"/>
        <c:crosses val="autoZero"/>
        <c:crossBetween val="between"/>
      </c:valAx>
      <c:spPr>
        <a:noFill/>
        <a:ln w="8875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1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463768115942031"/>
          <c:y val="7.6233183856502254E-2"/>
          <c:w val="0.79130434782608683"/>
          <c:h val="0.67264573991031418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159">
              <a:noFill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4915</c:v>
                </c:pt>
                <c:pt idx="1">
                  <c:v>4889</c:v>
                </c:pt>
                <c:pt idx="2">
                  <c:v>4829</c:v>
                </c:pt>
                <c:pt idx="3">
                  <c:v>4701</c:v>
                </c:pt>
                <c:pt idx="4">
                  <c:v>4666</c:v>
                </c:pt>
              </c:numCache>
            </c:numRef>
          </c:val>
        </c:ser>
        <c:gapWidth val="80"/>
        <c:axId val="171902080"/>
        <c:axId val="171904000"/>
      </c:barChart>
      <c:lineChart>
        <c:grouping val="standard"/>
        <c:ser>
          <c:idx val="2"/>
          <c:order val="1"/>
          <c:tx>
            <c:strRef>
              <c:f>Sheet1!$A$3</c:f>
              <c:strCache>
                <c:ptCount val="1"/>
                <c:pt idx="0">
                  <c:v>обеспеченность </c:v>
                </c:pt>
              </c:strCache>
            </c:strRef>
          </c:tx>
          <c:spPr>
            <a:ln w="24239">
              <a:solidFill>
                <a:srgbClr val="FF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35.300000000000011</c:v>
                </c:pt>
                <c:pt idx="1">
                  <c:v>35.4</c:v>
                </c:pt>
                <c:pt idx="2">
                  <c:v>35.200000000000003</c:v>
                </c:pt>
                <c:pt idx="3">
                  <c:v>34.4</c:v>
                </c:pt>
                <c:pt idx="4">
                  <c:v>34.4</c:v>
                </c:pt>
              </c:numCache>
            </c:numRef>
          </c:val>
        </c:ser>
        <c:marker val="1"/>
        <c:axId val="171913984"/>
        <c:axId val="171915520"/>
      </c:lineChart>
      <c:catAx>
        <c:axId val="171902080"/>
        <c:scaling>
          <c:orientation val="minMax"/>
        </c:scaling>
        <c:axPos val="b"/>
        <c:numFmt formatCode="General" sourceLinked="1"/>
        <c:tickLblPos val="nextTo"/>
        <c:spPr>
          <a:ln w="20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04000"/>
        <c:crosses val="autoZero"/>
        <c:auto val="1"/>
        <c:lblAlgn val="ctr"/>
        <c:lblOffset val="100"/>
        <c:tickLblSkip val="1"/>
        <c:tickMarkSkip val="1"/>
      </c:catAx>
      <c:valAx>
        <c:axId val="171904000"/>
        <c:scaling>
          <c:orientation val="minMax"/>
          <c:max val="5000"/>
          <c:min val="4000"/>
        </c:scaling>
        <c:axPos val="l"/>
        <c:majorGridlines>
          <c:spPr>
            <a:ln w="20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0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02080"/>
        <c:crosses val="autoZero"/>
        <c:crossBetween val="between"/>
        <c:majorUnit val="500"/>
      </c:valAx>
      <c:catAx>
        <c:axId val="171913984"/>
        <c:scaling>
          <c:orientation val="minMax"/>
        </c:scaling>
        <c:delete val="1"/>
        <c:axPos val="b"/>
        <c:numFmt formatCode="General" sourceLinked="1"/>
        <c:tickLblPos val="none"/>
        <c:crossAx val="171915520"/>
        <c:crosses val="autoZero"/>
        <c:auto val="1"/>
        <c:lblAlgn val="ctr"/>
        <c:lblOffset val="100"/>
      </c:catAx>
      <c:valAx>
        <c:axId val="171915520"/>
        <c:scaling>
          <c:orientation val="minMax"/>
          <c:max val="37"/>
          <c:min val="33"/>
        </c:scaling>
        <c:axPos val="r"/>
        <c:numFmt formatCode="General" sourceLinked="1"/>
        <c:tickLblPos val="nextTo"/>
        <c:spPr>
          <a:ln w="20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13984"/>
        <c:crosses val="max"/>
        <c:crossBetween val="between"/>
        <c:majorUnit val="1"/>
      </c:valAx>
      <c:spPr>
        <a:noFill/>
        <a:ln w="16159">
          <a:noFill/>
        </a:ln>
      </c:spPr>
    </c:plotArea>
    <c:legend>
      <c:legendPos val="r"/>
      <c:layout>
        <c:manualLayout>
          <c:xMode val="edge"/>
          <c:yMode val="edge"/>
          <c:x val="0.14057971014492754"/>
          <c:y val="0.86322869955156978"/>
          <c:w val="0.77536231884057971"/>
          <c:h val="0.13004484304932737"/>
        </c:manualLayout>
      </c:layout>
      <c:spPr>
        <a:noFill/>
        <a:ln w="16159">
          <a:noFill/>
        </a:ln>
      </c:spPr>
      <c:txPr>
        <a:bodyPr/>
        <a:lstStyle/>
        <a:p>
          <a:pPr>
            <a:defRPr sz="128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4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269076305220887"/>
          <c:y val="5.8270676691729313E-2"/>
          <c:w val="0.70281124497991954"/>
          <c:h val="0.72932330827067671"/>
        </c:manualLayout>
      </c:layout>
      <c:barChart>
        <c:barDir val="col"/>
        <c:grouping val="clustered"/>
        <c:ser>
          <c:idx val="6"/>
          <c:order val="0"/>
          <c:tx>
            <c:strRef>
              <c:f>Sheet1!$A$2</c:f>
              <c:strCache>
                <c:ptCount val="1"/>
                <c:pt idx="0">
                  <c:v>Число СМР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558">
              <a:noFill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15987</c:v>
                </c:pt>
                <c:pt idx="1">
                  <c:v>15430</c:v>
                </c:pt>
                <c:pt idx="2">
                  <c:v>15167</c:v>
                </c:pt>
                <c:pt idx="3">
                  <c:v>14516</c:v>
                </c:pt>
                <c:pt idx="4">
                  <c:v>13902</c:v>
                </c:pt>
              </c:numCache>
            </c:numRef>
          </c:val>
        </c:ser>
        <c:gapWidth val="50"/>
        <c:axId val="171932672"/>
        <c:axId val="171934848"/>
      </c:barChart>
      <c:lineChart>
        <c:grouping val="standard"/>
        <c:ser>
          <c:idx val="7"/>
          <c:order val="1"/>
          <c:tx>
            <c:strRef>
              <c:f>Sheet1!$A$3</c:f>
              <c:strCache>
                <c:ptCount val="1"/>
                <c:pt idx="0">
                  <c:v>обеспеченность </c:v>
                </c:pt>
              </c:strCache>
            </c:strRef>
          </c:tx>
          <c:spPr>
            <a:ln w="26337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114.7</c:v>
                </c:pt>
                <c:pt idx="1">
                  <c:v>111.7</c:v>
                </c:pt>
                <c:pt idx="2">
                  <c:v>110.5</c:v>
                </c:pt>
                <c:pt idx="3">
                  <c:v>106.3</c:v>
                </c:pt>
                <c:pt idx="4">
                  <c:v>102.6</c:v>
                </c:pt>
              </c:numCache>
            </c:numRef>
          </c:val>
        </c:ser>
        <c:marker val="1"/>
        <c:axId val="171936384"/>
        <c:axId val="171942272"/>
      </c:lineChart>
      <c:catAx>
        <c:axId val="171932672"/>
        <c:scaling>
          <c:orientation val="minMax"/>
        </c:scaling>
        <c:axPos val="b"/>
        <c:numFmt formatCode="General" sourceLinked="1"/>
        <c:tickLblPos val="nextTo"/>
        <c:spPr>
          <a:ln w="2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34848"/>
        <c:crosses val="autoZero"/>
        <c:auto val="1"/>
        <c:lblAlgn val="ctr"/>
        <c:lblOffset val="100"/>
        <c:tickLblSkip val="1"/>
        <c:tickMarkSkip val="1"/>
      </c:catAx>
      <c:valAx>
        <c:axId val="171934848"/>
        <c:scaling>
          <c:orientation val="minMax"/>
          <c:max val="16000"/>
          <c:min val="4000"/>
        </c:scaling>
        <c:axPos val="l"/>
        <c:majorGridlines>
          <c:spPr>
            <a:ln w="219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32672"/>
        <c:crosses val="autoZero"/>
        <c:crossBetween val="between"/>
      </c:valAx>
      <c:catAx>
        <c:axId val="171936384"/>
        <c:scaling>
          <c:orientation val="minMax"/>
        </c:scaling>
        <c:delete val="1"/>
        <c:axPos val="b"/>
        <c:numFmt formatCode="General" sourceLinked="1"/>
        <c:tickLblPos val="none"/>
        <c:crossAx val="171942272"/>
        <c:crosses val="autoZero"/>
        <c:auto val="1"/>
        <c:lblAlgn val="ctr"/>
        <c:lblOffset val="100"/>
      </c:catAx>
      <c:valAx>
        <c:axId val="171942272"/>
        <c:scaling>
          <c:orientation val="minMax"/>
          <c:max val="118"/>
          <c:min val="100"/>
        </c:scaling>
        <c:axPos val="r"/>
        <c:numFmt formatCode="General" sourceLinked="1"/>
        <c:tickLblPos val="nextTo"/>
        <c:spPr>
          <a:ln w="2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36384"/>
        <c:crosses val="max"/>
        <c:crossBetween val="between"/>
        <c:majorUnit val="5"/>
      </c:valAx>
      <c:spPr>
        <a:noFill/>
        <a:ln w="8779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016064257028111E-2"/>
          <c:y val="0.91729323308270672"/>
          <c:w val="0.91967871485943775"/>
          <c:h val="7.8947368421052613E-2"/>
        </c:manualLayout>
      </c:layout>
      <c:spPr>
        <a:noFill/>
        <a:ln w="17558">
          <a:noFill/>
        </a:ln>
      </c:spPr>
      <c:txPr>
        <a:bodyPr/>
        <a:lstStyle/>
        <a:p>
          <a:pPr>
            <a:defRPr sz="13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5609756097560959E-2"/>
          <c:y val="5.7142857142857141E-2"/>
          <c:w val="0.74390243902439035"/>
          <c:h val="0.8285714285714286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до 30 лет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237">
              <a:noFill/>
            </a:ln>
          </c:spPr>
          <c:dLbls>
            <c:numFmt formatCode="#,##0.0_р_.;[Red]\-#,##0.0_р_." sourceLinked="0"/>
            <c:spPr>
              <a:noFill/>
              <a:ln w="26237">
                <a:noFill/>
              </a:ln>
            </c:spPr>
            <c:txPr>
              <a:bodyPr/>
              <a:lstStyle/>
              <a:p>
                <a:pPr>
                  <a:defRPr sz="149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12.9</c:v>
                </c:pt>
                <c:pt idx="1">
                  <c:v>12.9</c:v>
                </c:pt>
                <c:pt idx="2">
                  <c:v>10.8</c:v>
                </c:pt>
                <c:pt idx="3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237">
              <a:noFill/>
            </a:ln>
          </c:spPr>
          <c:dLbls>
            <c:numFmt formatCode="#,##0.0_р_.;[Red]\-#,##0.0_р_." sourceLinked="0"/>
            <c:spPr>
              <a:noFill/>
              <a:ln w="26237">
                <a:noFill/>
              </a:ln>
            </c:spPr>
            <c:txPr>
              <a:bodyPr/>
              <a:lstStyle/>
              <a:p>
                <a:pPr>
                  <a:defRPr sz="149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28.4</c:v>
                </c:pt>
                <c:pt idx="1">
                  <c:v>27.2</c:v>
                </c:pt>
                <c:pt idx="2">
                  <c:v>26.3</c:v>
                </c:pt>
                <c:pt idx="3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gradFill rotWithShape="0">
              <a:gsLst>
                <a:gs pos="0">
                  <a:srgbClr val="FFCC99">
                    <a:gamma/>
                    <a:shade val="46275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237">
              <a:noFill/>
            </a:ln>
          </c:spPr>
          <c:dLbls>
            <c:numFmt formatCode="#,##0.0_р_.;[Red]\-#,##0.0_р_." sourceLinked="0"/>
            <c:spPr>
              <a:noFill/>
              <a:ln w="26237">
                <a:noFill/>
              </a:ln>
            </c:spPr>
            <c:txPr>
              <a:bodyPr/>
              <a:lstStyle/>
              <a:p>
                <a:pPr>
                  <a:defRPr sz="149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26.7</c:v>
                </c:pt>
                <c:pt idx="1">
                  <c:v>24.4</c:v>
                </c:pt>
                <c:pt idx="2">
                  <c:v>25</c:v>
                </c:pt>
                <c:pt idx="3">
                  <c:v>24.9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50-59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237">
              <a:noFill/>
            </a:ln>
          </c:spPr>
          <c:dLbls>
            <c:numFmt formatCode="#,##0.0_р_.;[Red]\-#,##0.0_р_." sourceLinked="0"/>
            <c:spPr>
              <a:noFill/>
              <a:ln w="26237">
                <a:noFill/>
              </a:ln>
            </c:spPr>
            <c:txPr>
              <a:bodyPr/>
              <a:lstStyle/>
              <a:p>
                <a:pPr>
                  <a:defRPr sz="149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23</c:v>
                </c:pt>
                <c:pt idx="1">
                  <c:v>25.7</c:v>
                </c:pt>
                <c:pt idx="2">
                  <c:v>27.7</c:v>
                </c:pt>
                <c:pt idx="3">
                  <c:v>27.4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старше 60</c:v>
                </c:pt>
              </c:strCache>
            </c:strRef>
          </c:tx>
          <c:spPr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237">
              <a:noFill/>
            </a:ln>
          </c:spPr>
          <c:dLbls>
            <c:dLbl>
              <c:idx val="3"/>
              <c:layout>
                <c:manualLayout>
                  <c:x val="-2.2792787869869314E-2"/>
                  <c:y val="-1.1373173337439755E-2"/>
                </c:manualLayout>
              </c:layout>
              <c:dLblPos val="ctr"/>
              <c:showVal val="1"/>
            </c:dLbl>
            <c:numFmt formatCode="#,##0.0_р_.;[Red]\-#,##0.0_р_." sourceLinked="0"/>
            <c:spPr>
              <a:noFill/>
              <a:ln w="26237">
                <a:noFill/>
              </a:ln>
            </c:spPr>
            <c:txPr>
              <a:bodyPr/>
              <a:lstStyle/>
              <a:p>
                <a:pPr>
                  <a:defRPr sz="149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9</c:v>
                </c:pt>
                <c:pt idx="1">
                  <c:v>9.8000000000000007</c:v>
                </c:pt>
                <c:pt idx="2">
                  <c:v>10.3</c:v>
                </c:pt>
                <c:pt idx="3">
                  <c:v>10.1</c:v>
                </c:pt>
              </c:numCache>
            </c:numRef>
          </c:val>
        </c:ser>
        <c:gapWidth val="30"/>
        <c:overlap val="100"/>
        <c:axId val="172644224"/>
        <c:axId val="172645760"/>
      </c:barChart>
      <c:catAx>
        <c:axId val="172644224"/>
        <c:scaling>
          <c:orientation val="minMax"/>
        </c:scaling>
        <c:axPos val="b"/>
        <c:numFmt formatCode="General" sourceLinked="1"/>
        <c:tickLblPos val="nextTo"/>
        <c:spPr>
          <a:ln w="32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645760"/>
        <c:crosses val="autoZero"/>
        <c:auto val="1"/>
        <c:lblAlgn val="ctr"/>
        <c:lblOffset val="100"/>
        <c:tickLblSkip val="1"/>
        <c:tickMarkSkip val="1"/>
      </c:catAx>
      <c:valAx>
        <c:axId val="172645760"/>
        <c:scaling>
          <c:orientation val="minMax"/>
        </c:scaling>
        <c:axPos val="l"/>
        <c:numFmt formatCode="0%" sourceLinked="1"/>
        <c:tickLblPos val="nextTo"/>
        <c:spPr>
          <a:ln w="32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644224"/>
        <c:crosses val="autoZero"/>
        <c:crossBetween val="between"/>
        <c:majorUnit val="0.2"/>
      </c:valAx>
      <c:spPr>
        <a:noFill/>
        <a:ln w="26237">
          <a:noFill/>
        </a:ln>
      </c:spPr>
    </c:plotArea>
    <c:legend>
      <c:legendPos val="r"/>
      <c:layout>
        <c:manualLayout>
          <c:xMode val="edge"/>
          <c:yMode val="edge"/>
          <c:x val="0.83170731707317092"/>
          <c:y val="0.24675324675324678"/>
          <c:w val="0.16463414634146345"/>
          <c:h val="0.44415584415584419"/>
        </c:manualLayout>
      </c:layout>
      <c:spPr>
        <a:noFill/>
        <a:ln w="26237">
          <a:noFill/>
        </a:ln>
      </c:spPr>
      <c:txPr>
        <a:bodyPr/>
        <a:lstStyle/>
        <a:p>
          <a:pPr>
            <a:defRPr sz="16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5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5791001451378824E-2"/>
          <c:y val="6.9284064665127015E-2"/>
          <c:w val="0.89114658925979673"/>
          <c:h val="0.7066974595842957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9,8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3944">
              <a:noFill/>
            </a:ln>
          </c:spPr>
          <c:dPt>
            <c:idx val="33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3944">
                <a:noFill/>
              </a:ln>
            </c:spPr>
          </c:dPt>
          <c:dLbls>
            <c:dLbl>
              <c:idx val="0"/>
              <c:layout>
                <c:manualLayout>
                  <c:x val="-3.119708284511967E-2"/>
                  <c:y val="-4.4798780123029652E-2"/>
                </c:manualLayout>
              </c:layout>
              <c:spPr>
                <a:solidFill>
                  <a:schemeClr val="bg1"/>
                </a:solidFill>
                <a:ln w="424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3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34"/>
              <c:layout>
                <c:manualLayout>
                  <c:x val="-2.5594014146586436E-2"/>
                  <c:y val="-5.9447432523783754E-2"/>
                </c:manualLayout>
              </c:layout>
              <c:spPr>
                <a:solidFill>
                  <a:schemeClr val="bg1"/>
                </a:solidFill>
                <a:ln w="424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3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39"/>
              <c:layout/>
              <c:spPr>
                <a:solidFill>
                  <a:schemeClr val="bg1"/>
                </a:solidFill>
                <a:ln w="424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3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Sheet1!$B$1:$AP$1</c:f>
              <c:strCache>
                <c:ptCount val="40"/>
                <c:pt idx="0">
                  <c:v>Опаринский</c:v>
                </c:pt>
                <c:pt idx="1">
                  <c:v>Верхнекамский</c:v>
                </c:pt>
                <c:pt idx="2">
                  <c:v>Немский</c:v>
                </c:pt>
                <c:pt idx="3">
                  <c:v>Куменский</c:v>
                </c:pt>
                <c:pt idx="4">
                  <c:v>Малмыжский</c:v>
                </c:pt>
                <c:pt idx="5">
                  <c:v>Шабалинский</c:v>
                </c:pt>
                <c:pt idx="6">
                  <c:v>Верхошижемский </c:v>
                </c:pt>
                <c:pt idx="7">
                  <c:v>Белохолуницкий</c:v>
                </c:pt>
                <c:pt idx="8">
                  <c:v>Свечинский</c:v>
                </c:pt>
                <c:pt idx="9">
                  <c:v>Подосиновский</c:v>
                </c:pt>
                <c:pt idx="10">
                  <c:v>Орловский</c:v>
                </c:pt>
                <c:pt idx="11">
                  <c:v>Фаленский</c:v>
                </c:pt>
                <c:pt idx="12">
                  <c:v>Сунский</c:v>
                </c:pt>
                <c:pt idx="13">
                  <c:v>Санчурский</c:v>
                </c:pt>
                <c:pt idx="14">
                  <c:v>Зуевский</c:v>
                </c:pt>
                <c:pt idx="15">
                  <c:v>Юрьянский</c:v>
                </c:pt>
                <c:pt idx="16">
                  <c:v>Лузский</c:v>
                </c:pt>
                <c:pt idx="17">
                  <c:v>Афанасьевский</c:v>
                </c:pt>
                <c:pt idx="18">
                  <c:v>Кильмезский</c:v>
                </c:pt>
                <c:pt idx="19">
                  <c:v>Яранский</c:v>
                </c:pt>
                <c:pt idx="20">
                  <c:v>Уржумский</c:v>
                </c:pt>
                <c:pt idx="21">
                  <c:v>Даровский</c:v>
                </c:pt>
                <c:pt idx="22">
                  <c:v>Омутнинский</c:v>
                </c:pt>
                <c:pt idx="23">
                  <c:v>Нолинский</c:v>
                </c:pt>
                <c:pt idx="24">
                  <c:v>Оричевский</c:v>
                </c:pt>
                <c:pt idx="25">
                  <c:v>Советский</c:v>
                </c:pt>
                <c:pt idx="26">
                  <c:v>Кикнурский</c:v>
                </c:pt>
                <c:pt idx="27">
                  <c:v>Лебяжский</c:v>
                </c:pt>
                <c:pt idx="28">
                  <c:v>Котельничский </c:v>
                </c:pt>
                <c:pt idx="29">
                  <c:v>Арбажский </c:v>
                </c:pt>
                <c:pt idx="30">
                  <c:v>Богородский</c:v>
                </c:pt>
                <c:pt idx="31">
                  <c:v>Пижанский</c:v>
                </c:pt>
                <c:pt idx="32">
                  <c:v>Мурашинский</c:v>
                </c:pt>
                <c:pt idx="33">
                  <c:v>ОБЛАСТЬ </c:v>
                </c:pt>
                <c:pt idx="34">
                  <c:v>Тужинский</c:v>
                </c:pt>
                <c:pt idx="35">
                  <c:v>Нагорский</c:v>
                </c:pt>
                <c:pt idx="36">
                  <c:v>Унинский</c:v>
                </c:pt>
                <c:pt idx="37">
                  <c:v>Вятскополянский </c:v>
                </c:pt>
                <c:pt idx="38">
                  <c:v>Слободской</c:v>
                </c:pt>
                <c:pt idx="39">
                  <c:v>г. Киров</c:v>
                </c:pt>
              </c:strCache>
            </c:strRef>
          </c:cat>
          <c:val>
            <c:numRef>
              <c:f>Sheet1!$B$2:$AP$2</c:f>
              <c:numCache>
                <c:formatCode>General</c:formatCode>
                <c:ptCount val="40"/>
                <c:pt idx="0">
                  <c:v>12</c:v>
                </c:pt>
                <c:pt idx="1">
                  <c:v>14.5</c:v>
                </c:pt>
                <c:pt idx="2">
                  <c:v>15</c:v>
                </c:pt>
                <c:pt idx="3">
                  <c:v>15.6</c:v>
                </c:pt>
                <c:pt idx="4">
                  <c:v>15.7</c:v>
                </c:pt>
                <c:pt idx="5">
                  <c:v>15.7</c:v>
                </c:pt>
                <c:pt idx="6">
                  <c:v>15.8</c:v>
                </c:pt>
                <c:pt idx="7">
                  <c:v>16.2</c:v>
                </c:pt>
                <c:pt idx="8">
                  <c:v>16.5</c:v>
                </c:pt>
                <c:pt idx="9">
                  <c:v>16.600000000000001</c:v>
                </c:pt>
                <c:pt idx="10">
                  <c:v>17.100000000000001</c:v>
                </c:pt>
                <c:pt idx="11">
                  <c:v>17.3</c:v>
                </c:pt>
                <c:pt idx="12">
                  <c:v>17.600000000000001</c:v>
                </c:pt>
                <c:pt idx="13">
                  <c:v>18</c:v>
                </c:pt>
                <c:pt idx="14">
                  <c:v>18.2</c:v>
                </c:pt>
                <c:pt idx="15">
                  <c:v>18.399999999999999</c:v>
                </c:pt>
                <c:pt idx="16">
                  <c:v>18.8</c:v>
                </c:pt>
                <c:pt idx="17">
                  <c:v>18.8</c:v>
                </c:pt>
                <c:pt idx="18">
                  <c:v>19.2</c:v>
                </c:pt>
                <c:pt idx="19">
                  <c:v>19.399999999999999</c:v>
                </c:pt>
                <c:pt idx="20">
                  <c:v>19.600000000000001</c:v>
                </c:pt>
                <c:pt idx="21">
                  <c:v>19.7</c:v>
                </c:pt>
                <c:pt idx="22">
                  <c:v>19.7</c:v>
                </c:pt>
                <c:pt idx="23">
                  <c:v>19.7</c:v>
                </c:pt>
                <c:pt idx="24">
                  <c:v>19.899999999999999</c:v>
                </c:pt>
                <c:pt idx="25">
                  <c:v>20.6</c:v>
                </c:pt>
                <c:pt idx="26">
                  <c:v>20.6</c:v>
                </c:pt>
                <c:pt idx="27">
                  <c:v>20.7</c:v>
                </c:pt>
                <c:pt idx="28">
                  <c:v>21.6</c:v>
                </c:pt>
                <c:pt idx="29">
                  <c:v>21.9</c:v>
                </c:pt>
                <c:pt idx="30">
                  <c:v>22</c:v>
                </c:pt>
                <c:pt idx="31">
                  <c:v>23.2</c:v>
                </c:pt>
                <c:pt idx="32">
                  <c:v>24.2</c:v>
                </c:pt>
                <c:pt idx="33">
                  <c:v>24.2</c:v>
                </c:pt>
                <c:pt idx="34">
                  <c:v>25</c:v>
                </c:pt>
                <c:pt idx="35">
                  <c:v>25.2</c:v>
                </c:pt>
                <c:pt idx="36">
                  <c:v>26.4</c:v>
                </c:pt>
                <c:pt idx="37">
                  <c:v>26.5</c:v>
                </c:pt>
                <c:pt idx="38">
                  <c:v>27.4</c:v>
                </c:pt>
                <c:pt idx="39">
                  <c:v>32.9</c:v>
                </c:pt>
              </c:numCache>
            </c:numRef>
          </c:val>
        </c:ser>
        <c:gapWidth val="30"/>
        <c:axId val="171988096"/>
        <c:axId val="171989632"/>
      </c:barChart>
      <c:catAx>
        <c:axId val="171988096"/>
        <c:scaling>
          <c:orientation val="minMax"/>
        </c:scaling>
        <c:axPos val="b"/>
        <c:numFmt formatCode="General" sourceLinked="1"/>
        <c:tickLblPos val="nextTo"/>
        <c:spPr>
          <a:ln w="42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3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89632"/>
        <c:crosses val="autoZero"/>
        <c:auto val="1"/>
        <c:lblAlgn val="ctr"/>
        <c:lblOffset val="100"/>
        <c:tickLblSkip val="1"/>
        <c:tickMarkSkip val="1"/>
      </c:catAx>
      <c:valAx>
        <c:axId val="171989632"/>
        <c:scaling>
          <c:orientation val="minMax"/>
          <c:max val="35"/>
        </c:scaling>
        <c:axPos val="l"/>
        <c:majorGridlines>
          <c:spPr>
            <a:ln w="424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988096"/>
        <c:crosses val="autoZero"/>
        <c:crossBetween val="between"/>
      </c:valAx>
      <c:spPr>
        <a:noFill/>
        <a:ln w="1697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3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014513788098695"/>
          <c:y val="6.9284064665127015E-2"/>
          <c:w val="0.87373004354136441"/>
          <c:h val="0.7066974595842957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30,9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3867">
              <a:noFill/>
            </a:ln>
          </c:spPr>
          <c:dPt>
            <c:idx val="6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3867">
                <a:noFill/>
              </a:ln>
            </c:spPr>
          </c:dPt>
          <c:dLbls>
            <c:dLbl>
              <c:idx val="0"/>
              <c:layout>
                <c:manualLayout>
                  <c:x val="2.6484834806720373E-2"/>
                  <c:y val="-4.3935164828964778E-2"/>
                </c:manualLayout>
              </c:layout>
              <c:spPr>
                <a:solidFill>
                  <a:schemeClr val="bg1"/>
                </a:solidFill>
                <a:ln w="423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3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-1.7056531140855452E-2"/>
                  <c:y val="-4.3445455433964129E-2"/>
                </c:manualLayout>
              </c:layout>
              <c:spPr>
                <a:solidFill>
                  <a:schemeClr val="bg1"/>
                </a:solidFill>
                <a:ln w="423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3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41"/>
              <c:layout>
                <c:manualLayout>
                  <c:x val="-2.5233780797105854E-2"/>
                  <c:y val="-4.4905123323834978E-2"/>
                </c:manualLayout>
              </c:layout>
              <c:spPr>
                <a:solidFill>
                  <a:schemeClr val="bg1"/>
                </a:solidFill>
                <a:ln w="423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3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Sheet1!$B$1:$AQ$1</c:f>
              <c:strCache>
                <c:ptCount val="42"/>
                <c:pt idx="0">
                  <c:v>Котельничский</c:v>
                </c:pt>
                <c:pt idx="1">
                  <c:v>Слободской</c:v>
                </c:pt>
                <c:pt idx="2">
                  <c:v>п. Первомайский</c:v>
                </c:pt>
                <c:pt idx="3">
                  <c:v>Юрьянский</c:v>
                </c:pt>
                <c:pt idx="4">
                  <c:v>г. Киров</c:v>
                </c:pt>
                <c:pt idx="5">
                  <c:v>Вятскополянский </c:v>
                </c:pt>
                <c:pt idx="6">
                  <c:v>Область</c:v>
                </c:pt>
                <c:pt idx="7">
                  <c:v>Куменский</c:v>
                </c:pt>
                <c:pt idx="8">
                  <c:v>Белохолуницкий</c:v>
                </c:pt>
                <c:pt idx="9">
                  <c:v>Верхнекамский</c:v>
                </c:pt>
                <c:pt idx="10">
                  <c:v>Немский</c:v>
                </c:pt>
                <c:pt idx="11">
                  <c:v>Оричевский</c:v>
                </c:pt>
                <c:pt idx="12">
                  <c:v>Верхошижемский </c:v>
                </c:pt>
                <c:pt idx="13">
                  <c:v>Лузский</c:v>
                </c:pt>
                <c:pt idx="14">
                  <c:v>Опаринский</c:v>
                </c:pt>
                <c:pt idx="15">
                  <c:v>Зуевский</c:v>
                </c:pt>
                <c:pt idx="16">
                  <c:v>Сунский</c:v>
                </c:pt>
                <c:pt idx="17">
                  <c:v>Яранский</c:v>
                </c:pt>
                <c:pt idx="18">
                  <c:v>Мурашинский</c:v>
                </c:pt>
                <c:pt idx="19">
                  <c:v>Шабалинский</c:v>
                </c:pt>
                <c:pt idx="20">
                  <c:v>Свечинский</c:v>
                </c:pt>
                <c:pt idx="21">
                  <c:v>Омутнинский</c:v>
                </c:pt>
                <c:pt idx="22">
                  <c:v>Арбажский </c:v>
                </c:pt>
                <c:pt idx="23">
                  <c:v>Орловский</c:v>
                </c:pt>
                <c:pt idx="24">
                  <c:v>Унинский</c:v>
                </c:pt>
                <c:pt idx="25">
                  <c:v>Малмыжский</c:v>
                </c:pt>
                <c:pt idx="26">
                  <c:v>Даровский</c:v>
                </c:pt>
                <c:pt idx="27">
                  <c:v>Советский</c:v>
                </c:pt>
                <c:pt idx="28">
                  <c:v>Подосиновский</c:v>
                </c:pt>
                <c:pt idx="29">
                  <c:v>Нолинский</c:v>
                </c:pt>
                <c:pt idx="30">
                  <c:v>Афанасьевский</c:v>
                </c:pt>
                <c:pt idx="31">
                  <c:v>Фаленский</c:v>
                </c:pt>
                <c:pt idx="32">
                  <c:v>Нагорский</c:v>
                </c:pt>
                <c:pt idx="33">
                  <c:v>Санчурский</c:v>
                </c:pt>
                <c:pt idx="34">
                  <c:v>Уржумский</c:v>
                </c:pt>
                <c:pt idx="35">
                  <c:v>Кильмезский</c:v>
                </c:pt>
                <c:pt idx="36">
                  <c:v>Богородский</c:v>
                </c:pt>
                <c:pt idx="37">
                  <c:v>Кикнурский</c:v>
                </c:pt>
                <c:pt idx="38">
                  <c:v>Пижанский</c:v>
                </c:pt>
                <c:pt idx="39">
                  <c:v>г. Котельнич</c:v>
                </c:pt>
                <c:pt idx="40">
                  <c:v>Тужинский</c:v>
                </c:pt>
                <c:pt idx="41">
                  <c:v>Лебяжский</c:v>
                </c:pt>
              </c:strCache>
            </c:strRef>
          </c:cat>
          <c:val>
            <c:numRef>
              <c:f>Sheet1!$B$2:$AQ$2</c:f>
              <c:numCache>
                <c:formatCode>General</c:formatCode>
                <c:ptCount val="42"/>
                <c:pt idx="0">
                  <c:v>36.9</c:v>
                </c:pt>
                <c:pt idx="1">
                  <c:v>47.5</c:v>
                </c:pt>
                <c:pt idx="2">
                  <c:v>57.4</c:v>
                </c:pt>
                <c:pt idx="3">
                  <c:v>61.7</c:v>
                </c:pt>
                <c:pt idx="4">
                  <c:v>63.2</c:v>
                </c:pt>
                <c:pt idx="5">
                  <c:v>66.900000000000006</c:v>
                </c:pt>
                <c:pt idx="6">
                  <c:v>77.2</c:v>
                </c:pt>
                <c:pt idx="7">
                  <c:v>79.2</c:v>
                </c:pt>
                <c:pt idx="8">
                  <c:v>79.8</c:v>
                </c:pt>
                <c:pt idx="9">
                  <c:v>80.900000000000006</c:v>
                </c:pt>
                <c:pt idx="10">
                  <c:v>81.3</c:v>
                </c:pt>
                <c:pt idx="11">
                  <c:v>81.8</c:v>
                </c:pt>
                <c:pt idx="12">
                  <c:v>82.1</c:v>
                </c:pt>
                <c:pt idx="13">
                  <c:v>88.2</c:v>
                </c:pt>
                <c:pt idx="14">
                  <c:v>89.7</c:v>
                </c:pt>
                <c:pt idx="15">
                  <c:v>90.2</c:v>
                </c:pt>
                <c:pt idx="16">
                  <c:v>92.6</c:v>
                </c:pt>
                <c:pt idx="17">
                  <c:v>93.7</c:v>
                </c:pt>
                <c:pt idx="18">
                  <c:v>95.3</c:v>
                </c:pt>
                <c:pt idx="19">
                  <c:v>96.3</c:v>
                </c:pt>
                <c:pt idx="20">
                  <c:v>96.5</c:v>
                </c:pt>
                <c:pt idx="21">
                  <c:v>96.6</c:v>
                </c:pt>
                <c:pt idx="22">
                  <c:v>97.3</c:v>
                </c:pt>
                <c:pt idx="23">
                  <c:v>98.4</c:v>
                </c:pt>
                <c:pt idx="24">
                  <c:v>98.9</c:v>
                </c:pt>
                <c:pt idx="25">
                  <c:v>101.1</c:v>
                </c:pt>
                <c:pt idx="26">
                  <c:v>101.7</c:v>
                </c:pt>
                <c:pt idx="27">
                  <c:v>102.6</c:v>
                </c:pt>
                <c:pt idx="28">
                  <c:v>104.1</c:v>
                </c:pt>
                <c:pt idx="29">
                  <c:v>104.3</c:v>
                </c:pt>
                <c:pt idx="30">
                  <c:v>105.1</c:v>
                </c:pt>
                <c:pt idx="31">
                  <c:v>105.5</c:v>
                </c:pt>
                <c:pt idx="32">
                  <c:v>109.7</c:v>
                </c:pt>
                <c:pt idx="33">
                  <c:v>110</c:v>
                </c:pt>
                <c:pt idx="34">
                  <c:v>110.4</c:v>
                </c:pt>
                <c:pt idx="35">
                  <c:v>113.8</c:v>
                </c:pt>
                <c:pt idx="36">
                  <c:v>114</c:v>
                </c:pt>
                <c:pt idx="37">
                  <c:v>114.4</c:v>
                </c:pt>
                <c:pt idx="38">
                  <c:v>115.2</c:v>
                </c:pt>
                <c:pt idx="39">
                  <c:v>117.6</c:v>
                </c:pt>
                <c:pt idx="40">
                  <c:v>118.4</c:v>
                </c:pt>
                <c:pt idx="41">
                  <c:v>126.4</c:v>
                </c:pt>
              </c:numCache>
            </c:numRef>
          </c:val>
        </c:ser>
        <c:gapWidth val="30"/>
        <c:axId val="175956352"/>
        <c:axId val="175957888"/>
      </c:barChart>
      <c:catAx>
        <c:axId val="175956352"/>
        <c:scaling>
          <c:orientation val="minMax"/>
        </c:scaling>
        <c:axPos val="b"/>
        <c:numFmt formatCode="General" sourceLinked="1"/>
        <c:tickLblPos val="nextTo"/>
        <c:spPr>
          <a:ln w="42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3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957888"/>
        <c:crosses val="autoZero"/>
        <c:auto val="1"/>
        <c:lblAlgn val="ctr"/>
        <c:lblOffset val="100"/>
        <c:tickLblSkip val="1"/>
        <c:tickMarkSkip val="1"/>
      </c:catAx>
      <c:valAx>
        <c:axId val="175957888"/>
        <c:scaling>
          <c:orientation val="minMax"/>
          <c:max val="150"/>
        </c:scaling>
        <c:axPos val="l"/>
        <c:majorGridlines>
          <c:spPr>
            <a:ln w="423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956352"/>
        <c:crosses val="autoZero"/>
        <c:crossBetween val="between"/>
        <c:majorUnit val="30"/>
      </c:valAx>
      <c:spPr>
        <a:noFill/>
        <a:ln w="16934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82352941176468"/>
          <c:y val="2.2267206477732795E-2"/>
          <c:w val="0.73529411764705899"/>
          <c:h val="0.88056680161943313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3755">
              <a:noFill/>
            </a:ln>
          </c:spPr>
          <c:dPt>
            <c:idx val="14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3755">
                <a:noFill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000112257011852E-3"/>
                  <c:y val="1.7376463782253194E-2"/>
                </c:manualLayout>
              </c:layout>
              <c:dLblPos val="outEnd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1.8821532263122909E-3"/>
                  <c:y val="0.13680976490707139"/>
                </c:manualLayout>
              </c:layout>
              <c:dLblPos val="outEnd"/>
              <c:showVal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1.8822309666254281E-3"/>
                  <c:y val="0.11251821720314523"/>
                </c:manualLayout>
              </c:layout>
              <c:dLblPos val="outEnd"/>
              <c:showVal val="1"/>
            </c:dLbl>
            <c:spPr>
              <a:noFill/>
              <a:ln w="23755">
                <a:noFill/>
              </a:ln>
            </c:spPr>
            <c:txPr>
              <a:bodyPr/>
              <a:lstStyle/>
              <a:p>
                <a:pPr>
                  <a:defRPr sz="1824" b="1" i="0" u="none" strike="noStrike" baseline="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Санчурский </c:v>
                </c:pt>
                <c:pt idx="1">
                  <c:v>Омутнинский </c:v>
                </c:pt>
                <c:pt idx="2">
                  <c:v>Подосиновский </c:v>
                </c:pt>
                <c:pt idx="3">
                  <c:v>Куменский </c:v>
                </c:pt>
                <c:pt idx="4">
                  <c:v>Орловский </c:v>
                </c:pt>
                <c:pt idx="5">
                  <c:v>Богородский </c:v>
                </c:pt>
                <c:pt idx="6">
                  <c:v>Свечинский </c:v>
                </c:pt>
                <c:pt idx="7">
                  <c:v>Советский </c:v>
                </c:pt>
                <c:pt idx="8">
                  <c:v>Верхошижемский </c:v>
                </c:pt>
                <c:pt idx="9">
                  <c:v>Вятскополянский </c:v>
                </c:pt>
                <c:pt idx="10">
                  <c:v>Немский </c:v>
                </c:pt>
                <c:pt idx="11">
                  <c:v>Шабалинский </c:v>
                </c:pt>
                <c:pt idx="12">
                  <c:v>Кильмезский </c:v>
                </c:pt>
                <c:pt idx="13">
                  <c:v>Нолинский </c:v>
                </c:pt>
                <c:pt idx="14">
                  <c:v>Кировская область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1.9000000000000001</c:v>
                </c:pt>
                <c:pt idx="1">
                  <c:v>1.8</c:v>
                </c:pt>
                <c:pt idx="2">
                  <c:v>1.8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1.6</c:v>
                </c:pt>
                <c:pt idx="13">
                  <c:v>1.6</c:v>
                </c:pt>
                <c:pt idx="14">
                  <c:v>1.5</c:v>
                </c:pt>
              </c:numCache>
            </c:numRef>
          </c:val>
        </c:ser>
        <c:gapWidth val="30"/>
        <c:axId val="186234752"/>
        <c:axId val="186236288"/>
      </c:barChart>
      <c:catAx>
        <c:axId val="186234752"/>
        <c:scaling>
          <c:orientation val="minMax"/>
        </c:scaling>
        <c:axPos val="l"/>
        <c:numFmt formatCode="General" sourceLinked="1"/>
        <c:tickLblPos val="nextTo"/>
        <c:spPr>
          <a:ln w="29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236288"/>
        <c:crosses val="autoZero"/>
        <c:auto val="1"/>
        <c:lblAlgn val="ctr"/>
        <c:lblOffset val="100"/>
        <c:tickLblSkip val="1"/>
        <c:tickMarkSkip val="1"/>
      </c:catAx>
      <c:valAx>
        <c:axId val="186236288"/>
        <c:scaling>
          <c:orientation val="minMax"/>
          <c:max val="1.9000000000000001"/>
          <c:min val="1.4"/>
        </c:scaling>
        <c:axPos val="b"/>
        <c:numFmt formatCode="General" sourceLinked="1"/>
        <c:tickLblPos val="nextTo"/>
        <c:spPr>
          <a:ln w="29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234752"/>
        <c:crosses val="autoZero"/>
        <c:crossBetween val="between"/>
        <c:majorUnit val="0.1"/>
      </c:valAx>
      <c:spPr>
        <a:noFill/>
        <a:ln w="2375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2063492063492097E-2"/>
          <c:y val="0.17266187050359713"/>
          <c:w val="0.89206349206349222"/>
          <c:h val="0.66426858513189457"/>
        </c:manualLayout>
      </c:layout>
      <c:barChart>
        <c:barDir val="col"/>
        <c:grouping val="clustered"/>
        <c:ser>
          <c:idx val="3"/>
          <c:order val="0"/>
          <c:tx>
            <c:strRef>
              <c:f>Sheet1!$A$2</c:f>
              <c:strCache>
                <c:ptCount val="1"/>
                <c:pt idx="0">
                  <c:v>СМП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60.5</c:v>
                </c:pt>
                <c:pt idx="1">
                  <c:v>60.5</c:v>
                </c:pt>
                <c:pt idx="2">
                  <c:v>60.8</c:v>
                </c:pt>
                <c:pt idx="3">
                  <c:v>59.6</c:v>
                </c:pt>
                <c:pt idx="4">
                  <c:v>56.9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54.5</c:v>
                </c:pt>
                <c:pt idx="1">
                  <c:v>54.5</c:v>
                </c:pt>
                <c:pt idx="2">
                  <c:v>55.2</c:v>
                </c:pt>
                <c:pt idx="3">
                  <c:v>54.5</c:v>
                </c:pt>
                <c:pt idx="4">
                  <c:v>52.8</c:v>
                </c:pt>
              </c:numCache>
            </c:numRef>
          </c:val>
        </c:ser>
        <c:axId val="188302080"/>
        <c:axId val="188805888"/>
      </c:barChart>
      <c:catAx>
        <c:axId val="188302080"/>
        <c:scaling>
          <c:orientation val="minMax"/>
        </c:scaling>
        <c:axPos val="b"/>
        <c:numFmt formatCode="General" sourceLinked="1"/>
        <c:tickLblPos val="nextTo"/>
        <c:spPr>
          <a:ln w="2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805888"/>
        <c:crosses val="autoZero"/>
        <c:auto val="1"/>
        <c:lblAlgn val="ctr"/>
        <c:lblOffset val="100"/>
        <c:tickLblSkip val="1"/>
        <c:tickMarkSkip val="1"/>
      </c:catAx>
      <c:valAx>
        <c:axId val="188805888"/>
        <c:scaling>
          <c:orientation val="minMax"/>
        </c:scaling>
        <c:axPos val="l"/>
        <c:majorGridlines>
          <c:spPr>
            <a:ln w="220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302080"/>
        <c:crosses val="autoZero"/>
        <c:crossBetween val="between"/>
      </c:valAx>
      <c:spPr>
        <a:noFill/>
        <a:ln w="883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6666666666666675"/>
          <c:y val="4.7961630695443673E-2"/>
          <c:w val="0.28730158730158734"/>
          <c:h val="8.6330935251798552E-2"/>
        </c:manualLayout>
      </c:layout>
      <c:spPr>
        <a:noFill/>
        <a:ln w="17674">
          <a:noFill/>
        </a:ln>
      </c:spPr>
      <c:txPr>
        <a:bodyPr/>
        <a:lstStyle/>
        <a:p>
          <a:pPr>
            <a:defRPr sz="116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7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2063492063492097E-2"/>
          <c:y val="0.17266187050359713"/>
          <c:w val="0.89206349206349222"/>
          <c:h val="0.6642685851318945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94</c:v>
                </c:pt>
                <c:pt idx="1">
                  <c:v>95</c:v>
                </c:pt>
                <c:pt idx="2">
                  <c:v>95</c:v>
                </c:pt>
                <c:pt idx="3">
                  <c:v>96.4</c:v>
                </c:pt>
                <c:pt idx="4">
                  <c:v>96.9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СМП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93.5</c:v>
                </c:pt>
                <c:pt idx="1">
                  <c:v>93.5</c:v>
                </c:pt>
                <c:pt idx="2">
                  <c:v>94.8</c:v>
                </c:pt>
                <c:pt idx="3">
                  <c:v>96.2</c:v>
                </c:pt>
                <c:pt idx="4">
                  <c:v>96.6</c:v>
                </c:pt>
              </c:numCache>
            </c:numRef>
          </c:val>
        </c:ser>
        <c:axId val="171700992"/>
        <c:axId val="171702528"/>
      </c:barChart>
      <c:catAx>
        <c:axId val="171700992"/>
        <c:scaling>
          <c:orientation val="minMax"/>
        </c:scaling>
        <c:axPos val="b"/>
        <c:numFmt formatCode="General" sourceLinked="1"/>
        <c:tickLblPos val="nextTo"/>
        <c:spPr>
          <a:ln w="2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702528"/>
        <c:crosses val="autoZero"/>
        <c:auto val="1"/>
        <c:lblAlgn val="ctr"/>
        <c:lblOffset val="100"/>
        <c:tickLblSkip val="1"/>
        <c:tickMarkSkip val="1"/>
      </c:catAx>
      <c:valAx>
        <c:axId val="171702528"/>
        <c:scaling>
          <c:orientation val="minMax"/>
        </c:scaling>
        <c:axPos val="l"/>
        <c:majorGridlines>
          <c:spPr>
            <a:ln w="220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700992"/>
        <c:crosses val="autoZero"/>
        <c:crossBetween val="between"/>
      </c:valAx>
      <c:spPr>
        <a:noFill/>
        <a:ln w="883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412698412698426"/>
          <c:y val="5.0359712230215833E-2"/>
          <c:w val="0.28730158730158734"/>
          <c:h val="8.6330935251798552E-2"/>
        </c:manualLayout>
      </c:layout>
      <c:spPr>
        <a:noFill/>
        <a:ln w="17674">
          <a:noFill/>
        </a:ln>
      </c:spPr>
      <c:txPr>
        <a:bodyPr/>
        <a:lstStyle/>
        <a:p>
          <a:pPr>
            <a:defRPr sz="116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7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327784891165172"/>
          <c:y val="2.0036429872495442E-2"/>
          <c:w val="0.72727272727272729"/>
          <c:h val="0.892531876138433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775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5775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32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3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pPr>
                <a:solidFill>
                  <a:schemeClr val="bg1"/>
                </a:solidFill>
                <a:ln w="32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3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>
                <c:manualLayout>
                  <c:x val="-8.660763489756069E-4"/>
                  <c:y val="-8.0773376131330881E-3"/>
                </c:manualLayout>
              </c:layout>
              <c:spPr>
                <a:solidFill>
                  <a:schemeClr val="bg1"/>
                </a:solidFill>
                <a:ln w="32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3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Афанасьевский  </c:v>
                </c:pt>
                <c:pt idx="1">
                  <c:v>г.Киров</c:v>
                </c:pt>
                <c:pt idx="2">
                  <c:v>Орловский  </c:v>
                </c:pt>
                <c:pt idx="3">
                  <c:v>Уржумский  </c:v>
                </c:pt>
                <c:pt idx="4">
                  <c:v>Верхошижемский  </c:v>
                </c:pt>
                <c:pt idx="5">
                  <c:v>Унинский  </c:v>
                </c:pt>
                <c:pt idx="6">
                  <c:v>Кильмезский  </c:v>
                </c:pt>
                <c:pt idx="7">
                  <c:v>Куменский</c:v>
                </c:pt>
                <c:pt idx="8">
                  <c:v>Мурашинский  </c:v>
                </c:pt>
                <c:pt idx="9">
                  <c:v>Пижанский  </c:v>
                </c:pt>
                <c:pt idx="10">
                  <c:v>Область</c:v>
                </c:pt>
                <c:pt idx="11">
                  <c:v>Белохолуницкий  </c:v>
                </c:pt>
                <c:pt idx="12">
                  <c:v>Даровский  </c:v>
                </c:pt>
                <c:pt idx="13">
                  <c:v>Вятско-Полянский  </c:v>
                </c:pt>
                <c:pt idx="14">
                  <c:v>Оричевский  </c:v>
                </c:pt>
                <c:pt idx="15">
                  <c:v>Лузский  </c:v>
                </c:pt>
                <c:pt idx="16">
                  <c:v>Шабалинский  </c:v>
                </c:pt>
                <c:pt idx="17">
                  <c:v>Слободской  </c:v>
                </c:pt>
                <c:pt idx="18">
                  <c:v>Нолинский </c:v>
                </c:pt>
                <c:pt idx="19">
                  <c:v>Немский  </c:v>
                </c:pt>
                <c:pt idx="20">
                  <c:v>Тужинский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654</c:v>
                </c:pt>
                <c:pt idx="1">
                  <c:v>646</c:v>
                </c:pt>
                <c:pt idx="2">
                  <c:v>607</c:v>
                </c:pt>
                <c:pt idx="3">
                  <c:v>595</c:v>
                </c:pt>
                <c:pt idx="4">
                  <c:v>552</c:v>
                </c:pt>
                <c:pt idx="5">
                  <c:v>552</c:v>
                </c:pt>
                <c:pt idx="6">
                  <c:v>551</c:v>
                </c:pt>
                <c:pt idx="7">
                  <c:v>532</c:v>
                </c:pt>
                <c:pt idx="8">
                  <c:v>522</c:v>
                </c:pt>
                <c:pt idx="9">
                  <c:v>516</c:v>
                </c:pt>
                <c:pt idx="10">
                  <c:v>511</c:v>
                </c:pt>
                <c:pt idx="11">
                  <c:v>350</c:v>
                </c:pt>
                <c:pt idx="12">
                  <c:v>346</c:v>
                </c:pt>
                <c:pt idx="13">
                  <c:v>344</c:v>
                </c:pt>
                <c:pt idx="14">
                  <c:v>341</c:v>
                </c:pt>
                <c:pt idx="15">
                  <c:v>309</c:v>
                </c:pt>
                <c:pt idx="16">
                  <c:v>300</c:v>
                </c:pt>
                <c:pt idx="17">
                  <c:v>298</c:v>
                </c:pt>
                <c:pt idx="18">
                  <c:v>289</c:v>
                </c:pt>
                <c:pt idx="19">
                  <c:v>274</c:v>
                </c:pt>
                <c:pt idx="20">
                  <c:v>223</c:v>
                </c:pt>
              </c:numCache>
            </c:numRef>
          </c:val>
        </c:ser>
        <c:gapWidth val="40"/>
        <c:axId val="131287680"/>
        <c:axId val="131293568"/>
      </c:barChart>
      <c:catAx>
        <c:axId val="131287680"/>
        <c:scaling>
          <c:orientation val="minMax"/>
        </c:scaling>
        <c:axPos val="l"/>
        <c:numFmt formatCode="General" sourceLinked="1"/>
        <c:tickLblPos val="nextTo"/>
        <c:spPr>
          <a:ln w="32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293568"/>
        <c:crosses val="autoZero"/>
        <c:auto val="1"/>
        <c:lblAlgn val="ctr"/>
        <c:lblOffset val="100"/>
        <c:tickLblSkip val="1"/>
        <c:tickMarkSkip val="1"/>
      </c:catAx>
      <c:valAx>
        <c:axId val="131293568"/>
        <c:scaling>
          <c:orientation val="minMax"/>
          <c:max val="900"/>
        </c:scaling>
        <c:axPos val="b"/>
        <c:majorGridlines>
          <c:spPr>
            <a:ln w="322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287680"/>
        <c:crosses val="autoZero"/>
        <c:crossBetween val="between"/>
        <c:majorUnit val="300"/>
      </c:valAx>
      <c:spPr>
        <a:noFill/>
        <a:ln w="12887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826629680998619"/>
          <c:y val="0.13527397260273971"/>
          <c:w val="0.55894590846047176"/>
          <c:h val="0.69006849315068508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658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3366FF"/>
              </a:solidFill>
              <a:ln w="13170">
                <a:noFill/>
              </a:ln>
            </c:spPr>
          </c:dPt>
          <c:dPt>
            <c:idx val="1"/>
            <c:spPr>
              <a:solidFill>
                <a:srgbClr val="00CCFF"/>
              </a:solidFill>
              <a:ln w="13170">
                <a:noFill/>
              </a:ln>
            </c:spPr>
          </c:dPt>
          <c:dPt>
            <c:idx val="2"/>
            <c:spPr>
              <a:solidFill>
                <a:srgbClr val="339966"/>
              </a:solidFill>
              <a:ln w="13170">
                <a:noFill/>
              </a:ln>
            </c:spPr>
          </c:dPt>
          <c:dPt>
            <c:idx val="3"/>
            <c:spPr>
              <a:solidFill>
                <a:srgbClr val="FF9900"/>
              </a:solidFill>
              <a:ln w="13170">
                <a:noFill/>
              </a:ln>
            </c:spPr>
          </c:dPt>
          <c:dLbls>
            <c:dLbl>
              <c:idx val="0"/>
              <c:layout>
                <c:manualLayout>
                  <c:x val="0.2335504936700587"/>
                  <c:y val="3.560794033663569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высшая</a:t>
                    </a:r>
                  </a:p>
                </c:rich>
              </c:tx>
            </c:dLbl>
            <c:dLbl>
              <c:idx val="1"/>
              <c:layout>
                <c:manualLayout>
                  <c:x val="0.11965074328361922"/>
                  <c:y val="0.144013060907600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первая </a:t>
                    </a:r>
                  </a:p>
                </c:rich>
              </c:tx>
            </c:dLbl>
            <c:dLbl>
              <c:idx val="2"/>
              <c:layout>
                <c:manualLayout>
                  <c:x val="-3.7252404981746437E-2"/>
                  <c:y val="0.1619485277357063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вторая</a:t>
                    </a:r>
                  </a:p>
                </c:rich>
              </c:tx>
            </c:dLbl>
            <c:dLbl>
              <c:idx val="3"/>
              <c:layout>
                <c:manualLayout>
                  <c:x val="-0.22468701975471569"/>
                  <c:y val="8.66644479160460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не имеют</a:t>
                    </a:r>
                  </a:p>
                </c:rich>
              </c:tx>
            </c:dLbl>
            <c:spPr>
              <a:noFill/>
              <a:ln w="13170">
                <a:noFill/>
              </a:ln>
            </c:spPr>
            <c:txPr>
              <a:bodyPr/>
              <a:lstStyle/>
              <a:p>
                <a:pPr>
                  <a:defRPr sz="130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не имеют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 formatCode="General">
                  <c:v>21.3</c:v>
                </c:pt>
                <c:pt idx="1">
                  <c:v>26.2</c:v>
                </c:pt>
                <c:pt idx="2" formatCode="General">
                  <c:v>9.4</c:v>
                </c:pt>
                <c:pt idx="3" formatCode="General">
                  <c:v>43.1</c:v>
                </c:pt>
              </c:numCache>
            </c:numRef>
          </c:val>
        </c:ser>
        <c:firstSliceAng val="0"/>
        <c:holeSize val="50"/>
      </c:doughnutChart>
      <c:spPr>
        <a:noFill/>
        <a:ln w="1317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653739612188372"/>
          <c:y val="0.13504273504273506"/>
          <c:w val="0.55955678670360098"/>
          <c:h val="0.6905982905982908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640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hlink"/>
              </a:solidFill>
              <a:ln w="12807">
                <a:noFill/>
              </a:ln>
            </c:spPr>
          </c:dPt>
          <c:dPt>
            <c:idx val="1"/>
            <c:spPr>
              <a:solidFill>
                <a:srgbClr val="FF99CC"/>
              </a:solidFill>
              <a:ln w="12807">
                <a:noFill/>
              </a:ln>
            </c:spPr>
          </c:dPt>
          <c:dPt>
            <c:idx val="2"/>
            <c:spPr>
              <a:solidFill>
                <a:srgbClr val="993366"/>
              </a:solidFill>
              <a:ln w="12807">
                <a:noFill/>
              </a:ln>
            </c:spPr>
          </c:dPt>
          <c:dPt>
            <c:idx val="3"/>
            <c:spPr>
              <a:solidFill>
                <a:srgbClr val="FF9900"/>
              </a:solidFill>
              <a:ln w="12807">
                <a:noFill/>
              </a:ln>
            </c:spPr>
          </c:dPt>
          <c:dLbls>
            <c:dLbl>
              <c:idx val="0"/>
              <c:layout>
                <c:manualLayout>
                  <c:x val="0.21628854265021905"/>
                  <c:y val="1.675241543064000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высшая</a:t>
                    </a:r>
                  </a:p>
                </c:rich>
              </c:tx>
            </c:dLbl>
            <c:dLbl>
              <c:idx val="1"/>
              <c:layout>
                <c:manualLayout>
                  <c:x val="0.17200923077784677"/>
                  <c:y val="9.885605902329198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первая </a:t>
                    </a:r>
                  </a:p>
                </c:rich>
              </c:tx>
            </c:dLbl>
            <c:dLbl>
              <c:idx val="2"/>
              <c:layout>
                <c:manualLayout>
                  <c:x val="1.2131537265070581E-2"/>
                  <c:y val="0.1649690652501350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вторая</a:t>
                    </a:r>
                  </a:p>
                </c:rich>
              </c:tx>
            </c:dLbl>
            <c:dLbl>
              <c:idx val="3"/>
              <c:layout>
                <c:manualLayout>
                  <c:x val="-0.18186222790902717"/>
                  <c:y val="5.787623318827695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не имеют</a:t>
                    </a:r>
                  </a:p>
                </c:rich>
              </c:tx>
            </c:dLbl>
            <c:spPr>
              <a:noFill/>
              <a:ln w="12807">
                <a:noFill/>
              </a:ln>
            </c:spPr>
            <c:txPr>
              <a:bodyPr/>
              <a:lstStyle/>
              <a:p>
                <a:pPr>
                  <a:defRPr sz="128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Sheet1!$B$1:$E$1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не имеют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 formatCode="General">
                  <c:v>26.1</c:v>
                </c:pt>
                <c:pt idx="1">
                  <c:v>16.079999999999995</c:v>
                </c:pt>
                <c:pt idx="2" formatCode="General">
                  <c:v>9.9</c:v>
                </c:pt>
                <c:pt idx="3" formatCode="General">
                  <c:v>47.2</c:v>
                </c:pt>
              </c:numCache>
            </c:numRef>
          </c:val>
        </c:ser>
        <c:firstSliceAng val="0"/>
        <c:holeSize val="50"/>
      </c:doughnutChart>
      <c:spPr>
        <a:noFill/>
        <a:ln w="12807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4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181229773462785E-2"/>
          <c:y val="2.7173913043478271E-2"/>
          <c:w val="0.98058252427184445"/>
          <c:h val="0.86684782608695665"/>
        </c:manualLayout>
      </c:layout>
      <c:barChart>
        <c:barDir val="col"/>
        <c:grouping val="stacked"/>
        <c:ser>
          <c:idx val="0"/>
          <c:order val="0"/>
          <c:tx>
            <c:strRef>
              <c:f>Лист2!$H$21</c:f>
              <c:strCache>
                <c:ptCount val="1"/>
                <c:pt idx="0">
                  <c:v>Бюджет КО</c:v>
                </c:pt>
              </c:strCache>
            </c:strRef>
          </c:tx>
          <c:spPr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48662">
              <a:noFill/>
            </a:ln>
          </c:spPr>
          <c:dLbls>
            <c:spPr>
              <a:noFill/>
              <a:ln w="48662">
                <a:noFill/>
              </a:ln>
            </c:spPr>
            <c:txPr>
              <a:bodyPr/>
              <a:lstStyle/>
              <a:p>
                <a:pPr>
                  <a:defRPr sz="162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Лист2!$G$22:$G$30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Лист2!$H$22:$H$30</c:f>
              <c:numCache>
                <c:formatCode>0.00</c:formatCode>
                <c:ptCount val="9"/>
                <c:pt idx="0">
                  <c:v>2650.8</c:v>
                </c:pt>
                <c:pt idx="1">
                  <c:v>1830.9</c:v>
                </c:pt>
                <c:pt idx="2">
                  <c:v>2138.9</c:v>
                </c:pt>
                <c:pt idx="3">
                  <c:v>2472.5100000000002</c:v>
                </c:pt>
                <c:pt idx="4">
                  <c:v>2881.36</c:v>
                </c:pt>
                <c:pt idx="5">
                  <c:v>2947.66</c:v>
                </c:pt>
                <c:pt idx="6">
                  <c:v>3089.8700000000003</c:v>
                </c:pt>
                <c:pt idx="7">
                  <c:v>2321.1</c:v>
                </c:pt>
                <c:pt idx="8">
                  <c:v>1830.6299999999999</c:v>
                </c:pt>
              </c:numCache>
            </c:numRef>
          </c:val>
        </c:ser>
        <c:ser>
          <c:idx val="1"/>
          <c:order val="1"/>
          <c:tx>
            <c:strRef>
              <c:f>Лист2!$I$21</c:f>
              <c:strCache>
                <c:ptCount val="1"/>
                <c:pt idx="0">
                  <c:v>ТФОМС</c:v>
                </c:pt>
              </c:strCache>
            </c:strRef>
          </c:tx>
          <c:spPr>
            <a:gradFill rotWithShape="0">
              <a:gsLst>
                <a:gs pos="0">
                  <a:srgbClr val="008080"/>
                </a:gs>
                <a:gs pos="100000">
                  <a:srgbClr val="0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48662">
              <a:noFill/>
            </a:ln>
          </c:spPr>
          <c:dLbls>
            <c:spPr>
              <a:noFill/>
              <a:ln w="48662">
                <a:noFill/>
              </a:ln>
            </c:spPr>
            <c:txPr>
              <a:bodyPr/>
              <a:lstStyle/>
              <a:p>
                <a:pPr>
                  <a:defRPr sz="1628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Лист2!$G$22:$G$30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Лист2!$I$22:$I$30</c:f>
              <c:numCache>
                <c:formatCode>0.00</c:formatCode>
                <c:ptCount val="9"/>
                <c:pt idx="0">
                  <c:v>878.8</c:v>
                </c:pt>
                <c:pt idx="1">
                  <c:v>2033.2</c:v>
                </c:pt>
                <c:pt idx="2">
                  <c:v>2332.3000000000002</c:v>
                </c:pt>
                <c:pt idx="3">
                  <c:v>2425.84</c:v>
                </c:pt>
                <c:pt idx="4">
                  <c:v>3068.44</c:v>
                </c:pt>
                <c:pt idx="5">
                  <c:v>4187.24</c:v>
                </c:pt>
                <c:pt idx="6">
                  <c:v>4544.92</c:v>
                </c:pt>
                <c:pt idx="7">
                  <c:v>6047.5</c:v>
                </c:pt>
                <c:pt idx="8">
                  <c:v>7625.73</c:v>
                </c:pt>
              </c:numCache>
            </c:numRef>
          </c:val>
        </c:ser>
        <c:gapWidth val="10"/>
        <c:overlap val="100"/>
        <c:axId val="196293760"/>
        <c:axId val="196295296"/>
      </c:barChart>
      <c:catAx>
        <c:axId val="196293760"/>
        <c:scaling>
          <c:orientation val="minMax"/>
        </c:scaling>
        <c:axPos val="b"/>
        <c:numFmt formatCode="General" sourceLinked="1"/>
        <c:tickLblPos val="nextTo"/>
        <c:spPr>
          <a:ln w="60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6295296"/>
        <c:crosses val="autoZero"/>
        <c:auto val="1"/>
        <c:lblAlgn val="ctr"/>
        <c:lblOffset val="100"/>
        <c:tickLblSkip val="1"/>
        <c:tickMarkSkip val="1"/>
      </c:catAx>
      <c:valAx>
        <c:axId val="196295296"/>
        <c:scaling>
          <c:orientation val="minMax"/>
        </c:scaling>
        <c:delete val="1"/>
        <c:axPos val="l"/>
        <c:numFmt formatCode="0.00" sourceLinked="1"/>
        <c:tickLblPos val="none"/>
        <c:crossAx val="196293760"/>
        <c:crosses val="autoZero"/>
        <c:crossBetween val="between"/>
      </c:valAx>
      <c:spPr>
        <a:noFill/>
        <a:ln w="48662">
          <a:noFill/>
        </a:ln>
      </c:spPr>
    </c:plotArea>
    <c:legend>
      <c:legendPos val="r"/>
      <c:layout>
        <c:manualLayout>
          <c:xMode val="edge"/>
          <c:yMode val="edge"/>
          <c:x val="2.4271982244107062E-2"/>
          <c:y val="3.5326387106385596E-2"/>
          <c:w val="0.26772650704613415"/>
          <c:h val="0.14840140737942603"/>
        </c:manualLayout>
      </c:layout>
      <c:spPr>
        <a:solidFill>
          <a:srgbClr val="FFFFFF"/>
        </a:solidFill>
        <a:ln w="48662">
          <a:noFill/>
        </a:ln>
      </c:spPr>
      <c:txPr>
        <a:bodyPr/>
        <a:lstStyle/>
        <a:p>
          <a:pPr>
            <a:defRPr sz="201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229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181229773462785E-2"/>
          <c:y val="2.7173913043478271E-2"/>
          <c:w val="0.97896440129449847"/>
          <c:h val="0.8396739130434786"/>
        </c:manualLayout>
      </c:layout>
      <c:barChart>
        <c:barDir val="col"/>
        <c:grouping val="clustered"/>
        <c:ser>
          <c:idx val="0"/>
          <c:order val="0"/>
          <c:tx>
            <c:strRef>
              <c:f>Лист2!$B$21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gradFill rotWithShape="0">
              <a:gsLst>
                <a:gs pos="0">
                  <a:srgbClr val="0070C0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1801">
              <a:noFill/>
            </a:ln>
          </c:spPr>
          <c:dLbls>
            <c:spPr>
              <a:noFill/>
              <a:ln w="51801">
                <a:noFill/>
              </a:ln>
            </c:spPr>
            <c:txPr>
              <a:bodyPr rot="-5400000" vert="horz"/>
              <a:lstStyle/>
              <a:p>
                <a:pPr algn="ctr">
                  <a:defRPr sz="2243" b="1" i="0" u="none" strike="noStrike" baseline="0">
                    <a:solidFill>
                      <a:srgbClr val="FFFFFF"/>
                    </a:solidFill>
                    <a:latin typeface="Arial" pitchFamily="34" charset="0"/>
                    <a:ea typeface="Arial Cyr"/>
                    <a:cs typeface="Arial" pitchFamily="34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Лист2!$A$22:$A$30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Лист2!$B$22:$B$30</c:f>
              <c:numCache>
                <c:formatCode>General</c:formatCode>
                <c:ptCount val="9"/>
                <c:pt idx="0">
                  <c:v>2385.9</c:v>
                </c:pt>
                <c:pt idx="1">
                  <c:v>2665.5</c:v>
                </c:pt>
                <c:pt idx="2">
                  <c:v>3240.6</c:v>
                </c:pt>
                <c:pt idx="3">
                  <c:v>3648.1</c:v>
                </c:pt>
                <c:pt idx="4">
                  <c:v>4520.1600000000008</c:v>
                </c:pt>
                <c:pt idx="5">
                  <c:v>4951.09</c:v>
                </c:pt>
                <c:pt idx="6">
                  <c:v>5413.1900000000005</c:v>
                </c:pt>
                <c:pt idx="7">
                  <c:v>6251.2699999999995</c:v>
                </c:pt>
                <c:pt idx="8">
                  <c:v>7117.01</c:v>
                </c:pt>
              </c:numCache>
            </c:numRef>
          </c:val>
        </c:ser>
        <c:gapWidth val="10"/>
        <c:axId val="690704768"/>
        <c:axId val="690706304"/>
      </c:barChart>
      <c:lineChart>
        <c:grouping val="standard"/>
        <c:ser>
          <c:idx val="1"/>
          <c:order val="1"/>
          <c:tx>
            <c:strRef>
              <c:f>Лист2!$C$21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77701">
              <a:solidFill>
                <a:srgbClr val="FF0000"/>
              </a:solidFill>
              <a:prstDash val="solid"/>
            </a:ln>
          </c:spPr>
          <c:marker>
            <c:symbol val="circl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51801">
                <a:noFill/>
              </a:ln>
            </c:spPr>
            <c:txPr>
              <a:bodyPr/>
              <a:lstStyle/>
              <a:p>
                <a:pPr>
                  <a:defRPr sz="203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Лист2!$A$22:$A$30</c:f>
              <c:strCach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strCache>
            </c:strRef>
          </c:cat>
          <c:val>
            <c:numRef>
              <c:f>Лист2!$C$22:$C$30</c:f>
              <c:numCache>
                <c:formatCode>General</c:formatCode>
                <c:ptCount val="9"/>
                <c:pt idx="0">
                  <c:v>3133.3</c:v>
                </c:pt>
                <c:pt idx="1">
                  <c:v>3799.3</c:v>
                </c:pt>
                <c:pt idx="2">
                  <c:v>4065.3</c:v>
                </c:pt>
                <c:pt idx="3">
                  <c:v>4756.1000000000004</c:v>
                </c:pt>
                <c:pt idx="4">
                  <c:v>4904.2</c:v>
                </c:pt>
                <c:pt idx="5">
                  <c:v>8313.5</c:v>
                </c:pt>
                <c:pt idx="6">
                  <c:v>8313.5</c:v>
                </c:pt>
                <c:pt idx="7">
                  <c:v>8327.2999999999975</c:v>
                </c:pt>
                <c:pt idx="8">
                  <c:v>8327.2999999999975</c:v>
                </c:pt>
              </c:numCache>
            </c:numRef>
          </c:val>
        </c:ser>
        <c:marker val="1"/>
        <c:axId val="690704768"/>
        <c:axId val="690706304"/>
      </c:lineChart>
      <c:catAx>
        <c:axId val="690704768"/>
        <c:scaling>
          <c:orientation val="minMax"/>
        </c:scaling>
        <c:axPos val="b"/>
        <c:numFmt formatCode="General" sourceLinked="1"/>
        <c:tickLblPos val="nextTo"/>
        <c:spPr>
          <a:ln w="64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14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90706304"/>
        <c:crosses val="autoZero"/>
        <c:auto val="1"/>
        <c:lblAlgn val="ctr"/>
        <c:lblOffset val="100"/>
        <c:tickLblSkip val="1"/>
        <c:tickMarkSkip val="1"/>
      </c:catAx>
      <c:valAx>
        <c:axId val="690706304"/>
        <c:scaling>
          <c:orientation val="minMax"/>
        </c:scaling>
        <c:delete val="1"/>
        <c:axPos val="l"/>
        <c:numFmt formatCode="General" sourceLinked="1"/>
        <c:tickLblPos val="none"/>
        <c:crossAx val="690704768"/>
        <c:crosses val="autoZero"/>
        <c:crossBetween val="between"/>
      </c:valAx>
      <c:spPr>
        <a:noFill/>
        <a:ln w="51801">
          <a:noFill/>
        </a:ln>
      </c:spPr>
    </c:plotArea>
    <c:legend>
      <c:legendPos val="r"/>
      <c:layout>
        <c:manualLayout>
          <c:xMode val="edge"/>
          <c:yMode val="edge"/>
          <c:x val="1.9121803210370737E-3"/>
          <c:y val="9.0339322128905695E-3"/>
          <c:w val="0.47132374210282907"/>
          <c:h val="0.20443328726567514"/>
        </c:manualLayout>
      </c:layout>
      <c:spPr>
        <a:noFill/>
        <a:ln w="51801">
          <a:noFill/>
        </a:ln>
      </c:spPr>
      <c:txPr>
        <a:bodyPr/>
        <a:lstStyle/>
        <a:p>
          <a:pPr>
            <a:defRPr sz="224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4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ЛПУ</c:v>
                </c:pt>
              </c:strCache>
            </c:strRef>
          </c:tx>
          <c:spPr>
            <a:solidFill>
              <a:srgbClr val="993366"/>
            </a:solidFill>
          </c:spPr>
          <c:cat>
            <c:strRef>
              <c:f>Лист1!$A$2:$A$19</c:f>
              <c:strCache>
                <c:ptCount val="18"/>
                <c:pt idx="0">
                  <c:v>Кирово-Чепецкий </c:v>
                </c:pt>
                <c:pt idx="1">
                  <c:v>Сунский </c:v>
                </c:pt>
                <c:pt idx="2">
                  <c:v>Богородский </c:v>
                </c:pt>
                <c:pt idx="3">
                  <c:v>Куменский</c:v>
                </c:pt>
                <c:pt idx="4">
                  <c:v>Нагорский </c:v>
                </c:pt>
                <c:pt idx="5">
                  <c:v>Опаринский </c:v>
                </c:pt>
                <c:pt idx="6">
                  <c:v>Лебяжский </c:v>
                </c:pt>
                <c:pt idx="7">
                  <c:v>Унинский </c:v>
                </c:pt>
                <c:pt idx="8">
                  <c:v>Оричевский </c:v>
                </c:pt>
                <c:pt idx="9">
                  <c:v> г. Киров</c:v>
                </c:pt>
                <c:pt idx="10">
                  <c:v>Область</c:v>
                </c:pt>
                <c:pt idx="11">
                  <c:v>Лузский </c:v>
                </c:pt>
                <c:pt idx="12">
                  <c:v>Яранский </c:v>
                </c:pt>
                <c:pt idx="13">
                  <c:v>Советский </c:v>
                </c:pt>
                <c:pt idx="14">
                  <c:v> г. Вятские Поляны</c:v>
                </c:pt>
                <c:pt idx="15">
                  <c:v>Кикнурский </c:v>
                </c:pt>
                <c:pt idx="16">
                  <c:v>Санчурский </c:v>
                </c:pt>
                <c:pt idx="17">
                  <c:v>Малмыжский 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2955.7599999999998</c:v>
                </c:pt>
                <c:pt idx="1">
                  <c:v>2534.56</c:v>
                </c:pt>
                <c:pt idx="2">
                  <c:v>2788.29</c:v>
                </c:pt>
                <c:pt idx="3">
                  <c:v>2623.21</c:v>
                </c:pt>
                <c:pt idx="4">
                  <c:v>2811.3900000000012</c:v>
                </c:pt>
                <c:pt idx="5">
                  <c:v>2460.7199999999998</c:v>
                </c:pt>
                <c:pt idx="6">
                  <c:v>2776.24</c:v>
                </c:pt>
                <c:pt idx="7">
                  <c:v>3049.4700000000012</c:v>
                </c:pt>
                <c:pt idx="8">
                  <c:v>2620.9</c:v>
                </c:pt>
                <c:pt idx="9">
                  <c:v>2348.2199999999998</c:v>
                </c:pt>
                <c:pt idx="10">
                  <c:v>2444.69</c:v>
                </c:pt>
                <c:pt idx="11">
                  <c:v>2198.16</c:v>
                </c:pt>
                <c:pt idx="12">
                  <c:v>2416.48</c:v>
                </c:pt>
                <c:pt idx="13">
                  <c:v>2153.42</c:v>
                </c:pt>
                <c:pt idx="14">
                  <c:v>2393.0100000000002</c:v>
                </c:pt>
                <c:pt idx="15">
                  <c:v>2062.4</c:v>
                </c:pt>
                <c:pt idx="16">
                  <c:v>2334.8200000000002</c:v>
                </c:pt>
                <c:pt idx="17">
                  <c:v>2134.04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 ЛПУ</c:v>
                </c:pt>
              </c:strCache>
            </c:strRef>
          </c:tx>
          <c:dPt>
            <c:idx val="10"/>
            <c:spPr>
              <a:solidFill>
                <a:srgbClr val="FF8A4F"/>
              </a:solidFill>
            </c:spPr>
          </c:dPt>
          <c:cat>
            <c:strRef>
              <c:f>Лист1!$A$2:$A$19</c:f>
              <c:strCache>
                <c:ptCount val="18"/>
                <c:pt idx="0">
                  <c:v>Кирово-Чепецкий </c:v>
                </c:pt>
                <c:pt idx="1">
                  <c:v>Сунский </c:v>
                </c:pt>
                <c:pt idx="2">
                  <c:v>Богородский </c:v>
                </c:pt>
                <c:pt idx="3">
                  <c:v>Куменский</c:v>
                </c:pt>
                <c:pt idx="4">
                  <c:v>Нагорский </c:v>
                </c:pt>
                <c:pt idx="5">
                  <c:v>Опаринский </c:v>
                </c:pt>
                <c:pt idx="6">
                  <c:v>Лебяжский </c:v>
                </c:pt>
                <c:pt idx="7">
                  <c:v>Унинский </c:v>
                </c:pt>
                <c:pt idx="8">
                  <c:v>Оричевский </c:v>
                </c:pt>
                <c:pt idx="9">
                  <c:v> г. Киров</c:v>
                </c:pt>
                <c:pt idx="10">
                  <c:v>Область</c:v>
                </c:pt>
                <c:pt idx="11">
                  <c:v>Лузский </c:v>
                </c:pt>
                <c:pt idx="12">
                  <c:v>Яранский </c:v>
                </c:pt>
                <c:pt idx="13">
                  <c:v>Советский </c:v>
                </c:pt>
                <c:pt idx="14">
                  <c:v> г. Вятские Поляны</c:v>
                </c:pt>
                <c:pt idx="15">
                  <c:v>Кикнурский </c:v>
                </c:pt>
                <c:pt idx="16">
                  <c:v>Санчурский </c:v>
                </c:pt>
                <c:pt idx="17">
                  <c:v>Малмыжский 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942.2900000000003</c:v>
                </c:pt>
                <c:pt idx="1">
                  <c:v>1359.34</c:v>
                </c:pt>
                <c:pt idx="2">
                  <c:v>1010.55</c:v>
                </c:pt>
                <c:pt idx="3">
                  <c:v>1158.75</c:v>
                </c:pt>
                <c:pt idx="4">
                  <c:v>979.06</c:v>
                </c:pt>
                <c:pt idx="5">
                  <c:v>1275.6299999999999</c:v>
                </c:pt>
                <c:pt idx="6">
                  <c:v>939.73</c:v>
                </c:pt>
                <c:pt idx="7">
                  <c:v>703.05</c:v>
                </c:pt>
                <c:pt idx="8">
                  <c:v>1101.3399999999999</c:v>
                </c:pt>
                <c:pt idx="9">
                  <c:v>1330.35</c:v>
                </c:pt>
                <c:pt idx="10">
                  <c:v>962.9</c:v>
                </c:pt>
                <c:pt idx="11">
                  <c:v>817.35999999999967</c:v>
                </c:pt>
                <c:pt idx="12">
                  <c:v>373.28999999999985</c:v>
                </c:pt>
                <c:pt idx="13">
                  <c:v>773.51</c:v>
                </c:pt>
                <c:pt idx="14">
                  <c:v>404.21999999999986</c:v>
                </c:pt>
                <c:pt idx="15">
                  <c:v>724.85999999999967</c:v>
                </c:pt>
                <c:pt idx="16">
                  <c:v>280.63</c:v>
                </c:pt>
                <c:pt idx="17">
                  <c:v>611.58000000000004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пределами КО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10"/>
            <c:spPr>
              <a:solidFill>
                <a:schemeClr val="accent6">
                  <a:lumMod val="50000"/>
                </a:schemeClr>
              </a:solidFill>
              <a:ln>
                <a:solidFill>
                  <a:srgbClr val="C00000"/>
                </a:solidFill>
              </a:ln>
            </c:spPr>
          </c:dPt>
          <c:cat>
            <c:strRef>
              <c:f>Лист1!$A$2:$A$19</c:f>
              <c:strCache>
                <c:ptCount val="18"/>
                <c:pt idx="0">
                  <c:v>Кирово-Чепецкий </c:v>
                </c:pt>
                <c:pt idx="1">
                  <c:v>Сунский </c:v>
                </c:pt>
                <c:pt idx="2">
                  <c:v>Богородский </c:v>
                </c:pt>
                <c:pt idx="3">
                  <c:v>Куменский</c:v>
                </c:pt>
                <c:pt idx="4">
                  <c:v>Нагорский </c:v>
                </c:pt>
                <c:pt idx="5">
                  <c:v>Опаринский </c:v>
                </c:pt>
                <c:pt idx="6">
                  <c:v>Лебяжский </c:v>
                </c:pt>
                <c:pt idx="7">
                  <c:v>Унинский </c:v>
                </c:pt>
                <c:pt idx="8">
                  <c:v>Оричевский </c:v>
                </c:pt>
                <c:pt idx="9">
                  <c:v> г. Киров</c:v>
                </c:pt>
                <c:pt idx="10">
                  <c:v>Область</c:v>
                </c:pt>
                <c:pt idx="11">
                  <c:v>Лузский </c:v>
                </c:pt>
                <c:pt idx="12">
                  <c:v>Яранский </c:v>
                </c:pt>
                <c:pt idx="13">
                  <c:v>Советский </c:v>
                </c:pt>
                <c:pt idx="14">
                  <c:v> г. Вятские Поляны</c:v>
                </c:pt>
                <c:pt idx="15">
                  <c:v>Кикнурский </c:v>
                </c:pt>
                <c:pt idx="16">
                  <c:v>Санчурский </c:v>
                </c:pt>
                <c:pt idx="17">
                  <c:v>Малмыжский 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39.720000000000013</c:v>
                </c:pt>
                <c:pt idx="1">
                  <c:v>30.09</c:v>
                </c:pt>
                <c:pt idx="2">
                  <c:v>38.449999999999996</c:v>
                </c:pt>
                <c:pt idx="3">
                  <c:v>33.97</c:v>
                </c:pt>
                <c:pt idx="4">
                  <c:v>16.02</c:v>
                </c:pt>
                <c:pt idx="5">
                  <c:v>58.9</c:v>
                </c:pt>
                <c:pt idx="6">
                  <c:v>71.489999999999995</c:v>
                </c:pt>
                <c:pt idx="7">
                  <c:v>25.7</c:v>
                </c:pt>
                <c:pt idx="8">
                  <c:v>23.21</c:v>
                </c:pt>
                <c:pt idx="9">
                  <c:v>38.879999999999995</c:v>
                </c:pt>
                <c:pt idx="10">
                  <c:v>56.41</c:v>
                </c:pt>
                <c:pt idx="11">
                  <c:v>87.75</c:v>
                </c:pt>
                <c:pt idx="12">
                  <c:v>227.26</c:v>
                </c:pt>
                <c:pt idx="13">
                  <c:v>60.08</c:v>
                </c:pt>
                <c:pt idx="14">
                  <c:v>125.69</c:v>
                </c:pt>
                <c:pt idx="15">
                  <c:v>124.91000000000004</c:v>
                </c:pt>
                <c:pt idx="16">
                  <c:v>294.07</c:v>
                </c:pt>
                <c:pt idx="17">
                  <c:v>97.410000000000025</c:v>
                </c:pt>
              </c:numCache>
            </c:numRef>
          </c:val>
        </c:ser>
        <c:gapWidth val="19"/>
        <c:overlap val="100"/>
        <c:axId val="189987072"/>
        <c:axId val="690733056"/>
      </c:barChart>
      <c:catAx>
        <c:axId val="189987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90733056"/>
        <c:crosses val="autoZero"/>
        <c:auto val="1"/>
        <c:lblAlgn val="ctr"/>
        <c:lblOffset val="100"/>
      </c:catAx>
      <c:valAx>
        <c:axId val="690733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8998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9.7000000000000011</c:v>
                </c:pt>
              </c:numCache>
            </c:numRef>
          </c:val>
        </c:ser>
        <c:gapWidth val="6"/>
        <c:axId val="691063808"/>
        <c:axId val="717587200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ln w="42653">
              <a:solidFill>
                <a:srgbClr val="FF0000"/>
              </a:solidFill>
            </a:ln>
          </c:spPr>
          <c:marker>
            <c:symbol val="circle"/>
            <c:size val="13"/>
            <c:spPr>
              <a:solidFill>
                <a:srgbClr val="FF0000"/>
              </a:solidFill>
              <a:ln w="14217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7.1252591190287859E-2"/>
                  <c:y val="-5.6120653217889761E-2"/>
                </c:manualLayout>
              </c:layout>
              <c:tx>
                <c:rich>
                  <a:bodyPr/>
                  <a:lstStyle/>
                  <a:p>
                    <a:r>
                      <a:rPr lang="en-US" sz="2017">
                        <a:latin typeface="Arial" pitchFamily="34" charset="0"/>
                        <a:cs typeface="Arial" pitchFamily="34" charset="0"/>
                      </a:rPr>
                      <a:t>7,</a:t>
                    </a:r>
                    <a:r>
                      <a:rPr lang="ru-RU" sz="2017">
                        <a:latin typeface="Arial" pitchFamily="34" charset="0"/>
                        <a:cs typeface="Arial" pitchFamily="34" charset="0"/>
                      </a:rPr>
                      <a:t>5</a:t>
                    </a:r>
                    <a:endParaRPr lang="en-US" sz="18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</c:dLbl>
            <c:dLbl>
              <c:idx val="1"/>
              <c:layout>
                <c:manualLayout>
                  <c:x val="1.8229861332547025E-2"/>
                  <c:y val="-5.892681014570763E-2"/>
                </c:manualLayout>
              </c:layout>
              <c:dLblPos val="r"/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9.1346322094353699E-2"/>
                  <c:y val="-8.139516964049219E-2"/>
                </c:manualLayout>
              </c:layout>
              <c:tx>
                <c:rich>
                  <a:bodyPr/>
                  <a:lstStyle/>
                  <a:p>
                    <a:r>
                      <a:rPr lang="ru-RU" sz="2017" dirty="0" smtClean="0">
                        <a:latin typeface="Arial" pitchFamily="34" charset="0"/>
                        <a:cs typeface="Arial" pitchFamily="34" charset="0"/>
                      </a:rPr>
                      <a:t>8,7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</c:dLbl>
            <c:dLbl>
              <c:idx val="4"/>
              <c:layout>
                <c:manualLayout>
                  <c:x val="-7.8525809273840688E-2"/>
                  <c:y val="-6.674227648149486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0.15210451253995672"/>
                  <c:y val="-4.2090489913417878E-2"/>
                </c:manualLayout>
              </c:layout>
              <c:tx>
                <c:rich>
                  <a:bodyPr/>
                  <a:lstStyle/>
                  <a:p>
                    <a:r>
                      <a:rPr lang="ru-RU" sz="2017" dirty="0" smtClean="0">
                        <a:latin typeface="Arial" pitchFamily="34" charset="0"/>
                        <a:cs typeface="Arial" pitchFamily="34" charset="0"/>
                      </a:rPr>
                      <a:t>9,7</a:t>
                    </a:r>
                  </a:p>
                </c:rich>
              </c:tx>
              <c:dLblPos val="r"/>
            </c:dLbl>
            <c:dLbl>
              <c:idx val="6"/>
              <c:delete val="1"/>
            </c:dLbl>
            <c:spPr>
              <a:noFill/>
              <a:ln w="28459">
                <a:noFill/>
              </a:ln>
            </c:spPr>
            <c:txPr>
              <a:bodyPr/>
              <a:lstStyle/>
              <a:p>
                <a:pPr>
                  <a:defRPr sz="2017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7.4660000000000002</c:v>
                </c:pt>
                <c:pt idx="1">
                  <c:v>7.2</c:v>
                </c:pt>
                <c:pt idx="2">
                  <c:v>7.2</c:v>
                </c:pt>
                <c:pt idx="3">
                  <c:v>8.6</c:v>
                </c:pt>
                <c:pt idx="4">
                  <c:v>8.8000000000000007</c:v>
                </c:pt>
              </c:numCache>
            </c:numRef>
          </c:val>
        </c:ser>
        <c:ser>
          <c:idx val="2"/>
          <c:order val="2"/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[Книга1]Лист1!$A$1:$A$3</c:f>
              <c:numCache>
                <c:formatCode>General</c:formatCode>
                <c:ptCount val="3"/>
                <c:pt idx="0">
                  <c:v>71.7</c:v>
                </c:pt>
                <c:pt idx="1">
                  <c:v>39.86</c:v>
                </c:pt>
                <c:pt idx="2">
                  <c:v>40.82</c:v>
                </c:pt>
              </c:numCache>
            </c:numRef>
          </c:val>
        </c:ser>
        <c:ser>
          <c:idx val="3"/>
          <c:order val="3"/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[Книга1]Лист1!$B$1:$B$3</c:f>
              <c:numCache>
                <c:formatCode>General</c:formatCode>
                <c:ptCount val="3"/>
                <c:pt idx="0">
                  <c:v>51.4</c:v>
                </c:pt>
                <c:pt idx="1">
                  <c:v>34.39</c:v>
                </c:pt>
                <c:pt idx="2">
                  <c:v>35.67</c:v>
                </c:pt>
              </c:numCache>
            </c:numRef>
          </c:val>
        </c:ser>
        <c:ser>
          <c:idx val="4"/>
          <c:order val="4"/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[Книга1]Лист1!$C$1:$C$3</c:f>
              <c:numCache>
                <c:formatCode>General</c:formatCode>
                <c:ptCount val="3"/>
                <c:pt idx="0">
                  <c:v>43.3</c:v>
                </c:pt>
                <c:pt idx="1">
                  <c:v>32.700000000000003</c:v>
                </c:pt>
                <c:pt idx="2">
                  <c:v>33.47</c:v>
                </c:pt>
              </c:numCache>
            </c:numRef>
          </c:val>
        </c:ser>
        <c:ser>
          <c:idx val="5"/>
          <c:order val="5"/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[Книга1]Лист1!$D$1:$D$3</c:f>
              <c:numCache>
                <c:formatCode>General</c:formatCode>
                <c:ptCount val="3"/>
                <c:pt idx="0">
                  <c:v>38.800000000000011</c:v>
                </c:pt>
              </c:numCache>
            </c:numRef>
          </c:val>
        </c:ser>
        <c:marker val="1"/>
        <c:axId val="691063808"/>
        <c:axId val="717587200"/>
      </c:lineChart>
      <c:catAx>
        <c:axId val="691063808"/>
        <c:scaling>
          <c:orientation val="minMax"/>
        </c:scaling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extTo"/>
        <c:spPr>
          <a:ln w="14217">
            <a:solidFill>
              <a:schemeClr val="tx1"/>
            </a:solidFill>
          </a:ln>
        </c:spPr>
        <c:txPr>
          <a:bodyPr/>
          <a:lstStyle/>
          <a:p>
            <a:pPr>
              <a:defRPr sz="1345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717587200"/>
        <c:crosses val="autoZero"/>
        <c:auto val="1"/>
        <c:lblAlgn val="ctr"/>
        <c:lblOffset val="100"/>
        <c:tickLblSkip val="1"/>
      </c:catAx>
      <c:valAx>
        <c:axId val="717587200"/>
        <c:scaling>
          <c:orientation val="minMax"/>
          <c:max val="10"/>
          <c:min val="6.5"/>
        </c:scaling>
        <c:delete val="1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one"/>
        <c:crossAx val="691063808"/>
        <c:crosses val="autoZero"/>
        <c:crossBetween val="between"/>
        <c:majorUnit val="1"/>
      </c:valAx>
      <c:spPr>
        <a:ln>
          <a:solidFill>
            <a:srgbClr val="000000"/>
          </a:solidFill>
          <a:prstDash val="dash"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2016"/>
      </a:pPr>
      <a:endParaRPr lang="ru-RU"/>
    </a:p>
  </c:txPr>
  <c:externalData r:id="rId1"/>
  <c:userShapes r:id="rId2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0164344841510206E-2"/>
          <c:y val="5.1936923648187736E-2"/>
          <c:w val="0.91718572292949019"/>
          <c:h val="0.84322485519775559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2.7800000000000002</c:v>
                </c:pt>
              </c:numCache>
            </c:numRef>
          </c:val>
        </c:ser>
        <c:gapWidth val="6"/>
        <c:axId val="198469120"/>
        <c:axId val="198470656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ln w="35886">
              <a:solidFill>
                <a:srgbClr val="FF0000"/>
              </a:solidFill>
            </a:ln>
          </c:spPr>
          <c:marker>
            <c:symbol val="circle"/>
            <c:size val="11"/>
            <c:spPr>
              <a:solidFill>
                <a:srgbClr val="FF0000"/>
              </a:solidFill>
              <a:ln w="11962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4654515386203868E-2"/>
                  <c:y val="-5.3314853284229961E-2"/>
                </c:manualLayout>
              </c:layout>
              <c:tx>
                <c:rich>
                  <a:bodyPr/>
                  <a:lstStyle/>
                  <a:p>
                    <a:r>
                      <a:rPr lang="en-US" sz="2262">
                        <a:latin typeface="Arial" pitchFamily="34" charset="0"/>
                        <a:cs typeface="Arial" pitchFamily="34" charset="0"/>
                      </a:rPr>
                      <a:t>4,</a:t>
                    </a:r>
                    <a:r>
                      <a:rPr lang="ru-RU" sz="2262">
                        <a:latin typeface="Arial" pitchFamily="34" charset="0"/>
                        <a:cs typeface="Arial" pitchFamily="34" charset="0"/>
                      </a:rPr>
                      <a:t>1</a:t>
                    </a:r>
                    <a:endParaRPr lang="en-US" sz="24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</c:dLbl>
            <c:dLbl>
              <c:idx val="1"/>
              <c:layout>
                <c:manualLayout>
                  <c:x val="-2.3987745178850692E-2"/>
                  <c:y val="-4.2090499213206851E-2"/>
                </c:manualLayout>
              </c:layout>
              <c:tx>
                <c:rich>
                  <a:bodyPr/>
                  <a:lstStyle/>
                  <a:p>
                    <a:r>
                      <a:rPr lang="en-US" sz="2262">
                        <a:latin typeface="Arial" pitchFamily="34" charset="0"/>
                        <a:cs typeface="Arial" pitchFamily="34" charset="0"/>
                      </a:rPr>
                      <a:t>4,0</a:t>
                    </a:r>
                  </a:p>
                </c:rich>
              </c:tx>
              <c:dLblPos val="r"/>
            </c:dLbl>
            <c:dLbl>
              <c:idx val="2"/>
              <c:layout>
                <c:manualLayout>
                  <c:x val="-2.2064578152683756E-2"/>
                  <c:y val="-4.2090499213206803E-2"/>
                </c:manualLayout>
              </c:layout>
              <c:tx>
                <c:rich>
                  <a:bodyPr/>
                  <a:lstStyle/>
                  <a:p>
                    <a:r>
                      <a:rPr lang="en-US" sz="2262">
                        <a:latin typeface="Arial" pitchFamily="34" charset="0"/>
                        <a:cs typeface="Arial" pitchFamily="34" charset="0"/>
                      </a:rPr>
                      <a:t>3,</a:t>
                    </a:r>
                    <a:r>
                      <a:rPr lang="ru-RU" sz="2262">
                        <a:latin typeface="Arial" pitchFamily="34" charset="0"/>
                        <a:cs typeface="Arial" pitchFamily="34" charset="0"/>
                      </a:rPr>
                      <a:t>7</a:t>
                    </a:r>
                    <a:endParaRPr lang="en-US" sz="24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</c:dLbl>
            <c:dLbl>
              <c:idx val="3"/>
              <c:layout>
                <c:manualLayout>
                  <c:x val="-5.8994330713580513E-3"/>
                  <c:y val="-2.244826624704321E-2"/>
                </c:manualLayout>
              </c:layout>
              <c:tx>
                <c:rich>
                  <a:bodyPr/>
                  <a:lstStyle/>
                  <a:p>
                    <a:r>
                      <a:rPr lang="en-US" sz="2262">
                        <a:latin typeface="Arial" pitchFamily="34" charset="0"/>
                        <a:cs typeface="Arial" pitchFamily="34" charset="0"/>
                      </a:rPr>
                      <a:t>3,</a:t>
                    </a:r>
                    <a:r>
                      <a:rPr lang="ru-RU" sz="2262">
                        <a:latin typeface="Arial" pitchFamily="34" charset="0"/>
                        <a:cs typeface="Arial" pitchFamily="34" charset="0"/>
                      </a:rPr>
                      <a:t>2</a:t>
                    </a:r>
                    <a:endParaRPr lang="en-US" sz="24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</c:dLbl>
            <c:dLbl>
              <c:idx val="4"/>
              <c:layout>
                <c:manualLayout>
                  <c:x val="1.6089047469180311E-3"/>
                  <c:y val="-1.607222035943725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262" b="1" i="0" u="none" strike="noStrike" baseline="0">
                        <a:solidFill>
                          <a:sysClr val="windowText" lastClr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ru-RU" sz="2262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2,9</a:t>
                    </a:r>
                  </a:p>
                </c:rich>
              </c:tx>
              <c:spPr>
                <a:noFill/>
                <a:ln w="23944">
                  <a:noFill/>
                </a:ln>
              </c:spPr>
              <c:dLblPos val="r"/>
            </c:dLbl>
            <c:dLbl>
              <c:idx val="5"/>
              <c:layout>
                <c:manualLayout>
                  <c:x val="-2.5502341619062389E-2"/>
                  <c:y val="5.0508599055847134E-2"/>
                </c:manualLayout>
              </c:layout>
              <c:dLblPos val="r"/>
              <c:showVal val="1"/>
            </c:dLbl>
            <c:dLbl>
              <c:idx val="6"/>
              <c:delete val="1"/>
            </c:dLbl>
            <c:spPr>
              <a:noFill/>
              <a:ln w="23944">
                <a:noFill/>
              </a:ln>
            </c:spPr>
            <c:txPr>
              <a:bodyPr/>
              <a:lstStyle/>
              <a:p>
                <a:pPr>
                  <a:defRPr sz="2262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4.0639999999999992</c:v>
                </c:pt>
                <c:pt idx="1">
                  <c:v>4.0039999999999996</c:v>
                </c:pt>
                <c:pt idx="2">
                  <c:v>3.6859999999999999</c:v>
                </c:pt>
                <c:pt idx="3">
                  <c:v>3.2</c:v>
                </c:pt>
                <c:pt idx="4">
                  <c:v>2.9</c:v>
                </c:pt>
              </c:numCache>
            </c:numRef>
          </c:val>
        </c:ser>
        <c:marker val="1"/>
        <c:axId val="198469120"/>
        <c:axId val="198470656"/>
      </c:lineChart>
      <c:catAx>
        <c:axId val="198469120"/>
        <c:scaling>
          <c:orientation val="minMax"/>
        </c:scaling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extTo"/>
        <c:spPr>
          <a:ln w="11962">
            <a:solidFill>
              <a:srgbClr val="000000"/>
            </a:solidFill>
          </a:ln>
        </c:spPr>
        <c:txPr>
          <a:bodyPr/>
          <a:lstStyle/>
          <a:p>
            <a:pPr>
              <a:defRPr sz="1508" b="1">
                <a:latin typeface="Arial" pitchFamily="34" charset="0"/>
                <a:ea typeface="Tahoma" pitchFamily="34" charset="0"/>
                <a:cs typeface="Arial" pitchFamily="34" charset="0"/>
              </a:defRPr>
            </a:pPr>
            <a:endParaRPr lang="ru-RU"/>
          </a:p>
        </c:txPr>
        <c:crossAx val="198470656"/>
        <c:crosses val="autoZero"/>
        <c:auto val="1"/>
        <c:lblAlgn val="ctr"/>
        <c:lblOffset val="100"/>
      </c:catAx>
      <c:valAx>
        <c:axId val="198470656"/>
        <c:scaling>
          <c:orientation val="minMax"/>
          <c:max val="5"/>
          <c:min val="2"/>
        </c:scaling>
        <c:delete val="1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one"/>
        <c:crossAx val="198469120"/>
        <c:crosses val="autoZero"/>
        <c:crossBetween val="between"/>
        <c:majorUnit val="0.5"/>
      </c:valAx>
    </c:plotArea>
    <c:plotVisOnly val="1"/>
    <c:dispBlanksAs val="gap"/>
  </c:chart>
  <c:spPr>
    <a:ln>
      <a:noFill/>
    </a:ln>
  </c:spPr>
  <c:txPr>
    <a:bodyPr/>
    <a:lstStyle/>
    <a:p>
      <a:pPr>
        <a:defRPr sz="1696"/>
      </a:pPr>
      <a:endParaRPr lang="ru-RU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176470588235299E-2"/>
          <c:y val="2.2267206477732795E-2"/>
          <c:w val="0.97058823529411764"/>
          <c:h val="0.95951417004048578"/>
        </c:manualLayout>
      </c:layout>
      <c:barChart>
        <c:barDir val="bar"/>
        <c:grouping val="clustered"/>
        <c:gapWidth val="30"/>
        <c:axId val="690992640"/>
        <c:axId val="690994176"/>
      </c:barChart>
      <c:catAx>
        <c:axId val="690992640"/>
        <c:scaling>
          <c:orientation val="minMax"/>
        </c:scaling>
        <c:axPos val="l"/>
        <c:tickLblPos val="nextTo"/>
        <c:spPr>
          <a:ln w="19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3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0994176"/>
        <c:crosses val="autoZero"/>
        <c:auto val="1"/>
        <c:lblAlgn val="ctr"/>
        <c:lblOffset val="100"/>
        <c:tickLblSkip val="1"/>
        <c:tickMarkSkip val="1"/>
      </c:catAx>
      <c:valAx>
        <c:axId val="690994176"/>
        <c:scaling>
          <c:orientation val="minMax"/>
          <c:max val="1.9000000000000001"/>
          <c:min val="1.4"/>
        </c:scaling>
        <c:axPos val="b"/>
        <c:tickLblPos val="nextTo"/>
        <c:spPr>
          <a:ln w="19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3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0992640"/>
        <c:crosses val="autoZero"/>
        <c:crossBetween val="between"/>
        <c:majorUnit val="0.1"/>
      </c:valAx>
      <c:spPr>
        <a:noFill/>
        <a:ln w="155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555555555555557"/>
          <c:y val="1.8644067796610174E-2"/>
          <c:w val="0.77444444444444471"/>
          <c:h val="0.8864406779661017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3111">
              <a:noFill/>
            </a:ln>
          </c:spPr>
          <c:dPt>
            <c:idx val="11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3111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288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36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1"/>
              <c:layout/>
              <c:spPr>
                <a:solidFill>
                  <a:schemeClr val="bg1"/>
                </a:solidFill>
                <a:ln w="288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36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/>
              <c:spPr>
                <a:solidFill>
                  <a:schemeClr val="bg1"/>
                </a:solidFill>
                <a:ln w="288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36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Афанасьевский район</c:v>
                </c:pt>
                <c:pt idx="1">
                  <c:v>Арбажский район</c:v>
                </c:pt>
                <c:pt idx="2">
                  <c:v>Оричевский район</c:v>
                </c:pt>
                <c:pt idx="3">
                  <c:v> г. Кирово-Чепецк</c:v>
                </c:pt>
                <c:pt idx="4">
                  <c:v>Верхнекамский район</c:v>
                </c:pt>
                <c:pt idx="5">
                  <c:v>Вятскополянский район</c:v>
                </c:pt>
                <c:pt idx="6">
                  <c:v>Опаринский район</c:v>
                </c:pt>
                <c:pt idx="7">
                  <c:v>Кикнурский район</c:v>
                </c:pt>
                <c:pt idx="8">
                  <c:v> г. Слободской</c:v>
                </c:pt>
                <c:pt idx="9">
                  <c:v>Слободской район</c:v>
                </c:pt>
                <c:pt idx="10">
                  <c:v> г. Киров</c:v>
                </c:pt>
                <c:pt idx="11">
                  <c:v>В целом</c:v>
                </c:pt>
                <c:pt idx="12">
                  <c:v> г. Вятские Поляны</c:v>
                </c:pt>
                <c:pt idx="13">
                  <c:v>Подосиновский район</c:v>
                </c:pt>
                <c:pt idx="14">
                  <c:v>Даровской район</c:v>
                </c:pt>
                <c:pt idx="15">
                  <c:v>Кирово-Чепецкий район</c:v>
                </c:pt>
                <c:pt idx="16">
                  <c:v>Советский район</c:v>
                </c:pt>
                <c:pt idx="17">
                  <c:v>Унинский район</c:v>
                </c:pt>
                <c:pt idx="18">
                  <c:v>Богородский район</c:v>
                </c:pt>
                <c:pt idx="19">
                  <c:v>Сунский район</c:v>
                </c:pt>
                <c:pt idx="20">
                  <c:v>Нагорский район</c:v>
                </c:pt>
                <c:pt idx="21">
                  <c:v>Белохолуницкий район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266.10000000000002</c:v>
                </c:pt>
                <c:pt idx="1">
                  <c:v>263.39999999999992</c:v>
                </c:pt>
                <c:pt idx="2">
                  <c:v>256.5</c:v>
                </c:pt>
                <c:pt idx="3">
                  <c:v>256.39999999999992</c:v>
                </c:pt>
                <c:pt idx="4">
                  <c:v>256</c:v>
                </c:pt>
                <c:pt idx="5">
                  <c:v>256</c:v>
                </c:pt>
                <c:pt idx="6">
                  <c:v>252.4</c:v>
                </c:pt>
                <c:pt idx="7">
                  <c:v>247</c:v>
                </c:pt>
                <c:pt idx="8">
                  <c:v>246.3</c:v>
                </c:pt>
                <c:pt idx="9">
                  <c:v>244</c:v>
                </c:pt>
                <c:pt idx="10">
                  <c:v>242.9</c:v>
                </c:pt>
                <c:pt idx="11">
                  <c:v>213</c:v>
                </c:pt>
                <c:pt idx="12">
                  <c:v>211.1</c:v>
                </c:pt>
                <c:pt idx="13">
                  <c:v>209.3</c:v>
                </c:pt>
                <c:pt idx="14">
                  <c:v>208.6</c:v>
                </c:pt>
                <c:pt idx="15">
                  <c:v>208.4</c:v>
                </c:pt>
                <c:pt idx="16">
                  <c:v>207.4</c:v>
                </c:pt>
                <c:pt idx="17">
                  <c:v>204.9</c:v>
                </c:pt>
                <c:pt idx="18">
                  <c:v>192</c:v>
                </c:pt>
                <c:pt idx="19">
                  <c:v>190.9</c:v>
                </c:pt>
                <c:pt idx="20">
                  <c:v>176.6</c:v>
                </c:pt>
                <c:pt idx="21">
                  <c:v>143.69999999999999</c:v>
                </c:pt>
              </c:numCache>
            </c:numRef>
          </c:val>
        </c:ser>
        <c:gapWidth val="30"/>
        <c:axId val="712712576"/>
        <c:axId val="712714112"/>
      </c:barChart>
      <c:catAx>
        <c:axId val="712712576"/>
        <c:scaling>
          <c:orientation val="minMax"/>
        </c:scaling>
        <c:axPos val="l"/>
        <c:numFmt formatCode="General" sourceLinked="1"/>
        <c:tickLblPos val="nextTo"/>
        <c:spPr>
          <a:ln w="2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2714112"/>
        <c:crosses val="autoZero"/>
        <c:auto val="1"/>
        <c:lblAlgn val="ctr"/>
        <c:lblOffset val="100"/>
        <c:tickLblSkip val="1"/>
        <c:tickMarkSkip val="1"/>
      </c:catAx>
      <c:valAx>
        <c:axId val="712714112"/>
        <c:scaling>
          <c:orientation val="minMax"/>
        </c:scaling>
        <c:axPos val="b"/>
        <c:majorGridlines>
          <c:spPr>
            <a:ln w="288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2712576"/>
        <c:crosses val="autoZero"/>
        <c:crossBetween val="between"/>
      </c:valAx>
      <c:spPr>
        <a:noFill/>
        <a:ln w="1155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6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176470588235299E-2"/>
          <c:y val="2.2267206477732795E-2"/>
          <c:w val="0.97058823529411764"/>
          <c:h val="0.95951417004048578"/>
        </c:manualLayout>
      </c:layout>
      <c:barChart>
        <c:barDir val="bar"/>
        <c:grouping val="clustered"/>
        <c:gapWidth val="30"/>
        <c:axId val="722403328"/>
        <c:axId val="722404864"/>
      </c:barChart>
      <c:catAx>
        <c:axId val="722403328"/>
        <c:scaling>
          <c:orientation val="minMax"/>
        </c:scaling>
        <c:axPos val="l"/>
        <c:tickLblPos val="nextTo"/>
        <c:spPr>
          <a:ln w="19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3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2404864"/>
        <c:crosses val="autoZero"/>
        <c:auto val="1"/>
        <c:lblAlgn val="ctr"/>
        <c:lblOffset val="100"/>
        <c:tickLblSkip val="1"/>
        <c:tickMarkSkip val="1"/>
      </c:catAx>
      <c:valAx>
        <c:axId val="722404864"/>
        <c:scaling>
          <c:orientation val="minMax"/>
          <c:max val="1.9000000000000001"/>
          <c:min val="1.4"/>
        </c:scaling>
        <c:axPos val="b"/>
        <c:tickLblPos val="nextTo"/>
        <c:spPr>
          <a:ln w="19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3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2403328"/>
        <c:crosses val="autoZero"/>
        <c:crossBetween val="between"/>
        <c:majorUnit val="0.1"/>
      </c:valAx>
      <c:spPr>
        <a:noFill/>
        <a:ln w="155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4905149051490516E-2"/>
          <c:y val="2.6190476190476188E-2"/>
          <c:w val="0.97289972899728994"/>
          <c:h val="0.952380952380952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36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CCFF"/>
              </a:solidFill>
              <a:ln w="27251">
                <a:noFill/>
              </a:ln>
            </c:spPr>
          </c:dPt>
          <c:dPt>
            <c:idx val="1"/>
            <c:spPr>
              <a:solidFill>
                <a:srgbClr val="008000"/>
              </a:solidFill>
              <a:ln w="27251">
                <a:noFill/>
              </a:ln>
            </c:spPr>
          </c:dPt>
          <c:dPt>
            <c:idx val="2"/>
            <c:spPr>
              <a:solidFill>
                <a:schemeClr val="folHlink"/>
              </a:solidFill>
              <a:ln w="27251">
                <a:noFill/>
              </a:ln>
            </c:spPr>
          </c:dPt>
          <c:dPt>
            <c:idx val="3"/>
            <c:spPr>
              <a:solidFill>
                <a:schemeClr val="hlink"/>
              </a:solidFill>
              <a:ln w="27251">
                <a:noFill/>
              </a:ln>
            </c:spPr>
          </c:dPt>
          <c:dPt>
            <c:idx val="4"/>
            <c:spPr>
              <a:solidFill>
                <a:srgbClr val="808000"/>
              </a:solidFill>
              <a:ln w="27251">
                <a:noFill/>
              </a:ln>
            </c:spPr>
          </c:dPt>
          <c:dPt>
            <c:idx val="5"/>
            <c:spPr>
              <a:solidFill>
                <a:srgbClr val="993366"/>
              </a:solidFill>
              <a:ln w="27251">
                <a:noFill/>
              </a:ln>
            </c:spPr>
          </c:dPt>
          <c:dLbls>
            <c:dLbl>
              <c:idx val="4"/>
              <c:layout>
                <c:manualLayout>
                  <c:x val="-8.7225531083401781E-3"/>
                  <c:y val="2.2282719295131609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077519054746489E-2"/>
                  <c:y val="6.3844926161349598E-4"/>
                </c:manualLayout>
              </c:layout>
              <c:dLblPos val="outEnd"/>
              <c:showVal val="1"/>
            </c:dLbl>
            <c:spPr>
              <a:noFill/>
              <a:ln w="27251">
                <a:noFill/>
              </a:ln>
            </c:spPr>
            <c:txPr>
              <a:bodyPr/>
              <a:lstStyle/>
              <a:p>
                <a:pPr>
                  <a:defRPr sz="214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Sheet1!$B$1:$H$1</c:f>
              <c:strCache>
                <c:ptCount val="6"/>
                <c:pt idx="0">
                  <c:v> болезни органов дыхания</c:v>
                </c:pt>
                <c:pt idx="1">
                  <c:v>травмы</c:v>
                </c:pt>
                <c:pt idx="2">
                  <c:v>болезни костно-мышечной с-мы</c:v>
                </c:pt>
                <c:pt idx="3">
                  <c:v>сердечно-сосудистой с-мы</c:v>
                </c:pt>
                <c:pt idx="4">
                  <c:v>болезни органов пищеварения</c:v>
                </c:pt>
                <c:pt idx="5">
                  <c:v>новообразования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157.80000000000001</c:v>
                </c:pt>
                <c:pt idx="1">
                  <c:v>94.1</c:v>
                </c:pt>
                <c:pt idx="2">
                  <c:v>27.6</c:v>
                </c:pt>
                <c:pt idx="3">
                  <c:v>26.5</c:v>
                </c:pt>
                <c:pt idx="4">
                  <c:v>11.2</c:v>
                </c:pt>
                <c:pt idx="5">
                  <c:v>9.9</c:v>
                </c:pt>
              </c:numCache>
            </c:numRef>
          </c:val>
        </c:ser>
        <c:gapWidth val="10"/>
        <c:overlap val="100"/>
        <c:axId val="131319296"/>
        <c:axId val="131320832"/>
      </c:barChart>
      <c:catAx>
        <c:axId val="131319296"/>
        <c:scaling>
          <c:orientation val="minMax"/>
        </c:scaling>
        <c:delete val="1"/>
        <c:axPos val="b"/>
        <c:tickLblPos val="none"/>
        <c:crossAx val="131320832"/>
        <c:crosses val="autoZero"/>
        <c:auto val="1"/>
        <c:lblAlgn val="ctr"/>
        <c:lblOffset val="100"/>
      </c:catAx>
      <c:valAx>
        <c:axId val="131320832"/>
        <c:scaling>
          <c:orientation val="minMax"/>
        </c:scaling>
        <c:delete val="1"/>
        <c:axPos val="l"/>
        <c:numFmt formatCode="General" sourceLinked="1"/>
        <c:tickLblPos val="none"/>
        <c:crossAx val="131319296"/>
        <c:crosses val="autoZero"/>
        <c:crossBetween val="between"/>
        <c:majorUnit val="32.486999999999995"/>
      </c:valAx>
      <c:spPr>
        <a:noFill/>
        <a:ln w="2725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8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160366552119133"/>
          <c:y val="1.8644067796610174E-2"/>
          <c:w val="0.7777777777777779"/>
          <c:h val="0.9067796610169491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3204">
              <a:noFill/>
            </a:ln>
          </c:spPr>
          <c:dPt>
            <c:idx val="11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3204">
                <a:noFill/>
              </a:ln>
            </c:spPr>
          </c:dPt>
          <c:dLbls>
            <c:dLbl>
              <c:idx val="0"/>
              <c:layout>
                <c:manualLayout>
                  <c:x val="-7.7751650082471604E-2"/>
                  <c:y val="-4.8316917217974722E-2"/>
                </c:manualLayout>
              </c:layout>
              <c:numFmt formatCode="0.0" sourceLinked="0"/>
              <c:spPr>
                <a:solidFill>
                  <a:schemeClr val="bg1"/>
                </a:solidFill>
                <a:ln w="290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1"/>
              <c:layout>
                <c:manualLayout>
                  <c:x val="2.7578267224989451E-2"/>
                  <c:y val="-2.3740607304913074E-2"/>
                </c:manualLayout>
              </c:layout>
              <c:numFmt formatCode="0.0" sourceLinked="0"/>
              <c:spPr>
                <a:solidFill>
                  <a:schemeClr val="bg1"/>
                </a:solidFill>
                <a:ln w="290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1"/>
              <c:layout/>
              <c:numFmt formatCode="0.0" sourceLinked="0"/>
              <c:spPr>
                <a:solidFill>
                  <a:schemeClr val="bg1"/>
                </a:solidFill>
                <a:ln w="290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Свечинский район</c:v>
                </c:pt>
                <c:pt idx="1">
                  <c:v>Зуевский район</c:v>
                </c:pt>
                <c:pt idx="2">
                  <c:v>Юрьянский район</c:v>
                </c:pt>
                <c:pt idx="3">
                  <c:v>Яранский район</c:v>
                </c:pt>
                <c:pt idx="4">
                  <c:v>Кирово-Чепецкий район</c:v>
                </c:pt>
                <c:pt idx="5">
                  <c:v>Белохолуницкий район</c:v>
                </c:pt>
                <c:pt idx="6">
                  <c:v>Вятскополянский район</c:v>
                </c:pt>
                <c:pt idx="7">
                  <c:v>Мурашинский район</c:v>
                </c:pt>
                <c:pt idx="8">
                  <c:v>Фаленский район</c:v>
                </c:pt>
                <c:pt idx="9">
                  <c:v> г. Вятские Поляны</c:v>
                </c:pt>
                <c:pt idx="10">
                  <c:v>Санчурский район</c:v>
                </c:pt>
                <c:pt idx="11">
                  <c:v>В целом</c:v>
                </c:pt>
                <c:pt idx="12">
                  <c:v>Омутнинский район</c:v>
                </c:pt>
                <c:pt idx="13">
                  <c:v>Лузский район</c:v>
                </c:pt>
                <c:pt idx="14">
                  <c:v>Малмыжский район</c:v>
                </c:pt>
                <c:pt idx="15">
                  <c:v>Подосиновский район</c:v>
                </c:pt>
                <c:pt idx="16">
                  <c:v>Арбажский район</c:v>
                </c:pt>
                <c:pt idx="17">
                  <c:v>Советский район</c:v>
                </c:pt>
                <c:pt idx="18">
                  <c:v>Нолинский район</c:v>
                </c:pt>
                <c:pt idx="19">
                  <c:v>Лебяжский район</c:v>
                </c:pt>
                <c:pt idx="20">
                  <c:v>Верхнекамский район</c:v>
                </c:pt>
                <c:pt idx="21">
                  <c:v>Тужинский район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33.200000000000003</c:v>
                </c:pt>
                <c:pt idx="1">
                  <c:v>11.5</c:v>
                </c:pt>
                <c:pt idx="2">
                  <c:v>8.8000000000000007</c:v>
                </c:pt>
                <c:pt idx="3">
                  <c:v>8.7000000000000011</c:v>
                </c:pt>
                <c:pt idx="4">
                  <c:v>8</c:v>
                </c:pt>
                <c:pt idx="5">
                  <c:v>7.8</c:v>
                </c:pt>
                <c:pt idx="6">
                  <c:v>7.6</c:v>
                </c:pt>
                <c:pt idx="7">
                  <c:v>5.9</c:v>
                </c:pt>
                <c:pt idx="8">
                  <c:v>5.5</c:v>
                </c:pt>
                <c:pt idx="9">
                  <c:v>4.8</c:v>
                </c:pt>
                <c:pt idx="10">
                  <c:v>4.5</c:v>
                </c:pt>
                <c:pt idx="11">
                  <c:v>4.0999999999999996</c:v>
                </c:pt>
                <c:pt idx="12">
                  <c:v>2.2999999999999998</c:v>
                </c:pt>
                <c:pt idx="13">
                  <c:v>2.2000000000000002</c:v>
                </c:pt>
                <c:pt idx="14">
                  <c:v>2.1</c:v>
                </c:pt>
                <c:pt idx="15">
                  <c:v>2.1</c:v>
                </c:pt>
                <c:pt idx="16">
                  <c:v>1.9000000000000001</c:v>
                </c:pt>
                <c:pt idx="17">
                  <c:v>1.7</c:v>
                </c:pt>
                <c:pt idx="18">
                  <c:v>1.6</c:v>
                </c:pt>
                <c:pt idx="19">
                  <c:v>1.5</c:v>
                </c:pt>
                <c:pt idx="20">
                  <c:v>1.2</c:v>
                </c:pt>
                <c:pt idx="21">
                  <c:v>1</c:v>
                </c:pt>
              </c:numCache>
            </c:numRef>
          </c:val>
        </c:ser>
        <c:gapWidth val="30"/>
        <c:axId val="722434688"/>
        <c:axId val="722444672"/>
      </c:barChart>
      <c:catAx>
        <c:axId val="722434688"/>
        <c:scaling>
          <c:orientation val="minMax"/>
        </c:scaling>
        <c:axPos val="l"/>
        <c:numFmt formatCode="General" sourceLinked="1"/>
        <c:tickLblPos val="nextTo"/>
        <c:spPr>
          <a:ln w="29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2444672"/>
        <c:crosses val="autoZero"/>
        <c:auto val="1"/>
        <c:lblAlgn val="ctr"/>
        <c:lblOffset val="100"/>
        <c:tickLblSkip val="1"/>
        <c:tickMarkSkip val="1"/>
      </c:catAx>
      <c:valAx>
        <c:axId val="722444672"/>
        <c:scaling>
          <c:orientation val="minMax"/>
        </c:scaling>
        <c:axPos val="b"/>
        <c:majorGridlines>
          <c:spPr>
            <a:ln w="29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9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2434688"/>
        <c:crosses val="autoZero"/>
        <c:crossBetween val="between"/>
      </c:valAx>
      <c:spPr>
        <a:noFill/>
        <a:ln w="1160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8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0.59</c:v>
                </c:pt>
              </c:numCache>
            </c:numRef>
          </c:val>
        </c:ser>
        <c:gapWidth val="48"/>
        <c:axId val="722803328"/>
        <c:axId val="742333056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ln w="41732">
              <a:solidFill>
                <a:srgbClr val="FF0000"/>
              </a:solidFill>
            </a:ln>
          </c:spPr>
          <c:marker>
            <c:symbol val="circle"/>
            <c:size val="13"/>
            <c:spPr>
              <a:solidFill>
                <a:srgbClr val="FF0000"/>
              </a:solidFill>
              <a:ln w="1391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8064522028399491E-2"/>
                  <c:y val="-0.10188678276518486"/>
                </c:manualLayout>
              </c:layout>
              <c:tx>
                <c:rich>
                  <a:bodyPr/>
                  <a:lstStyle/>
                  <a:p>
                    <a:r>
                      <a:rPr lang="en-US" sz="2192" b="1">
                        <a:latin typeface="Arial" pitchFamily="34" charset="0"/>
                        <a:cs typeface="Arial" pitchFamily="34" charset="0"/>
                      </a:rPr>
                      <a:t>0,6</a:t>
                    </a:r>
                    <a:r>
                      <a:rPr lang="ru-RU" sz="2192" b="1">
                        <a:latin typeface="Arial" pitchFamily="34" charset="0"/>
                        <a:cs typeface="Arial" pitchFamily="34" charset="0"/>
                      </a:rPr>
                      <a:t>5</a:t>
                    </a:r>
                    <a:endParaRPr lang="en-US" sz="20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r"/>
            </c:dLbl>
            <c:dLbl>
              <c:idx val="1"/>
              <c:layout>
                <c:manualLayout>
                  <c:x val="0"/>
                  <c:y val="8.1509426212147865E-2"/>
                </c:manualLayout>
              </c:layout>
              <c:tx>
                <c:rich>
                  <a:bodyPr/>
                  <a:lstStyle/>
                  <a:p>
                    <a:r>
                      <a:rPr lang="en-US" sz="2192" b="1">
                        <a:latin typeface="Arial" pitchFamily="34" charset="0"/>
                        <a:cs typeface="Arial" pitchFamily="34" charset="0"/>
                      </a:rPr>
                      <a:t>0,64</a:t>
                    </a:r>
                  </a:p>
                </c:rich>
              </c:tx>
              <c:dLblPos val="r"/>
            </c:dLbl>
            <c:dLbl>
              <c:idx val="2"/>
              <c:layout>
                <c:manualLayout>
                  <c:x val="0"/>
                  <c:y val="-6.1132069659110888E-2"/>
                </c:manualLayout>
              </c:layout>
              <c:tx>
                <c:rich>
                  <a:bodyPr/>
                  <a:lstStyle/>
                  <a:p>
                    <a:r>
                      <a:rPr lang="en-US" sz="2192" b="1">
                        <a:latin typeface="Arial" pitchFamily="34" charset="0"/>
                        <a:cs typeface="Arial" pitchFamily="34" charset="0"/>
                      </a:rPr>
                      <a:t>0,7</a:t>
                    </a:r>
                  </a:p>
                </c:rich>
              </c:tx>
              <c:dLblPos val="r"/>
            </c:dLbl>
            <c:dLbl>
              <c:idx val="3"/>
              <c:layout>
                <c:manualLayout>
                  <c:x val="0"/>
                  <c:y val="-3.2603770484859164E-2"/>
                </c:manualLayout>
              </c:layout>
              <c:tx>
                <c:rich>
                  <a:bodyPr/>
                  <a:lstStyle/>
                  <a:p>
                    <a:r>
                      <a:rPr lang="en-US" sz="2192" b="1">
                        <a:latin typeface="Arial" pitchFamily="34" charset="0"/>
                        <a:cs typeface="Arial" pitchFamily="34" charset="0"/>
                      </a:rPr>
                      <a:t>0,6</a:t>
                    </a:r>
                  </a:p>
                </c:rich>
              </c:tx>
              <c:dLblPos val="r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192" b="1" i="0" u="none" strike="noStrike" baseline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defRPr>
                    </a:pPr>
                    <a:r>
                      <a:rPr lang="ru-RU" sz="2192" b="1">
                        <a:latin typeface="Arial" pitchFamily="34" charset="0"/>
                        <a:cs typeface="Arial" pitchFamily="34" charset="0"/>
                      </a:rPr>
                      <a:t>0,58</a:t>
                    </a:r>
                  </a:p>
                </c:rich>
              </c:tx>
              <c:spPr>
                <a:noFill/>
                <a:ln w="27843">
                  <a:noFill/>
                </a:ln>
              </c:spPr>
            </c:dLbl>
            <c:spPr>
              <a:noFill/>
              <a:ln w="27843">
                <a:noFill/>
              </a:ln>
            </c:spPr>
            <c:txPr>
              <a:bodyPr/>
              <a:lstStyle/>
              <a:p>
                <a:pPr>
                  <a:defRPr sz="2192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0.64700000000000013</c:v>
                </c:pt>
                <c:pt idx="1">
                  <c:v>0.64400000000000013</c:v>
                </c:pt>
                <c:pt idx="2">
                  <c:v>0.70800000000000007</c:v>
                </c:pt>
                <c:pt idx="3">
                  <c:v>0.62300000000000011</c:v>
                </c:pt>
                <c:pt idx="4">
                  <c:v>0.58000000000000007</c:v>
                </c:pt>
              </c:numCache>
            </c:numRef>
          </c:val>
        </c:ser>
        <c:marker val="1"/>
        <c:axId val="722803328"/>
        <c:axId val="742333056"/>
      </c:lineChart>
      <c:catAx>
        <c:axId val="722803328"/>
        <c:scaling>
          <c:orientation val="minMax"/>
        </c:scaling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none"/>
        <c:tickLblPos val="nextTo"/>
        <c:spPr>
          <a:ln w="13910">
            <a:solidFill>
              <a:srgbClr val="000000"/>
            </a:solidFill>
          </a:ln>
        </c:spPr>
        <c:txPr>
          <a:bodyPr/>
          <a:lstStyle/>
          <a:p>
            <a:pPr>
              <a:defRPr sz="1754" b="1">
                <a:latin typeface="Arial" pitchFamily="34" charset="0"/>
                <a:ea typeface="Tahoma" pitchFamily="34" charset="0"/>
                <a:cs typeface="Arial" pitchFamily="34" charset="0"/>
              </a:defRPr>
            </a:pPr>
            <a:endParaRPr lang="ru-RU"/>
          </a:p>
        </c:txPr>
        <c:crossAx val="742333056"/>
        <c:crosses val="autoZero"/>
        <c:auto val="1"/>
        <c:lblAlgn val="ctr"/>
        <c:lblOffset val="100"/>
      </c:catAx>
      <c:valAx>
        <c:axId val="742333056"/>
        <c:scaling>
          <c:orientation val="minMax"/>
          <c:max val="0.75000000000000022"/>
          <c:min val="0.5"/>
        </c:scaling>
        <c:delete val="1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one"/>
        <c:crossAx val="722803328"/>
        <c:crosses val="autoZero"/>
        <c:crossBetween val="between"/>
        <c:majorUnit val="0.05"/>
      </c:valAx>
    </c:plotArea>
    <c:plotVisOnly val="1"/>
    <c:dispBlanksAs val="gap"/>
  </c:chart>
  <c:spPr>
    <a:ln>
      <a:noFill/>
    </a:ln>
  </c:spPr>
  <c:txPr>
    <a:bodyPr/>
    <a:lstStyle/>
    <a:p>
      <a:pPr>
        <a:defRPr sz="1972"/>
      </a:pPr>
      <a:endParaRPr lang="ru-RU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2298267194870356E-2"/>
          <c:y val="3.7026077844318508E-2"/>
          <c:w val="0.92063826880642374"/>
          <c:h val="0.79431913164115553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0.31800000000000006</c:v>
                </c:pt>
              </c:numCache>
            </c:numRef>
          </c:val>
        </c:ser>
        <c:gapWidth val="6"/>
        <c:axId val="189934592"/>
        <c:axId val="198443776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ln w="40124">
              <a:solidFill>
                <a:srgbClr val="FF0000"/>
              </a:solidFill>
            </a:ln>
          </c:spPr>
          <c:marker>
            <c:symbol val="circle"/>
            <c:size val="12"/>
            <c:spPr>
              <a:solidFill>
                <a:srgbClr val="FF0000"/>
              </a:solidFill>
              <a:ln w="13375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8.7712337942918439E-2"/>
                  <c:y val="-6.453898640775158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675755710896886E-2"/>
                  <c:y val="-9.259909826905328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2020878542933771E-3"/>
                  <c:y val="-5.9838982086185231E-2"/>
                </c:manualLayout>
              </c:layout>
              <c:dLblPos val="r"/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9193747438566113E-2"/>
                  <c:y val="-5.61206604133757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0,3</a:t>
                    </a:r>
                    <a:r>
                      <a:rPr lang="ru-RU"/>
                      <a:t>3</a:t>
                    </a:r>
                    <a:r>
                      <a:rPr lang="en-US"/>
                      <a:t>4</a:t>
                    </a:r>
                  </a:p>
                </c:rich>
              </c:tx>
              <c:dLblPos val="r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 w="26763">
                <a:noFill/>
              </a:ln>
            </c:spPr>
            <c:txPr>
              <a:bodyPr/>
              <a:lstStyle/>
              <a:p>
                <a:pPr>
                  <a:defRPr sz="2107" b="1" i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0.39700000000000008</c:v>
                </c:pt>
                <c:pt idx="1">
                  <c:v>0.34500000000000003</c:v>
                </c:pt>
                <c:pt idx="2">
                  <c:v>0.34900000000000003</c:v>
                </c:pt>
                <c:pt idx="3">
                  <c:v>0.34900000000000003</c:v>
                </c:pt>
                <c:pt idx="4">
                  <c:v>0.32400000000000007</c:v>
                </c:pt>
              </c:numCache>
            </c:numRef>
          </c:val>
        </c:ser>
        <c:marker val="1"/>
        <c:axId val="189934592"/>
        <c:axId val="198443776"/>
      </c:lineChart>
      <c:catAx>
        <c:axId val="189934592"/>
        <c:scaling>
          <c:orientation val="minMax"/>
        </c:scaling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extTo"/>
        <c:spPr>
          <a:ln w="13375">
            <a:solidFill>
              <a:schemeClr val="tx1"/>
            </a:solidFill>
          </a:ln>
        </c:spPr>
        <c:txPr>
          <a:bodyPr/>
          <a:lstStyle/>
          <a:p>
            <a:pPr>
              <a:defRPr sz="1686" b="1">
                <a:latin typeface="Arial" pitchFamily="34" charset="0"/>
                <a:ea typeface="Tahoma" pitchFamily="34" charset="0"/>
                <a:cs typeface="Arial" pitchFamily="34" charset="0"/>
              </a:defRPr>
            </a:pPr>
            <a:endParaRPr lang="ru-RU"/>
          </a:p>
        </c:txPr>
        <c:crossAx val="198443776"/>
        <c:crosses val="autoZero"/>
        <c:auto val="1"/>
        <c:lblAlgn val="ctr"/>
        <c:lblOffset val="100"/>
      </c:catAx>
      <c:valAx>
        <c:axId val="198443776"/>
        <c:scaling>
          <c:orientation val="minMax"/>
          <c:max val="0.45"/>
          <c:min val="0.30000000000000032"/>
        </c:scaling>
        <c:delete val="1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one"/>
        <c:crossAx val="189934592"/>
        <c:crosses val="autoZero"/>
        <c:crossBetween val="between"/>
        <c:majorUnit val="0.05"/>
      </c:valAx>
    </c:plotArea>
    <c:plotVisOnly val="1"/>
    <c:dispBlanksAs val="gap"/>
  </c:chart>
  <c:spPr>
    <a:ln>
      <a:noFill/>
    </a:ln>
  </c:spPr>
  <c:txPr>
    <a:bodyPr/>
    <a:lstStyle/>
    <a:p>
      <a:pPr>
        <a:defRPr sz="1896"/>
      </a:pPr>
      <a:endParaRPr lang="ru-RU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2009 год</a:t>
            </a:r>
          </a:p>
        </c:rich>
      </c:tx>
      <c:layout/>
      <c:spPr>
        <a:noFill/>
        <a:ln w="25799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0724637681159424E-2"/>
          <c:y val="0.22047244094488189"/>
          <c:w val="0.85265700483091789"/>
          <c:h val="0.43307086614173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ОМС, 2009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88900" h="88900"/>
                <a:bevelB w="88900" h="88900"/>
              </a:sp3d>
            </c:spPr>
          </c:dPt>
          <c:dPt>
            <c:idx val="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" h="82550"/>
                <a:bevelB w="6350" h="82550"/>
              </a:sp3d>
            </c:spPr>
          </c:dPt>
          <c:dLbls>
            <c:spPr>
              <a:noFill/>
              <a:ln w="25799">
                <a:noFill/>
              </a:ln>
            </c:spPr>
            <c:txPr>
              <a:bodyPr/>
              <a:lstStyle/>
              <a:p>
                <a:pPr>
                  <a:defRPr sz="182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Стационар - 71%</c:v>
                </c:pt>
                <c:pt idx="1">
                  <c:v>Дневной стационар - 3%</c:v>
                </c:pt>
                <c:pt idx="2">
                  <c:v>Поликлиника - 26%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0.71000000000000008</c:v>
                </c:pt>
                <c:pt idx="1">
                  <c:v>3.0000000000000002E-2</c:v>
                </c:pt>
                <c:pt idx="2">
                  <c:v>0.26</c:v>
                </c:pt>
              </c:numCache>
            </c:numRef>
          </c:val>
        </c:ser>
      </c:pie3DChart>
      <c:spPr>
        <a:noFill/>
        <a:ln w="25799">
          <a:noFill/>
        </a:ln>
      </c:spPr>
    </c:plotArea>
    <c:legend>
      <c:legendPos val="b"/>
      <c:layout>
        <c:manualLayout>
          <c:xMode val="edge"/>
          <c:yMode val="edge"/>
          <c:x val="8.2125603864734303E-2"/>
          <c:y val="0.76771653543307095"/>
          <c:w val="0.80917874396135259"/>
          <c:h val="0.21653543307086623"/>
        </c:manualLayout>
      </c:layout>
      <c:txPr>
        <a:bodyPr/>
        <a:lstStyle/>
        <a:p>
          <a:pPr>
            <a:defRPr sz="1681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2011 год</a:t>
            </a:r>
          </a:p>
        </c:rich>
      </c:tx>
      <c:layout/>
      <c:spPr>
        <a:noFill/>
        <a:ln w="2546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4430992736077524E-2"/>
          <c:y val="0.19649805447470822"/>
          <c:w val="0.82808716707021779"/>
          <c:h val="0.41634241245136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ОМС, 2009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88900" h="88900"/>
                <a:bevelB w="88900" h="88900"/>
              </a:sp3d>
            </c:spPr>
          </c:dPt>
          <c:dPt>
            <c:idx val="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" h="82550"/>
                <a:bevelB w="6350" h="82550"/>
              </a:sp3d>
            </c:spPr>
          </c:dPt>
          <c:dLbls>
            <c:spPr>
              <a:noFill/>
              <a:ln w="25460">
                <a:noFill/>
              </a:ln>
            </c:spPr>
            <c:txPr>
              <a:bodyPr/>
              <a:lstStyle/>
              <a:p>
                <a:pPr>
                  <a:defRPr sz="180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Стационар - 60%</c:v>
                </c:pt>
                <c:pt idx="1">
                  <c:v>Дневной стационар - 4%</c:v>
                </c:pt>
                <c:pt idx="2">
                  <c:v>Поликлиника - 36%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0.60000000000000009</c:v>
                </c:pt>
                <c:pt idx="1">
                  <c:v>4.0000000000000008E-2</c:v>
                </c:pt>
                <c:pt idx="2">
                  <c:v>0.36000000000000004</c:v>
                </c:pt>
              </c:numCache>
            </c:numRef>
          </c:val>
        </c:ser>
      </c:pie3DChart>
      <c:spPr>
        <a:noFill/>
        <a:ln w="25460">
          <a:noFill/>
        </a:ln>
      </c:spPr>
    </c:plotArea>
    <c:legend>
      <c:legendPos val="b"/>
      <c:layout>
        <c:manualLayout>
          <c:xMode val="edge"/>
          <c:yMode val="edge"/>
          <c:x val="2.4213075060532691E-2"/>
          <c:y val="0.72957198443579763"/>
          <c:w val="0.91041162227602901"/>
          <c:h val="0.21984435797665372"/>
        </c:manualLayout>
      </c:layout>
      <c:txPr>
        <a:bodyPr/>
        <a:lstStyle/>
        <a:p>
          <a:pPr>
            <a:defRPr sz="165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4"/>
      </a:pPr>
      <a:endParaRPr lang="ru-RU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715622807766606"/>
          <c:y val="2.2182037143994192E-3"/>
          <c:w val="0.51284377192233388"/>
          <c:h val="0.974797023867478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1240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8608058608058608E-3"/>
                  <c:y val="-2.6402640264026412E-3"/>
                </c:manualLayout>
              </c:layout>
              <c:tx>
                <c:rich>
                  <a:bodyPr/>
                  <a:lstStyle/>
                  <a:p>
                    <a:r>
                      <a:rPr lang="en-US" sz="2344">
                        <a:solidFill>
                          <a:srgbClr val="C00000"/>
                        </a:solidFill>
                      </a:rPr>
                      <a:t>0</a:t>
                    </a:r>
                    <a:r>
                      <a:rPr lang="ru-RU" sz="2344">
                        <a:solidFill>
                          <a:srgbClr val="C00000"/>
                        </a:solidFill>
                      </a:rPr>
                      <a:t> %</a:t>
                    </a:r>
                    <a:endParaRPr lang="en-US" sz="240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</c:dLbl>
            <c:spPr>
              <a:noFill/>
              <a:ln w="24811">
                <a:noFill/>
              </a:ln>
            </c:spPr>
            <c:txPr>
              <a:bodyPr/>
              <a:lstStyle/>
              <a:p>
                <a:pPr>
                  <a:defRPr sz="146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Кировская городская детская клиническая поликлиника № 1</c:v>
                </c:pt>
                <c:pt idx="1">
                  <c:v>Кировская ГБ № 6 (Лепсе)</c:v>
                </c:pt>
                <c:pt idx="2">
                  <c:v>Немская ЦРБ</c:v>
                </c:pt>
                <c:pt idx="3">
                  <c:v>Котельничская ЦГБ</c:v>
                </c:pt>
                <c:pt idx="4">
                  <c:v>Кировская ГП № 4</c:v>
                </c:pt>
                <c:pt idx="5">
                  <c:v>Кировская ГДКБ</c:v>
                </c:pt>
                <c:pt idx="6">
                  <c:v>Каринторфская ГБ</c:v>
                </c:pt>
                <c:pt idx="7">
                  <c:v>Нолинская ЦРБ</c:v>
                </c:pt>
                <c:pt idx="8">
                  <c:v>Котельничская РБ</c:v>
                </c:pt>
                <c:pt idx="9">
                  <c:v>Белохолуницкая ЦРБ</c:v>
                </c:pt>
                <c:pt idx="10">
                  <c:v>Даровская, Зуевская, Куменская, Оричевская, Свечинская, Тужинская ЦРБ, Кировская ГБ № 1</c:v>
                </c:pt>
                <c:pt idx="11">
                  <c:v>Сосновская, Краснополянская ГБ, Опаринская ЦРБ, Кировская ДГП № 2. Кировская ГБ № 4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 formatCode="0%">
                  <c:v>0</c:v>
                </c:pt>
                <c:pt idx="1">
                  <c:v>2.4E-2</c:v>
                </c:pt>
                <c:pt idx="2">
                  <c:v>0.16600000000000001</c:v>
                </c:pt>
                <c:pt idx="3">
                  <c:v>0.23600000000000002</c:v>
                </c:pt>
                <c:pt idx="4">
                  <c:v>0.26100000000000001</c:v>
                </c:pt>
                <c:pt idx="5">
                  <c:v>0.26400000000000001</c:v>
                </c:pt>
                <c:pt idx="6">
                  <c:v>0.28000000000000008</c:v>
                </c:pt>
                <c:pt idx="7">
                  <c:v>0.36000000000000004</c:v>
                </c:pt>
                <c:pt idx="8">
                  <c:v>0.51100000000000001</c:v>
                </c:pt>
                <c:pt idx="9">
                  <c:v>0.52100000000000002</c:v>
                </c:pt>
                <c:pt idx="10">
                  <c:v>0.99</c:v>
                </c:pt>
                <c:pt idx="11">
                  <c:v>1</c:v>
                </c:pt>
              </c:numCache>
            </c:numRef>
          </c:val>
        </c:ser>
        <c:axId val="762310656"/>
        <c:axId val="762312192"/>
      </c:barChart>
      <c:catAx>
        <c:axId val="762310656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172" b="1" i="0" u="none" strike="noStrike" baseline="0">
                <a:solidFill>
                  <a:srgbClr val="00008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62312192"/>
        <c:crosses val="autoZero"/>
        <c:auto val="1"/>
        <c:lblAlgn val="ctr"/>
        <c:lblOffset val="100"/>
      </c:catAx>
      <c:valAx>
        <c:axId val="762312192"/>
        <c:scaling>
          <c:orientation val="minMax"/>
        </c:scaling>
        <c:delete val="1"/>
        <c:axPos val="b"/>
        <c:numFmt formatCode="0%" sourceLinked="1"/>
        <c:tickLblPos val="none"/>
        <c:crossAx val="762310656"/>
        <c:crosses val="autoZero"/>
        <c:crossBetween val="between"/>
      </c:valAx>
      <c:spPr>
        <a:noFill/>
        <a:ln w="248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857142857142859"/>
          <c:y val="7.6738609112709841E-2"/>
          <c:w val="0.85714285714285721"/>
          <c:h val="0.7601918465227820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187">
              <a:noFill/>
            </a:ln>
          </c:spPr>
          <c:dLbls>
            <c:dLbl>
              <c:idx val="3"/>
              <c:layout>
                <c:manualLayout>
                  <c:x val="4.4572467667565972E-3"/>
                  <c:y val="-3.4372226171435927E-2"/>
                </c:manualLayout>
              </c:layout>
              <c:spPr>
                <a:solidFill>
                  <a:schemeClr val="bg1"/>
                </a:solidFill>
                <a:ln w="364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3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1379</c:v>
                </c:pt>
                <c:pt idx="1">
                  <c:v>1400</c:v>
                </c:pt>
                <c:pt idx="2">
                  <c:v>1427</c:v>
                </c:pt>
                <c:pt idx="3">
                  <c:v>1423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187">
              <a:noFill/>
            </a:ln>
          </c:spPr>
          <c:dLbls>
            <c:dLbl>
              <c:idx val="3"/>
              <c:layout/>
              <c:spPr>
                <a:solidFill>
                  <a:schemeClr val="bg1"/>
                </a:solidFill>
                <a:ln w="364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3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1564</c:v>
                </c:pt>
                <c:pt idx="1">
                  <c:v>1590</c:v>
                </c:pt>
                <c:pt idx="2">
                  <c:v>1629</c:v>
                </c:pt>
                <c:pt idx="3">
                  <c:v>1611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187">
              <a:noFill/>
            </a:ln>
          </c:spPr>
          <c:dLbls>
            <c:dLbl>
              <c:idx val="0"/>
              <c:layout>
                <c:manualLayout>
                  <c:x val="4.4220268461957961E-4"/>
                  <c:y val="-3.335548782502210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616789328899275E-3"/>
                  <c:y val="-2.904365403748546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081495259506224E-3"/>
                  <c:y val="-3.361923322016955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7902615194297419E-2"/>
                  <c:y val="-3.372963435965475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8605337843962538E-2"/>
                  <c:y val="-3.8338614965827772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648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83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1359</c:v>
                </c:pt>
                <c:pt idx="1">
                  <c:v>1406</c:v>
                </c:pt>
                <c:pt idx="2">
                  <c:v>1444</c:v>
                </c:pt>
                <c:pt idx="3">
                  <c:v>1425</c:v>
                </c:pt>
                <c:pt idx="4">
                  <c:v>1392</c:v>
                </c:pt>
              </c:numCache>
            </c:numRef>
          </c:val>
        </c:ser>
        <c:gapWidth val="40"/>
        <c:axId val="146208256"/>
        <c:axId val="146209792"/>
      </c:barChart>
      <c:catAx>
        <c:axId val="146208256"/>
        <c:scaling>
          <c:orientation val="minMax"/>
        </c:scaling>
        <c:axPos val="b"/>
        <c:numFmt formatCode="General" sourceLinked="1"/>
        <c:tickLblPos val="nextTo"/>
        <c:spPr>
          <a:ln w="36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209792"/>
        <c:crosses val="autoZero"/>
        <c:auto val="1"/>
        <c:lblAlgn val="ctr"/>
        <c:lblOffset val="100"/>
        <c:tickLblSkip val="1"/>
        <c:tickMarkSkip val="1"/>
      </c:catAx>
      <c:valAx>
        <c:axId val="146209792"/>
        <c:scaling>
          <c:orientation val="minMax"/>
          <c:max val="1630"/>
        </c:scaling>
        <c:axPos val="l"/>
        <c:numFmt formatCode="General" sourceLinked="1"/>
        <c:tickLblPos val="nextTo"/>
        <c:spPr>
          <a:ln w="36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208256"/>
        <c:crosses val="autoZero"/>
        <c:crossBetween val="between"/>
        <c:majorUnit val="100"/>
      </c:valAx>
      <c:spPr>
        <a:noFill/>
        <a:ln w="291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47904191616767"/>
          <c:y val="2.0338983050847449E-2"/>
          <c:w val="0.77245508982035926"/>
          <c:h val="0.8881355932203389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8133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8133">
                <a:noFill/>
              </a:ln>
            </c:spPr>
          </c:dPt>
          <c:dLbls>
            <c:dLbl>
              <c:idx val="0"/>
              <c:layout>
                <c:manualLayout>
                  <c:x val="-1.8393269552198745E-2"/>
                  <c:y val="-2.8431977493145411E-2"/>
                </c:manualLayout>
              </c:layout>
              <c:spPr>
                <a:solidFill>
                  <a:schemeClr val="bg1"/>
                </a:solidFill>
                <a:ln w="226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2.7157632359804815E-2"/>
                  <c:y val="-2.4866548111174381E-2"/>
                </c:manualLayout>
              </c:layout>
              <c:spPr>
                <a:solidFill>
                  <a:schemeClr val="bg1"/>
                </a:solidFill>
                <a:ln w="226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2.428036963320113E-2"/>
                  <c:y val="-7.7417966953049764E-3"/>
                </c:manualLayout>
              </c:layout>
              <c:spPr>
                <a:solidFill>
                  <a:schemeClr val="bg1"/>
                </a:solidFill>
                <a:ln w="226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Сунский  </c:v>
                </c:pt>
                <c:pt idx="1">
                  <c:v>Уржумский  </c:v>
                </c:pt>
                <c:pt idx="2">
                  <c:v>Советский  </c:v>
                </c:pt>
                <c:pt idx="3">
                  <c:v>г.Киров</c:v>
                </c:pt>
                <c:pt idx="4">
                  <c:v>Свечинский  </c:v>
                </c:pt>
                <c:pt idx="5">
                  <c:v>Богородский  </c:v>
                </c:pt>
                <c:pt idx="6">
                  <c:v>Афанасьевский  </c:v>
                </c:pt>
                <c:pt idx="7">
                  <c:v>Пижанский  </c:v>
                </c:pt>
                <c:pt idx="8">
                  <c:v>Орловский  </c:v>
                </c:pt>
                <c:pt idx="9">
                  <c:v>Унинский  </c:v>
                </c:pt>
                <c:pt idx="10">
                  <c:v>Область</c:v>
                </c:pt>
                <c:pt idx="11">
                  <c:v>Шабалинский  </c:v>
                </c:pt>
                <c:pt idx="12">
                  <c:v>Оричевский  </c:v>
                </c:pt>
                <c:pt idx="13">
                  <c:v>Лузский  </c:v>
                </c:pt>
                <c:pt idx="14">
                  <c:v>Слободской  </c:v>
                </c:pt>
                <c:pt idx="15">
                  <c:v>Омутнинский  </c:v>
                </c:pt>
                <c:pt idx="16">
                  <c:v>Тужинский  </c:v>
                </c:pt>
                <c:pt idx="17">
                  <c:v>Вятско-Полянский  </c:v>
                </c:pt>
                <c:pt idx="18">
                  <c:v>Немский  </c:v>
                </c:pt>
                <c:pt idx="19">
                  <c:v>Нолинский </c:v>
                </c:pt>
                <c:pt idx="20">
                  <c:v>Фаленский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1758</c:v>
                </c:pt>
                <c:pt idx="1">
                  <c:v>1695</c:v>
                </c:pt>
                <c:pt idx="2">
                  <c:v>1680</c:v>
                </c:pt>
                <c:pt idx="3">
                  <c:v>1671</c:v>
                </c:pt>
                <c:pt idx="4">
                  <c:v>1616</c:v>
                </c:pt>
                <c:pt idx="5">
                  <c:v>1603</c:v>
                </c:pt>
                <c:pt idx="6">
                  <c:v>1582</c:v>
                </c:pt>
                <c:pt idx="7">
                  <c:v>1558</c:v>
                </c:pt>
                <c:pt idx="8">
                  <c:v>1556</c:v>
                </c:pt>
                <c:pt idx="9">
                  <c:v>1479</c:v>
                </c:pt>
                <c:pt idx="10">
                  <c:v>1392</c:v>
                </c:pt>
                <c:pt idx="11">
                  <c:v>1049</c:v>
                </c:pt>
                <c:pt idx="12">
                  <c:v>1041</c:v>
                </c:pt>
                <c:pt idx="13">
                  <c:v>1041</c:v>
                </c:pt>
                <c:pt idx="14">
                  <c:v>1038</c:v>
                </c:pt>
                <c:pt idx="15">
                  <c:v>1030</c:v>
                </c:pt>
                <c:pt idx="16">
                  <c:v>1018</c:v>
                </c:pt>
                <c:pt idx="17">
                  <c:v>994</c:v>
                </c:pt>
                <c:pt idx="18">
                  <c:v>935</c:v>
                </c:pt>
                <c:pt idx="19">
                  <c:v>900</c:v>
                </c:pt>
                <c:pt idx="20">
                  <c:v>801</c:v>
                </c:pt>
              </c:numCache>
            </c:numRef>
          </c:val>
        </c:ser>
        <c:gapWidth val="40"/>
        <c:axId val="146456960"/>
        <c:axId val="146458496"/>
      </c:barChart>
      <c:catAx>
        <c:axId val="146456960"/>
        <c:scaling>
          <c:orientation val="minMax"/>
        </c:scaling>
        <c:axPos val="l"/>
        <c:numFmt formatCode="General" sourceLinked="1"/>
        <c:tickLblPos val="nextTo"/>
        <c:spPr>
          <a:ln w="22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458496"/>
        <c:crosses val="autoZero"/>
        <c:auto val="1"/>
        <c:lblAlgn val="ctr"/>
        <c:lblOffset val="100"/>
        <c:tickLblSkip val="1"/>
        <c:tickMarkSkip val="1"/>
      </c:catAx>
      <c:valAx>
        <c:axId val="146458496"/>
        <c:scaling>
          <c:orientation val="minMax"/>
          <c:max val="2000"/>
        </c:scaling>
        <c:axPos val="b"/>
        <c:majorGridlines>
          <c:spPr>
            <a:ln w="226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9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456960"/>
        <c:crosses val="autoZero"/>
        <c:crossBetween val="between"/>
        <c:majorUnit val="500"/>
      </c:valAx>
      <c:spPr>
        <a:noFill/>
        <a:ln w="906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1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341701534170157E-2"/>
          <c:y val="2.2088353413654626E-2"/>
          <c:w val="0.97210599721059998"/>
          <c:h val="0.9598393574297189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9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19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19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folHlink"/>
              </a:solidFill>
              <a:ln w="119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99CCFF"/>
              </a:solidFill>
              <a:ln w="119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8000"/>
              </a:solidFill>
              <a:ln w="11900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800">
                <a:noFill/>
              </a:ln>
            </c:spPr>
            <c:txPr>
              <a:bodyPr/>
              <a:lstStyle/>
              <a:p>
                <a:pPr>
                  <a:defRPr sz="1874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Sheet1!$B$1:$G$1</c:f>
              <c:strCache>
                <c:ptCount val="6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костно-мышечной системы</c:v>
                </c:pt>
                <c:pt idx="3">
                  <c:v>Болезни глаза </c:v>
                </c:pt>
                <c:pt idx="4">
                  <c:v>Травмы</c:v>
                </c:pt>
                <c:pt idx="5">
                  <c:v>Новообразования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304.5</c:v>
                </c:pt>
                <c:pt idx="1">
                  <c:v>197.6</c:v>
                </c:pt>
                <c:pt idx="2">
                  <c:v>143</c:v>
                </c:pt>
                <c:pt idx="3">
                  <c:v>128.9</c:v>
                </c:pt>
                <c:pt idx="4">
                  <c:v>94.5</c:v>
                </c:pt>
                <c:pt idx="5">
                  <c:v>45.3</c:v>
                </c:pt>
              </c:numCache>
            </c:numRef>
          </c:val>
        </c:ser>
        <c:gapWidth val="0"/>
        <c:overlap val="90"/>
        <c:axId val="131357312"/>
        <c:axId val="131363200"/>
      </c:barChart>
      <c:catAx>
        <c:axId val="131357312"/>
        <c:scaling>
          <c:orientation val="minMax"/>
        </c:scaling>
        <c:delete val="1"/>
        <c:axPos val="b"/>
        <c:tickLblPos val="none"/>
        <c:crossAx val="131363200"/>
        <c:crosses val="autoZero"/>
        <c:auto val="1"/>
        <c:lblAlgn val="ctr"/>
        <c:lblOffset val="100"/>
      </c:catAx>
      <c:valAx>
        <c:axId val="131363200"/>
        <c:scaling>
          <c:orientation val="minMax"/>
        </c:scaling>
        <c:delete val="1"/>
        <c:axPos val="l"/>
        <c:numFmt formatCode="General" sourceLinked="1"/>
        <c:tickLblPos val="none"/>
        <c:crossAx val="131357312"/>
        <c:crosses val="autoZero"/>
        <c:crossBetween val="between"/>
      </c:valAx>
      <c:spPr>
        <a:noFill/>
        <a:ln w="238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7885985748218542E-2"/>
          <c:y val="0.11496746203904554"/>
          <c:w val="0.8990498812351545"/>
          <c:h val="0.707158351409978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395">
              <a:noFill/>
            </a:ln>
          </c:spPr>
          <c:dLbls>
            <c:dLbl>
              <c:idx val="5"/>
              <c:layout>
                <c:manualLayout>
                  <c:x val="-1.1972185258564813E-2"/>
                  <c:y val="-1.0151604276540166E-2"/>
                </c:manualLayout>
              </c:layout>
              <c:spPr>
                <a:solidFill>
                  <a:schemeClr val="bg1"/>
                </a:solidFill>
                <a:ln w="342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9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819.6</c:v>
                </c:pt>
                <c:pt idx="1">
                  <c:v>702.3</c:v>
                </c:pt>
                <c:pt idx="2">
                  <c:v>691.4</c:v>
                </c:pt>
                <c:pt idx="3">
                  <c:v>682.1</c:v>
                </c:pt>
                <c:pt idx="4">
                  <c:v>639</c:v>
                </c:pt>
                <c:pt idx="5">
                  <c:v>630.20000000000005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395">
              <a:noFill/>
            </a:ln>
          </c:spPr>
          <c:dLbls>
            <c:dLbl>
              <c:idx val="5"/>
              <c:layout/>
              <c:spPr>
                <a:solidFill>
                  <a:schemeClr val="bg1"/>
                </a:solidFill>
                <a:ln w="342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9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821.6</c:v>
                </c:pt>
                <c:pt idx="1">
                  <c:v>708.1</c:v>
                </c:pt>
                <c:pt idx="2">
                  <c:v>708.7</c:v>
                </c:pt>
                <c:pt idx="3">
                  <c:v>698.3</c:v>
                </c:pt>
                <c:pt idx="4">
                  <c:v>651.1</c:v>
                </c:pt>
                <c:pt idx="5">
                  <c:v>661.1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395">
              <a:noFill/>
            </a:ln>
          </c:spPr>
          <c:dLbls>
            <c:dLbl>
              <c:idx val="5"/>
              <c:layout>
                <c:manualLayout>
                  <c:x val="1.9556958349158663E-2"/>
                  <c:y val="-2.6113879717168744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42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72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951.1</c:v>
                </c:pt>
                <c:pt idx="1">
                  <c:v>783.8</c:v>
                </c:pt>
                <c:pt idx="2">
                  <c:v>741.8</c:v>
                </c:pt>
                <c:pt idx="3">
                  <c:v>779.1</c:v>
                </c:pt>
                <c:pt idx="4">
                  <c:v>730.9</c:v>
                </c:pt>
                <c:pt idx="5">
                  <c:v>679.7</c:v>
                </c:pt>
                <c:pt idx="6">
                  <c:v>651.4</c:v>
                </c:pt>
              </c:numCache>
            </c:numRef>
          </c:val>
        </c:ser>
        <c:gapWidth val="30"/>
        <c:axId val="146479744"/>
        <c:axId val="146985344"/>
      </c:barChart>
      <c:catAx>
        <c:axId val="146479744"/>
        <c:scaling>
          <c:orientation val="minMax"/>
        </c:scaling>
        <c:axPos val="b"/>
        <c:numFmt formatCode="General" sourceLinked="1"/>
        <c:tickLblPos val="nextTo"/>
        <c:spPr>
          <a:ln w="34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985344"/>
        <c:crosses val="autoZero"/>
        <c:auto val="1"/>
        <c:lblAlgn val="ctr"/>
        <c:lblOffset val="100"/>
        <c:tickLblSkip val="1"/>
        <c:tickMarkSkip val="1"/>
      </c:catAx>
      <c:valAx>
        <c:axId val="146985344"/>
        <c:scaling>
          <c:orientation val="minMax"/>
        </c:scaling>
        <c:axPos val="l"/>
        <c:numFmt formatCode="General" sourceLinked="1"/>
        <c:tickLblPos val="nextTo"/>
        <c:spPr>
          <a:ln w="34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479744"/>
        <c:crosses val="autoZero"/>
        <c:crossBetween val="between"/>
        <c:majorUnit val="250"/>
      </c:valAx>
      <c:spPr>
        <a:noFill/>
        <a:ln w="27395">
          <a:noFill/>
        </a:ln>
      </c:spPr>
    </c:plotArea>
    <c:legend>
      <c:legendPos val="r"/>
      <c:layout>
        <c:manualLayout>
          <c:xMode val="edge"/>
          <c:yMode val="edge"/>
          <c:x val="0.19477434679334921"/>
          <c:y val="0.91757049891540132"/>
          <c:w val="0.6983372921615203"/>
          <c:h val="8.2429501084598678E-2"/>
        </c:manualLayout>
      </c:layout>
      <c:spPr>
        <a:noFill/>
        <a:ln w="27395">
          <a:noFill/>
        </a:ln>
      </c:spPr>
      <c:txPr>
        <a:bodyPr/>
        <a:lstStyle/>
        <a:p>
          <a:pPr>
            <a:defRPr sz="188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8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rotY val="10"/>
      <c:depthPercent val="220"/>
      <c:perspective val="0"/>
    </c:view3D>
    <c:floor>
      <c:spPr>
        <a:solidFill>
          <a:schemeClr val="accent3">
            <a:lumMod val="85000"/>
            <a:alpha val="22000"/>
          </a:schemeClr>
        </a:solidFill>
        <a:ln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Материнская смертность** (на 100 тыс. детей, родившихся живыми)</c:v>
                </c:pt>
              </c:strCache>
            </c:strRef>
          </c:tx>
          <c:spPr>
            <a:solidFill>
              <a:srgbClr val="993366"/>
            </a:solidFill>
          </c:spPr>
          <c:invertIfNegative val="1"/>
          <c:dLbls>
            <c:dLbl>
              <c:idx val="0"/>
              <c:layout>
                <c:manualLayout>
                  <c:x val="1.8518518518518576E-2"/>
                  <c:y val="-3.3672833825641089E-2"/>
                </c:manualLayout>
              </c:layout>
              <c:spPr>
                <a:effectLst>
                  <a:innerShdw blurRad="114300">
                    <a:srgbClr val="993366"/>
                  </a:innerShdw>
                </a:effectLst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0864197530864286E-2"/>
                  <c:y val="-3.3672391930733854E-2"/>
                </c:manualLayout>
              </c:layout>
              <c:showVal val="1"/>
            </c:dLbl>
            <c:dLbl>
              <c:idx val="2"/>
              <c:layout>
                <c:manualLayout>
                  <c:x val="2.4691358024691412E-2"/>
                  <c:y val="-4.770277618265991E-2"/>
                </c:manualLayout>
              </c:layout>
              <c:showVal val="1"/>
            </c:dLbl>
            <c:dLbl>
              <c:idx val="3"/>
              <c:layout>
                <c:manualLayout>
                  <c:x val="3.0864197530864286E-2"/>
                  <c:y val="-3.0866359269839376E-2"/>
                </c:manualLayout>
              </c:layout>
              <c:showVal val="1"/>
            </c:dLbl>
            <c:dLbl>
              <c:idx val="4"/>
              <c:layout>
                <c:manualLayout>
                  <c:x val="2.1604938271605055E-2"/>
                  <c:y val="-3.3672391930733854E-2"/>
                </c:manualLayout>
              </c:layout>
              <c:showVal val="1"/>
            </c:dLbl>
            <c:dLbl>
              <c:idx val="5"/>
              <c:layout>
                <c:manualLayout>
                  <c:x val="2.6234567901234612E-2"/>
                  <c:y val="-4.7702555235206508E-2"/>
                </c:manualLayout>
              </c:layout>
              <c:showVal val="1"/>
            </c:dLbl>
            <c:dLbl>
              <c:idx val="6"/>
              <c:layout>
                <c:manualLayout>
                  <c:x val="3.0864197530864286E-2"/>
                  <c:y val="-4.209048991341764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 formatCode="0.0">
                  <c:v>30.5</c:v>
                </c:pt>
                <c:pt idx="1">
                  <c:v>43.1</c:v>
                </c:pt>
                <c:pt idx="2">
                  <c:v>33.300000000000004</c:v>
                </c:pt>
                <c:pt idx="3" formatCode="0.0">
                  <c:v>32</c:v>
                </c:pt>
                <c:pt idx="4" formatCode="0.0">
                  <c:v>75.2</c:v>
                </c:pt>
                <c:pt idx="5" formatCode="0.0">
                  <c:v>44.3</c:v>
                </c:pt>
                <c:pt idx="6" formatCode="0.0">
                  <c:v>26.178010471204193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62"/>
        <c:shape val="box"/>
        <c:axId val="147441920"/>
        <c:axId val="155373568"/>
        <c:axId val="0"/>
      </c:bar3DChart>
      <c:catAx>
        <c:axId val="147441920"/>
        <c:scaling>
          <c:orientation val="minMax"/>
        </c:scaling>
        <c:axPos val="b"/>
        <c:tickLblPos val="nextTo"/>
        <c:crossAx val="155373568"/>
        <c:crosses val="autoZero"/>
        <c:auto val="1"/>
        <c:lblAlgn val="ctr"/>
        <c:lblOffset val="100"/>
      </c:catAx>
      <c:valAx>
        <c:axId val="155373568"/>
        <c:scaling>
          <c:orientation val="minMax"/>
        </c:scaling>
        <c:delete val="1"/>
        <c:axPos val="l"/>
        <c:numFmt formatCode="0.0" sourceLinked="1"/>
        <c:tickLblPos val="none"/>
        <c:crossAx val="147441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428571428571438E-2"/>
          <c:y val="6.8669527896995722E-2"/>
          <c:w val="0.9180327868852457"/>
          <c:h val="0.6952789699570816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неосложненные роды (%)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64">
              <a:solidFill>
                <a:schemeClr val="tx1"/>
              </a:solidFill>
              <a:prstDash val="solid"/>
            </a:ln>
          </c:spPr>
          <c:dLbls>
            <c:spPr>
              <a:solidFill>
                <a:srgbClr val="FFFFFF"/>
              </a:solidFill>
              <a:ln w="3166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РФ 2010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41.9</c:v>
                </c:pt>
                <c:pt idx="1">
                  <c:v>42.7</c:v>
                </c:pt>
                <c:pt idx="2">
                  <c:v>42.4</c:v>
                </c:pt>
                <c:pt idx="3">
                  <c:v>42.4</c:v>
                </c:pt>
                <c:pt idx="4">
                  <c:v>42.4</c:v>
                </c:pt>
                <c:pt idx="5">
                  <c:v>37.4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осложненные роды (%)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664">
              <a:solidFill>
                <a:schemeClr val="tx1"/>
              </a:solidFill>
              <a:prstDash val="solid"/>
            </a:ln>
          </c:spPr>
          <c:dLbls>
            <c:spPr>
              <a:solidFill>
                <a:srgbClr val="FFFFFF"/>
              </a:solidFill>
              <a:ln w="3166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РФ 2010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58.1</c:v>
                </c:pt>
                <c:pt idx="1">
                  <c:v>57.3</c:v>
                </c:pt>
                <c:pt idx="2">
                  <c:v>57.6</c:v>
                </c:pt>
                <c:pt idx="3">
                  <c:v>57.6</c:v>
                </c:pt>
                <c:pt idx="4">
                  <c:v>57.6</c:v>
                </c:pt>
                <c:pt idx="5">
                  <c:v>62.6</c:v>
                </c:pt>
              </c:numCache>
            </c:numRef>
          </c:val>
        </c:ser>
        <c:axId val="147272832"/>
        <c:axId val="147274368"/>
      </c:barChart>
      <c:catAx>
        <c:axId val="147272832"/>
        <c:scaling>
          <c:orientation val="minMax"/>
        </c:scaling>
        <c:axPos val="b"/>
        <c:numFmt formatCode="General" sourceLinked="1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274368"/>
        <c:crosses val="autoZero"/>
        <c:auto val="1"/>
        <c:lblAlgn val="ctr"/>
        <c:lblOffset val="100"/>
        <c:tickLblSkip val="1"/>
        <c:tickMarkSkip val="1"/>
      </c:catAx>
      <c:valAx>
        <c:axId val="147274368"/>
        <c:scaling>
          <c:orientation val="minMax"/>
        </c:scaling>
        <c:axPos val="l"/>
        <c:majorGridlines>
          <c:spPr>
            <a:ln w="316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272832"/>
        <c:crosses val="autoZero"/>
        <c:crossBetween val="between"/>
      </c:valAx>
      <c:spPr>
        <a:noFill/>
        <a:ln w="12664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168618266978922"/>
          <c:y val="0.91201716738197414"/>
          <c:w val="0.77400468384074939"/>
          <c:h val="8.1545064377682455E-2"/>
        </c:manualLayout>
      </c:layout>
      <c:spPr>
        <a:solidFill>
          <a:schemeClr val="bg1"/>
        </a:solidFill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65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098931192912818E-2"/>
          <c:y val="6.706849295704613E-2"/>
          <c:w val="0.9588061970246019"/>
          <c:h val="0.8326195683872849"/>
        </c:manualLayout>
      </c:layout>
      <c:lineChart>
        <c:grouping val="standard"/>
        <c:ser>
          <c:idx val="0"/>
          <c:order val="0"/>
          <c:spPr>
            <a:ln w="41275" cmpd="sng">
              <a:solidFill>
                <a:srgbClr val="000066"/>
              </a:solidFill>
            </a:ln>
          </c:spPr>
          <c:marker>
            <c:symbol val="circle"/>
            <c:size val="11"/>
            <c:spPr>
              <a:solidFill>
                <a:srgbClr val="000066"/>
              </a:solidFill>
              <a:ln w="15875" cap="rnd" cmpd="sng">
                <a:solidFill>
                  <a:srgbClr val="000066"/>
                </a:solidFill>
                <a:bevel/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11,8</a:t>
                    </a:r>
                    <a:endParaRPr lang="en-US" sz="1100" b="1" dirty="0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</c:dLbls>
          <c:val>
            <c:numRef>
              <c:f>Лист1!$B$8:$F$8</c:f>
              <c:numCache>
                <c:formatCode>General</c:formatCode>
                <c:ptCount val="5"/>
                <c:pt idx="0">
                  <c:v>10.6</c:v>
                </c:pt>
                <c:pt idx="1">
                  <c:v>11.3</c:v>
                </c:pt>
                <c:pt idx="2">
                  <c:v>11.4</c:v>
                </c:pt>
                <c:pt idx="3">
                  <c:v>11.8</c:v>
                </c:pt>
                <c:pt idx="4">
                  <c:v>11.8</c:v>
                </c:pt>
              </c:numCache>
            </c:numRef>
          </c:val>
        </c:ser>
        <c:ser>
          <c:idx val="1"/>
          <c:order val="1"/>
          <c:spPr>
            <a:ln w="25400" cap="rnd">
              <a:solidFill>
                <a:srgbClr val="C00000"/>
              </a:solidFill>
              <a:bevel/>
            </a:ln>
          </c:spPr>
          <c:marker>
            <c:symbol val="circle"/>
            <c:size val="10"/>
            <c:spPr>
              <a:solidFill>
                <a:srgbClr val="C00000"/>
              </a:solidFill>
              <a:ln w="15875" cap="rnd">
                <a:solidFill>
                  <a:srgbClr val="C00000"/>
                </a:solidFill>
                <a:round/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12,6</a:t>
                    </a:r>
                    <a:endParaRPr lang="en-US" sz="1100" b="1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val>
            <c:numRef>
              <c:f>Лист1!$B$9:$F$9</c:f>
              <c:numCache>
                <c:formatCode>General</c:formatCode>
                <c:ptCount val="5"/>
                <c:pt idx="0">
                  <c:v>11.3</c:v>
                </c:pt>
                <c:pt idx="1">
                  <c:v>12.1</c:v>
                </c:pt>
                <c:pt idx="2">
                  <c:v>12.4</c:v>
                </c:pt>
                <c:pt idx="3">
                  <c:v>12.5</c:v>
                </c:pt>
                <c:pt idx="4">
                  <c:v>12.6</c:v>
                </c:pt>
              </c:numCache>
            </c:numRef>
          </c:val>
          <c:smooth val="1"/>
        </c:ser>
        <c:marker val="1"/>
        <c:axId val="106738816"/>
        <c:axId val="106740352"/>
      </c:lineChart>
      <c:catAx>
        <c:axId val="106738816"/>
        <c:scaling>
          <c:orientation val="minMax"/>
        </c:scaling>
        <c:axPos val="b"/>
        <c:tickLblPos val="none"/>
        <c:crossAx val="106740352"/>
        <c:crosses val="autoZero"/>
        <c:lblAlgn val="ctr"/>
        <c:lblOffset val="100"/>
      </c:catAx>
      <c:valAx>
        <c:axId val="106740352"/>
        <c:scaling>
          <c:orientation val="minMax"/>
          <c:max val="13"/>
          <c:min val="10"/>
        </c:scaling>
        <c:axPos val="l"/>
        <c:numFmt formatCode="General" sourceLinked="1"/>
        <c:tickLblPos val="none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738816"/>
        <c:crossesAt val="1"/>
        <c:crossBetween val="between"/>
        <c:majorUnit val="1"/>
      </c:valAx>
      <c:spPr>
        <a:ln w="3175"/>
      </c:spPr>
    </c:plotArea>
    <c:plotVisOnly val="1"/>
    <c:dispBlanksAs val="zero"/>
  </c:chart>
  <c:spPr>
    <a:noFill/>
    <a:ln>
      <a:noFill/>
    </a:ln>
  </c:sp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абортов в Кировской области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0" scaled="0"/>
            </a:gradFill>
          </c:spPr>
          <c:dLbls>
            <c:dLbl>
              <c:idx val="0"/>
              <c:layout>
                <c:manualLayout>
                  <c:x val="-1.566784175479828E-3"/>
                  <c:y val="-0.44164779628280104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0.41481452515952444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5.744808945569543E-17"/>
                  <c:y val="-0.41357956666251938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0.38815165034393279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0.35300379777584245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33064277800489394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17073</c:v>
                </c:pt>
                <c:pt idx="1">
                  <c:v>15939</c:v>
                </c:pt>
                <c:pt idx="2">
                  <c:v>16014</c:v>
                </c:pt>
                <c:pt idx="3">
                  <c:v>14685</c:v>
                </c:pt>
                <c:pt idx="4">
                  <c:v>13454</c:v>
                </c:pt>
                <c:pt idx="5">
                  <c:v>12509</c:v>
                </c:pt>
              </c:numCache>
            </c:numRef>
          </c:val>
        </c:ser>
        <c:gapWidth val="87"/>
        <c:overlap val="100"/>
        <c:axId val="131029248"/>
        <c:axId val="131047424"/>
      </c:barChart>
      <c:catAx>
        <c:axId val="131029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82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31047424"/>
        <c:crosses val="autoZero"/>
        <c:auto val="1"/>
        <c:lblAlgn val="ctr"/>
        <c:lblOffset val="100"/>
      </c:catAx>
      <c:valAx>
        <c:axId val="131047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82" b="1"/>
            </a:pPr>
            <a:endParaRPr lang="ru-RU"/>
          </a:p>
        </c:txPr>
        <c:crossAx val="131029248"/>
        <c:crosses val="autoZero"/>
        <c:crossBetween val="between"/>
      </c:valAx>
      <c:spPr>
        <a:noFill/>
        <a:ln w="25016">
          <a:noFill/>
        </a:ln>
      </c:spPr>
    </c:plotArea>
    <c:plotVisOnly val="1"/>
    <c:dispBlanksAs val="gap"/>
  </c:chart>
  <c:txPr>
    <a:bodyPr/>
    <a:lstStyle/>
    <a:p>
      <a:pPr>
        <a:defRPr sz="1773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Кировская область</c:v>
                </c:pt>
              </c:strCache>
            </c:strRef>
          </c:tx>
          <c:marker>
            <c:symbol val="circle"/>
            <c:size val="7"/>
          </c:marker>
          <c:dLbls>
            <c:txPr>
              <a:bodyPr/>
              <a:lstStyle/>
              <a:p>
                <a:pPr>
                  <a:defRPr sz="1615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</c:v>
                </c:pt>
                <c:pt idx="1">
                  <c:v>109.7</c:v>
                </c:pt>
                <c:pt idx="2">
                  <c:v>103.7</c:v>
                </c:pt>
                <c:pt idx="3">
                  <c:v>95.9</c:v>
                </c:pt>
                <c:pt idx="4">
                  <c:v>88.1</c:v>
                </c:pt>
                <c:pt idx="5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circle"/>
            <c:size val="7"/>
          </c:marker>
          <c:dLbls>
            <c:txPr>
              <a:bodyPr/>
              <a:lstStyle/>
              <a:p>
                <a:pPr>
                  <a:defRPr sz="1615" b="1"/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96</c:v>
                </c:pt>
                <c:pt idx="1">
                  <c:v>81.900000000000006</c:v>
                </c:pt>
                <c:pt idx="2">
                  <c:v>73.099999999999994</c:v>
                </c:pt>
                <c:pt idx="3">
                  <c:v>66.7</c:v>
                </c:pt>
                <c:pt idx="4">
                  <c:v>59.7</c:v>
                </c:pt>
              </c:numCache>
            </c:numRef>
          </c:val>
        </c:ser>
        <c:marker val="1"/>
        <c:axId val="147317120"/>
        <c:axId val="147318656"/>
      </c:lineChart>
      <c:catAx>
        <c:axId val="14731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11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47318656"/>
        <c:crosses val="autoZero"/>
        <c:auto val="1"/>
        <c:lblAlgn val="ctr"/>
        <c:lblOffset val="100"/>
      </c:catAx>
      <c:valAx>
        <c:axId val="147318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11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47317120"/>
        <c:crosses val="autoZero"/>
        <c:crossBetween val="between"/>
      </c:valAx>
      <c:spPr>
        <a:noFill/>
        <a:ln w="25636">
          <a:noFill/>
        </a:ln>
      </c:spPr>
    </c:plotArea>
    <c:legend>
      <c:legendPos val="t"/>
      <c:layout/>
      <c:txPr>
        <a:bodyPr/>
        <a:lstStyle/>
        <a:p>
          <a:pPr>
            <a:defRPr sz="1211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17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Кировская область</c:v>
                </c:pt>
              </c:strCache>
            </c:strRef>
          </c:tx>
          <c:marker>
            <c:symbol val="circle"/>
            <c:size val="8"/>
          </c:marker>
          <c:dLbls>
            <c:txPr>
              <a:bodyPr/>
              <a:lstStyle/>
              <a:p>
                <a:pPr>
                  <a:defRPr sz="1615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50.4</c:v>
                </c:pt>
                <c:pt idx="1">
                  <c:v>44.6</c:v>
                </c:pt>
                <c:pt idx="2">
                  <c:v>46.1</c:v>
                </c:pt>
                <c:pt idx="3">
                  <c:v>42.6</c:v>
                </c:pt>
                <c:pt idx="4">
                  <c:v>37.9</c:v>
                </c:pt>
                <c:pt idx="5">
                  <c:v>37.300000000000011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circle"/>
            <c:size val="8"/>
          </c:marker>
          <c:dLbls>
            <c:txPr>
              <a:bodyPr/>
              <a:lstStyle/>
              <a:p>
                <a:pPr>
                  <a:defRPr sz="1615" b="1"/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35.800000000000011</c:v>
                </c:pt>
                <c:pt idx="1">
                  <c:v>33.5</c:v>
                </c:pt>
                <c:pt idx="2">
                  <c:v>32.200000000000003</c:v>
                </c:pt>
                <c:pt idx="3">
                  <c:v>30.5</c:v>
                </c:pt>
                <c:pt idx="4">
                  <c:v>28.1</c:v>
                </c:pt>
              </c:numCache>
            </c:numRef>
          </c:val>
        </c:ser>
        <c:marker val="1"/>
        <c:axId val="155462272"/>
        <c:axId val="155468160"/>
      </c:lineChart>
      <c:catAx>
        <c:axId val="15546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11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55468160"/>
        <c:crosses val="autoZero"/>
        <c:auto val="1"/>
        <c:lblAlgn val="ctr"/>
        <c:lblOffset val="100"/>
      </c:catAx>
      <c:valAx>
        <c:axId val="155468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11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55462272"/>
        <c:crosses val="autoZero"/>
        <c:crossBetween val="between"/>
      </c:valAx>
      <c:spPr>
        <a:noFill/>
        <a:ln w="25636">
          <a:noFill/>
        </a:ln>
      </c:spPr>
    </c:plotArea>
    <c:legend>
      <c:legendPos val="t"/>
      <c:layout/>
      <c:txPr>
        <a:bodyPr/>
        <a:lstStyle/>
        <a:p>
          <a:pPr>
            <a:defRPr sz="1211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17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6"/>
      <c:depthPercent val="240"/>
      <c:rAngAx val="1"/>
    </c:view3D>
    <c:floor>
      <c:spPr>
        <a:solidFill>
          <a:srgbClr val="C0C0C0"/>
        </a:solidFill>
        <a:ln w="9525">
          <a:noFill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234309623430977E-2"/>
          <c:y val="1.7612524461839533E-2"/>
          <c:w val="0.88981868898186878"/>
          <c:h val="0.8140900195694719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Смертность (на 100 тыс. )</c:v>
                </c:pt>
              </c:strCache>
            </c:strRef>
          </c:tx>
          <c:spPr>
            <a:solidFill>
              <a:srgbClr val="666699"/>
            </a:solidFill>
            <a:ln w="30000">
              <a:noFill/>
            </a:ln>
          </c:spPr>
          <c:dPt>
            <c:idx val="3"/>
            <c:spPr>
              <a:solidFill>
                <a:srgbClr val="008000"/>
              </a:solidFill>
              <a:ln w="30000">
                <a:noFill/>
              </a:ln>
            </c:spPr>
          </c:dPt>
          <c:dPt>
            <c:idx val="4"/>
            <c:spPr>
              <a:solidFill>
                <a:srgbClr val="000080"/>
              </a:solidFill>
              <a:ln w="30000">
                <a:noFill/>
              </a:ln>
            </c:spPr>
          </c:dPt>
          <c:dLbls>
            <c:dLbl>
              <c:idx val="0"/>
              <c:layout>
                <c:manualLayout>
                  <c:x val="-4.6904832615518571E-3"/>
                  <c:y val="0.21988065644464863"/>
                </c:manualLayout>
              </c:layout>
              <c:showVal val="1"/>
            </c:dLbl>
            <c:dLbl>
              <c:idx val="1"/>
              <c:layout>
                <c:manualLayout>
                  <c:x val="-7.5901568195386009E-3"/>
                  <c:y val="0.17536521286393286"/>
                </c:manualLayout>
              </c:layout>
              <c:showVal val="1"/>
            </c:dLbl>
            <c:dLbl>
              <c:idx val="2"/>
              <c:layout>
                <c:manualLayout>
                  <c:x val="-7.700306463394156E-3"/>
                  <c:y val="0.16510528670067195"/>
                </c:manualLayout>
              </c:layout>
              <c:showVal val="1"/>
            </c:dLbl>
            <c:dLbl>
              <c:idx val="3"/>
              <c:layout>
                <c:manualLayout>
                  <c:x val="-6.4158796029706528E-3"/>
                  <c:y val="0.14900994939472323"/>
                </c:manualLayout>
              </c:layout>
              <c:showVal val="1"/>
            </c:dLbl>
            <c:dLbl>
              <c:idx val="4"/>
              <c:layout>
                <c:manualLayout>
                  <c:x val="-6.5261528820176112E-3"/>
                  <c:y val="0.14550326956766305"/>
                </c:manualLayout>
              </c:layout>
              <c:showVal val="1"/>
            </c:dLbl>
            <c:numFmt formatCode="0.0" sourceLinked="0"/>
            <c:spPr>
              <a:noFill/>
              <a:ln w="30000">
                <a:noFill/>
              </a:ln>
            </c:spPr>
            <c:txPr>
              <a:bodyPr rot="-5400000" vert="horz"/>
              <a:lstStyle/>
              <a:p>
                <a:pPr algn="ctr">
                  <a:defRPr sz="2451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ПФО - 2010 </c:v>
                </c:pt>
                <c:pt idx="4">
                  <c:v>РФ - 2011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1007</c:v>
                </c:pt>
                <c:pt idx="1">
                  <c:v>1014</c:v>
                </c:pt>
                <c:pt idx="2">
                  <c:v>935.5</c:v>
                </c:pt>
                <c:pt idx="3">
                  <c:v>850.9</c:v>
                </c:pt>
                <c:pt idx="4">
                  <c:v>749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Общая заболеваемость взрослого населения  (на 1 тыс.)</c:v>
                </c:pt>
              </c:strCache>
            </c:strRef>
          </c:tx>
          <c:spPr>
            <a:solidFill>
              <a:srgbClr val="993366"/>
            </a:solidFill>
            <a:ln w="30000">
              <a:noFill/>
            </a:ln>
          </c:spPr>
          <c:dPt>
            <c:idx val="3"/>
            <c:spPr>
              <a:solidFill>
                <a:srgbClr val="993300"/>
              </a:solidFill>
              <a:ln w="30000">
                <a:noFill/>
              </a:ln>
            </c:spPr>
          </c:dPt>
          <c:dPt>
            <c:idx val="4"/>
            <c:spPr>
              <a:solidFill>
                <a:schemeClr val="hlink"/>
              </a:solidFill>
              <a:ln w="30000">
                <a:noFill/>
              </a:ln>
            </c:spPr>
          </c:dPt>
          <c:dLbls>
            <c:dLbl>
              <c:idx val="0"/>
              <c:layout>
                <c:manualLayout>
                  <c:x val="-1.030600036738377E-2"/>
                  <c:y val="0.14547440017178728"/>
                </c:manualLayout>
              </c:layout>
              <c:showVal val="1"/>
            </c:dLbl>
            <c:dLbl>
              <c:idx val="1"/>
              <c:layout>
                <c:manualLayout>
                  <c:x val="-1.1810973785900469E-2"/>
                  <c:y val="0.15766160060932707"/>
                </c:manualLayout>
              </c:layout>
              <c:showVal val="1"/>
            </c:dLbl>
            <c:dLbl>
              <c:idx val="2"/>
              <c:layout>
                <c:manualLayout>
                  <c:x val="-7.7371466465369857E-3"/>
                  <c:y val="0.15591064233103902"/>
                </c:manualLayout>
              </c:layout>
              <c:showVal val="1"/>
            </c:dLbl>
            <c:dLbl>
              <c:idx val="3"/>
              <c:layout>
                <c:manualLayout>
                  <c:x val="-6.4525961509225233E-3"/>
                  <c:y val="0.15772930399463239"/>
                </c:manualLayout>
              </c:layout>
              <c:showVal val="1"/>
            </c:dLbl>
            <c:dLbl>
              <c:idx val="4"/>
              <c:layout>
                <c:manualLayout>
                  <c:x val="-5.1681692904991866E-3"/>
                  <c:y val="0.15916638249602791"/>
                </c:manualLayout>
              </c:layout>
              <c:showVal val="1"/>
            </c:dLbl>
            <c:spPr>
              <a:noFill/>
              <a:ln w="30000">
                <a:noFill/>
              </a:ln>
            </c:spPr>
            <c:txPr>
              <a:bodyPr rot="-5400000" vert="horz"/>
              <a:lstStyle/>
              <a:p>
                <a:pPr algn="ctr">
                  <a:defRPr sz="2451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ПФО - 2010 </c:v>
                </c:pt>
                <c:pt idx="4">
                  <c:v>РФ - 2011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310.8</c:v>
                </c:pt>
                <c:pt idx="1">
                  <c:v>308.39999999999992</c:v>
                </c:pt>
                <c:pt idx="2">
                  <c:v>255.9</c:v>
                </c:pt>
                <c:pt idx="3">
                  <c:v>305.39999999999992</c:v>
                </c:pt>
                <c:pt idx="4">
                  <c:v>273.5</c:v>
                </c:pt>
              </c:numCache>
            </c:numRef>
          </c:val>
        </c:ser>
        <c:gapWidth val="100"/>
        <c:gapDepth val="0"/>
        <c:shape val="box"/>
        <c:axId val="155507712"/>
        <c:axId val="155779840"/>
        <c:axId val="0"/>
      </c:bar3DChart>
      <c:catAx>
        <c:axId val="155507712"/>
        <c:scaling>
          <c:orientation val="minMax"/>
        </c:scaling>
        <c:axPos val="b"/>
        <c:numFmt formatCode="General" sourceLinked="1"/>
        <c:tickLblPos val="low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9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5779840"/>
        <c:crosses val="autoZero"/>
        <c:auto val="1"/>
        <c:lblAlgn val="ctr"/>
        <c:lblOffset val="100"/>
        <c:tickLblSkip val="1"/>
        <c:tickMarkSkip val="1"/>
      </c:catAx>
      <c:valAx>
        <c:axId val="155779840"/>
        <c:scaling>
          <c:orientation val="minMax"/>
        </c:scaling>
        <c:axPos val="l"/>
        <c:majorGridlines>
          <c:spPr>
            <a:ln w="375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5507712"/>
        <c:crosses val="autoZero"/>
        <c:crossBetween val="between"/>
        <c:majorUnit val="300"/>
      </c:valAx>
      <c:spPr>
        <a:noFill/>
        <a:ln w="30000">
          <a:noFill/>
        </a:ln>
      </c:spPr>
    </c:plotArea>
    <c:legend>
      <c:legendPos val="r"/>
      <c:layout>
        <c:manualLayout>
          <c:xMode val="edge"/>
          <c:yMode val="edge"/>
          <c:x val="0.13110181311018132"/>
          <c:y val="0"/>
          <c:w val="0.86052998605299869"/>
          <c:h val="0.13502935420743642"/>
        </c:manualLayout>
      </c:layout>
      <c:spPr>
        <a:noFill/>
        <a:ln w="30000">
          <a:noFill/>
        </a:ln>
      </c:spPr>
      <c:txPr>
        <a:bodyPr/>
        <a:lstStyle/>
        <a:p>
          <a:pPr>
            <a:defRPr sz="173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5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1325301204819289E-2"/>
          <c:y val="0.19806763285024157"/>
          <c:w val="0.90662650602409645"/>
          <c:h val="0.5314009661835750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606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395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>
                  <c:v>30.2</c:v>
                </c:pt>
                <c:pt idx="1">
                  <c:v>30</c:v>
                </c:pt>
                <c:pt idx="2">
                  <c:v>29.9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606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395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33.5</c:v>
                </c:pt>
                <c:pt idx="1">
                  <c:v>32.1</c:v>
                </c:pt>
                <c:pt idx="2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606">
              <a:noFill/>
            </a:ln>
          </c:spPr>
          <c:dLbls>
            <c:dLbl>
              <c:idx val="0"/>
              <c:layout>
                <c:manualLayout>
                  <c:x val="-2.9495243087228024E-2"/>
                  <c:y val="-3.070672603840222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9034487970281001E-2"/>
                  <c:y val="-3.898835540906424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1585781046105376E-2"/>
                  <c:y val="-4.078263477695245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1667194603857223E-2"/>
                  <c:y val="-4.0713578339390571E-2"/>
                </c:manualLayout>
              </c:layout>
              <c:dLblPos val="outEnd"/>
              <c:showVal val="1"/>
            </c:dLbl>
            <c:spPr>
              <a:solidFill>
                <a:srgbClr val="FFFFFF"/>
              </a:solidFill>
              <a:ln w="395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24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0.0</c:formatCode>
                <c:ptCount val="4"/>
                <c:pt idx="0">
                  <c:v>27</c:v>
                </c:pt>
                <c:pt idx="1">
                  <c:v>25.5</c:v>
                </c:pt>
                <c:pt idx="2">
                  <c:v>25.7</c:v>
                </c:pt>
                <c:pt idx="3">
                  <c:v>26.5</c:v>
                </c:pt>
              </c:numCache>
            </c:numRef>
          </c:val>
        </c:ser>
        <c:gapWidth val="20"/>
        <c:axId val="159473024"/>
        <c:axId val="159487104"/>
      </c:barChart>
      <c:catAx>
        <c:axId val="159473024"/>
        <c:scaling>
          <c:orientation val="minMax"/>
        </c:scaling>
        <c:axPos val="b"/>
        <c:numFmt formatCode="General" sourceLinked="1"/>
        <c:tickLblPos val="nextTo"/>
        <c:spPr>
          <a:ln w="3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7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9487104"/>
        <c:crosses val="autoZero"/>
        <c:auto val="1"/>
        <c:lblAlgn val="ctr"/>
        <c:lblOffset val="100"/>
        <c:tickLblSkip val="1"/>
        <c:tickMarkSkip val="1"/>
      </c:catAx>
      <c:valAx>
        <c:axId val="159487104"/>
        <c:scaling>
          <c:orientation val="minMax"/>
          <c:max val="35"/>
          <c:min val="0"/>
        </c:scaling>
        <c:axPos val="l"/>
        <c:numFmt formatCode="0.0" sourceLinked="1"/>
        <c:tickLblPos val="nextTo"/>
        <c:spPr>
          <a:ln w="3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9473024"/>
        <c:crosses val="autoZero"/>
        <c:crossBetween val="between"/>
        <c:majorUnit val="500"/>
      </c:valAx>
      <c:spPr>
        <a:noFill/>
        <a:ln w="31606">
          <a:noFill/>
        </a:ln>
      </c:spPr>
    </c:plotArea>
    <c:legend>
      <c:legendPos val="b"/>
      <c:legendEntry>
        <c:idx val="2"/>
        <c:txPr>
          <a:bodyPr/>
          <a:lstStyle/>
          <a:p>
            <a:pPr>
              <a:defRPr sz="229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34337349397590372"/>
          <c:y val="0.88405797101449279"/>
          <c:w val="0.3509036144578313"/>
          <c:h val="9.6618357487922704E-2"/>
        </c:manualLayout>
      </c:layout>
      <c:spPr>
        <a:solidFill>
          <a:schemeClr val="bg1"/>
        </a:solidFill>
        <a:ln w="31606">
          <a:noFill/>
        </a:ln>
      </c:spPr>
      <c:txPr>
        <a:bodyPr/>
        <a:lstStyle/>
        <a:p>
          <a:pPr>
            <a:defRPr sz="229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752843846949333"/>
          <c:y val="1.8644067796610174E-2"/>
          <c:w val="0.81282316442605984"/>
          <c:h val="0.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6979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6979">
                <a:noFill/>
              </a:ln>
            </c:spPr>
          </c:dPt>
          <c:dLbls>
            <c:dLbl>
              <c:idx val="0"/>
              <c:layout>
                <c:manualLayout>
                  <c:x val="-6.1298751332074734E-2"/>
                  <c:y val="-7.0778235269241707E-2"/>
                </c:manualLayout>
              </c:layout>
              <c:numFmt formatCode="0.0" sourceLinked="0"/>
              <c:spPr>
                <a:solidFill>
                  <a:schemeClr val="bg1"/>
                </a:solidFill>
                <a:ln w="21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3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2.0878184807506073E-2"/>
                  <c:y val="-5.0681475550019478E-2"/>
                </c:manualLayout>
              </c:layout>
              <c:numFmt formatCode="0.0" sourceLinked="0"/>
              <c:spPr>
                <a:solidFill>
                  <a:schemeClr val="bg1"/>
                </a:solidFill>
                <a:ln w="21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3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/>
              <c:numFmt formatCode="0.0" sourceLinked="0"/>
              <c:spPr>
                <a:solidFill>
                  <a:schemeClr val="bg1"/>
                </a:solidFill>
                <a:ln w="21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3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Верхошижемский  </c:v>
                </c:pt>
                <c:pt idx="1">
                  <c:v>Пижанский  </c:v>
                </c:pt>
                <c:pt idx="2">
                  <c:v>Яранский  </c:v>
                </c:pt>
                <c:pt idx="3">
                  <c:v>Котельничский  </c:v>
                </c:pt>
                <c:pt idx="4">
                  <c:v>Афанасьевский  </c:v>
                </c:pt>
                <c:pt idx="5">
                  <c:v>Свечинский  </c:v>
                </c:pt>
                <c:pt idx="6">
                  <c:v>Лузский  </c:v>
                </c:pt>
                <c:pt idx="7">
                  <c:v>Уржумский  </c:v>
                </c:pt>
                <c:pt idx="8">
                  <c:v>Арбажский  </c:v>
                </c:pt>
                <c:pt idx="9">
                  <c:v>Зуевский  </c:v>
                </c:pt>
                <c:pt idx="10">
                  <c:v>Область</c:v>
                </c:pt>
                <c:pt idx="11">
                  <c:v>Оричевский  </c:v>
                </c:pt>
                <c:pt idx="12">
                  <c:v>Нолинский </c:v>
                </c:pt>
                <c:pt idx="13">
                  <c:v>Унинский  </c:v>
                </c:pt>
                <c:pt idx="14">
                  <c:v>Юрьянский  </c:v>
                </c:pt>
                <c:pt idx="15">
                  <c:v>Немский  </c:v>
                </c:pt>
                <c:pt idx="16">
                  <c:v>Даровский  </c:v>
                </c:pt>
                <c:pt idx="17">
                  <c:v>Богородский  </c:v>
                </c:pt>
                <c:pt idx="18">
                  <c:v>Тужинский  </c:v>
                </c:pt>
                <c:pt idx="19">
                  <c:v>Вятско-Полянский  </c:v>
                </c:pt>
                <c:pt idx="20">
                  <c:v>Фаленский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49.290000000000006</c:v>
                </c:pt>
                <c:pt idx="1">
                  <c:v>35.25</c:v>
                </c:pt>
                <c:pt idx="2">
                  <c:v>34.94</c:v>
                </c:pt>
                <c:pt idx="3">
                  <c:v>33.690000000000005</c:v>
                </c:pt>
                <c:pt idx="4">
                  <c:v>32.82</c:v>
                </c:pt>
                <c:pt idx="5">
                  <c:v>31.55</c:v>
                </c:pt>
                <c:pt idx="6">
                  <c:v>29.34</c:v>
                </c:pt>
                <c:pt idx="7">
                  <c:v>28.89</c:v>
                </c:pt>
                <c:pt idx="8">
                  <c:v>28.82</c:v>
                </c:pt>
                <c:pt idx="9">
                  <c:v>27.66</c:v>
                </c:pt>
                <c:pt idx="10">
                  <c:v>26.45</c:v>
                </c:pt>
                <c:pt idx="11">
                  <c:v>18.3</c:v>
                </c:pt>
                <c:pt idx="12">
                  <c:v>18.190000000000001</c:v>
                </c:pt>
                <c:pt idx="13">
                  <c:v>18</c:v>
                </c:pt>
                <c:pt idx="14">
                  <c:v>17.190000000000001</c:v>
                </c:pt>
                <c:pt idx="15">
                  <c:v>16.8</c:v>
                </c:pt>
                <c:pt idx="16">
                  <c:v>15.83</c:v>
                </c:pt>
                <c:pt idx="17">
                  <c:v>15.709999999999999</c:v>
                </c:pt>
                <c:pt idx="18">
                  <c:v>14.15</c:v>
                </c:pt>
                <c:pt idx="19">
                  <c:v>13.870000000000001</c:v>
                </c:pt>
                <c:pt idx="20">
                  <c:v>12.17</c:v>
                </c:pt>
              </c:numCache>
            </c:numRef>
          </c:val>
        </c:ser>
        <c:gapWidth val="20"/>
        <c:axId val="160050176"/>
        <c:axId val="160072448"/>
      </c:barChart>
      <c:catAx>
        <c:axId val="160050176"/>
        <c:scaling>
          <c:orientation val="minMax"/>
        </c:scaling>
        <c:axPos val="l"/>
        <c:numFmt formatCode="General" sourceLinked="1"/>
        <c:tickLblPos val="nextTo"/>
        <c:spPr>
          <a:ln w="21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0072448"/>
        <c:crosses val="autoZero"/>
        <c:auto val="1"/>
        <c:lblAlgn val="ctr"/>
        <c:lblOffset val="100"/>
        <c:tickLblSkip val="1"/>
        <c:tickMarkSkip val="1"/>
      </c:catAx>
      <c:valAx>
        <c:axId val="160072448"/>
        <c:scaling>
          <c:orientation val="minMax"/>
          <c:max val="50"/>
        </c:scaling>
        <c:axPos val="b"/>
        <c:majorGridlines>
          <c:spPr>
            <a:ln w="212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1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0050176"/>
        <c:crosses val="autoZero"/>
        <c:crossBetween val="between"/>
        <c:majorUnit val="5"/>
      </c:valAx>
      <c:spPr>
        <a:noFill/>
        <a:ln w="849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3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207100591715977"/>
          <c:y val="5.4006968641114983E-2"/>
          <c:w val="0.88609467455621305"/>
          <c:h val="0.7282229965156795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4586">
              <a:noFill/>
            </a:ln>
          </c:spPr>
          <c:dLbls>
            <c:spPr>
              <a:solidFill>
                <a:schemeClr val="bg1"/>
              </a:solidFill>
              <a:ln w="307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88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1029</c:v>
                </c:pt>
                <c:pt idx="1">
                  <c:v>1010</c:v>
                </c:pt>
                <c:pt idx="2">
                  <c:v>1014</c:v>
                </c:pt>
                <c:pt idx="3">
                  <c:v>935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4586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307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869</c:v>
                </c:pt>
                <c:pt idx="1">
                  <c:v>829</c:v>
                </c:pt>
                <c:pt idx="2">
                  <c:v>851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4586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307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/>
              <c:spPr>
                <a:solidFill>
                  <a:schemeClr val="bg1"/>
                </a:solidFill>
                <a:ln w="307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836</c:v>
                </c:pt>
                <c:pt idx="1">
                  <c:v>801</c:v>
                </c:pt>
                <c:pt idx="2">
                  <c:v>806</c:v>
                </c:pt>
                <c:pt idx="3">
                  <c:v>749</c:v>
                </c:pt>
              </c:numCache>
            </c:numRef>
          </c:val>
        </c:ser>
        <c:gapWidth val="30"/>
        <c:axId val="164555776"/>
        <c:axId val="165004032"/>
      </c:barChart>
      <c:catAx>
        <c:axId val="164555776"/>
        <c:scaling>
          <c:orientation val="minMax"/>
        </c:scaling>
        <c:axPos val="b"/>
        <c:numFmt formatCode="General" sourceLinked="1"/>
        <c:tickLblPos val="nextTo"/>
        <c:spPr>
          <a:ln w="30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004032"/>
        <c:crosses val="autoZero"/>
        <c:auto val="1"/>
        <c:lblAlgn val="ctr"/>
        <c:lblOffset val="100"/>
        <c:tickLblSkip val="1"/>
        <c:tickMarkSkip val="1"/>
      </c:catAx>
      <c:valAx>
        <c:axId val="165004032"/>
        <c:scaling>
          <c:orientation val="minMax"/>
          <c:max val="1100"/>
          <c:min val="700"/>
        </c:scaling>
        <c:axPos val="l"/>
        <c:numFmt formatCode="General" sourceLinked="1"/>
        <c:tickLblPos val="nextTo"/>
        <c:spPr>
          <a:ln w="30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4555776"/>
        <c:crosses val="autoZero"/>
        <c:crossBetween val="between"/>
        <c:majorUnit val="100"/>
      </c:valAx>
      <c:spPr>
        <a:noFill/>
        <a:ln w="24586">
          <a:noFill/>
        </a:ln>
      </c:spPr>
    </c:plotArea>
    <c:legend>
      <c:legendPos val="b"/>
      <c:layout>
        <c:manualLayout>
          <c:xMode val="edge"/>
          <c:yMode val="edge"/>
          <c:x val="0.24704142011834324"/>
          <c:y val="0.91114982578397219"/>
          <c:w val="0.55769230769230771"/>
          <c:h val="6.9686411149825808E-2"/>
        </c:manualLayout>
      </c:layout>
      <c:spPr>
        <a:solidFill>
          <a:schemeClr val="bg1"/>
        </a:solidFill>
        <a:ln w="24586">
          <a:noFill/>
        </a:ln>
      </c:spPr>
      <c:txPr>
        <a:bodyPr/>
        <a:lstStyle/>
        <a:p>
          <a:pPr>
            <a:defRPr sz="178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891416752843853"/>
          <c:y val="1.8644067796610174E-2"/>
          <c:w val="0.82316442605997941"/>
          <c:h val="0.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6998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6998">
                <a:noFill/>
              </a:ln>
            </c:spPr>
          </c:dPt>
          <c:dLbls>
            <c:dLbl>
              <c:idx val="0"/>
              <c:layout/>
              <c:numFmt formatCode="0.0" sourceLinked="0"/>
              <c:spPr>
                <a:solidFill>
                  <a:schemeClr val="bg1"/>
                </a:solidFill>
                <a:ln w="212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174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935,0</a:t>
                    </a:r>
                  </a:p>
                </c:rich>
              </c:tx>
              <c:numFmt formatCode="0" sourceLinked="0"/>
              <c:spPr>
                <a:solidFill>
                  <a:schemeClr val="bg1"/>
                </a:solidFill>
                <a:ln w="212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dLbl>
            <c:dLbl>
              <c:idx val="20"/>
              <c:layout/>
              <c:numFmt formatCode="0.0" sourceLinked="0"/>
              <c:spPr>
                <a:solidFill>
                  <a:schemeClr val="bg1"/>
                </a:solidFill>
                <a:ln w="212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4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Санчурский</c:v>
                </c:pt>
                <c:pt idx="1">
                  <c:v>Кикнурский</c:v>
                </c:pt>
                <c:pt idx="2">
                  <c:v>Богородский</c:v>
                </c:pt>
                <c:pt idx="3">
                  <c:v>Подосиновский</c:v>
                </c:pt>
                <c:pt idx="4">
                  <c:v>Нолинский</c:v>
                </c:pt>
                <c:pt idx="5">
                  <c:v>Уржумский</c:v>
                </c:pt>
                <c:pt idx="6">
                  <c:v>Орловский</c:v>
                </c:pt>
                <c:pt idx="7">
                  <c:v>Белохолуницкий</c:v>
                </c:pt>
                <c:pt idx="8">
                  <c:v>Опаринский</c:v>
                </c:pt>
                <c:pt idx="9">
                  <c:v>Фаленский</c:v>
                </c:pt>
                <c:pt idx="10">
                  <c:v>все население</c:v>
                </c:pt>
                <c:pt idx="11">
                  <c:v>Юрьянский</c:v>
                </c:pt>
                <c:pt idx="12">
                  <c:v>Свечинский</c:v>
                </c:pt>
                <c:pt idx="13">
                  <c:v>Оричевский</c:v>
                </c:pt>
                <c:pt idx="14">
                  <c:v>Верхнекамский</c:v>
                </c:pt>
                <c:pt idx="15">
                  <c:v>Афанасьевский</c:v>
                </c:pt>
                <c:pt idx="16">
                  <c:v>Унинский</c:v>
                </c:pt>
                <c:pt idx="17">
                  <c:v>К-Чепецкий</c:v>
                </c:pt>
                <c:pt idx="18">
                  <c:v>Кильмезский</c:v>
                </c:pt>
                <c:pt idx="19">
                  <c:v>Немский</c:v>
                </c:pt>
                <c:pt idx="20">
                  <c:v>г. Киров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1820</c:v>
                </c:pt>
                <c:pt idx="1">
                  <c:v>1540</c:v>
                </c:pt>
                <c:pt idx="2">
                  <c:v>1460</c:v>
                </c:pt>
                <c:pt idx="3">
                  <c:v>1360</c:v>
                </c:pt>
                <c:pt idx="4">
                  <c:v>1330</c:v>
                </c:pt>
                <c:pt idx="5">
                  <c:v>1260</c:v>
                </c:pt>
                <c:pt idx="6">
                  <c:v>1260</c:v>
                </c:pt>
                <c:pt idx="7">
                  <c:v>1230</c:v>
                </c:pt>
                <c:pt idx="8">
                  <c:v>1220</c:v>
                </c:pt>
                <c:pt idx="9">
                  <c:v>1200</c:v>
                </c:pt>
                <c:pt idx="10">
                  <c:v>935.5</c:v>
                </c:pt>
                <c:pt idx="11">
                  <c:v>940</c:v>
                </c:pt>
                <c:pt idx="12">
                  <c:v>935</c:v>
                </c:pt>
                <c:pt idx="13">
                  <c:v>930</c:v>
                </c:pt>
                <c:pt idx="14">
                  <c:v>910</c:v>
                </c:pt>
                <c:pt idx="15">
                  <c:v>890</c:v>
                </c:pt>
                <c:pt idx="16">
                  <c:v>860</c:v>
                </c:pt>
                <c:pt idx="17">
                  <c:v>860</c:v>
                </c:pt>
                <c:pt idx="18">
                  <c:v>850</c:v>
                </c:pt>
                <c:pt idx="19">
                  <c:v>840</c:v>
                </c:pt>
                <c:pt idx="20">
                  <c:v>720</c:v>
                </c:pt>
              </c:numCache>
            </c:numRef>
          </c:val>
        </c:ser>
        <c:gapWidth val="20"/>
        <c:axId val="165185792"/>
        <c:axId val="165203968"/>
      </c:barChart>
      <c:catAx>
        <c:axId val="165185792"/>
        <c:scaling>
          <c:orientation val="minMax"/>
        </c:scaling>
        <c:axPos val="l"/>
        <c:numFmt formatCode="General" sourceLinked="1"/>
        <c:tickLblPos val="nextTo"/>
        <c:spPr>
          <a:ln w="2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203968"/>
        <c:crosses val="autoZero"/>
        <c:auto val="1"/>
        <c:lblAlgn val="ctr"/>
        <c:lblOffset val="100"/>
        <c:tickLblSkip val="1"/>
        <c:tickMarkSkip val="1"/>
      </c:catAx>
      <c:valAx>
        <c:axId val="165203968"/>
        <c:scaling>
          <c:orientation val="minMax"/>
        </c:scaling>
        <c:axPos val="b"/>
        <c:majorGridlines>
          <c:spPr>
            <a:ln w="212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5185792"/>
        <c:crosses val="autoZero"/>
        <c:crossBetween val="between"/>
      </c:valAx>
      <c:spPr>
        <a:noFill/>
        <a:ln w="849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4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95238095238097E-2"/>
          <c:y val="7.9136690647482022E-2"/>
          <c:w val="0.90634920634920646"/>
          <c:h val="0.6666666666666666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951">
              <a:noFill/>
            </a:ln>
          </c:spPr>
          <c:dLbls>
            <c:dLbl>
              <c:idx val="2"/>
              <c:layout>
                <c:manualLayout>
                  <c:x val="-9.5646390740204007E-3"/>
                  <c:y val="-5.1015632353647901E-2"/>
                </c:manualLayout>
              </c:layout>
              <c:spPr>
                <a:solidFill>
                  <a:schemeClr val="bg1"/>
                </a:solidFill>
                <a:ln w="374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8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85.1</c:v>
                </c:pt>
                <c:pt idx="1">
                  <c:v>82.6</c:v>
                </c:pt>
                <c:pt idx="2">
                  <c:v>76.900000000000006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951">
              <a:noFill/>
            </a:ln>
          </c:spPr>
          <c:dLbls>
            <c:dLbl>
              <c:idx val="2"/>
              <c:layout>
                <c:manualLayout>
                  <c:x val="2.1665016581347923E-3"/>
                  <c:y val="-4.6581926601674178E-2"/>
                </c:manualLayout>
              </c:layout>
              <c:spPr>
                <a:solidFill>
                  <a:schemeClr val="bg1"/>
                </a:solidFill>
                <a:ln w="374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8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62.4</c:v>
                </c:pt>
                <c:pt idx="1">
                  <c:v>61.2</c:v>
                </c:pt>
                <c:pt idx="2">
                  <c:v>70.7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951">
              <a:noFill/>
            </a:ln>
          </c:spPr>
          <c:dLbls>
            <c:spPr>
              <a:solidFill>
                <a:schemeClr val="bg1"/>
              </a:solidFill>
              <a:ln w="374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18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59.6</c:v>
                </c:pt>
                <c:pt idx="1">
                  <c:v>56.8</c:v>
                </c:pt>
                <c:pt idx="2">
                  <c:v>50.7</c:v>
                </c:pt>
                <c:pt idx="3">
                  <c:v>42.5</c:v>
                </c:pt>
              </c:numCache>
            </c:numRef>
          </c:val>
        </c:ser>
        <c:gapWidth val="20"/>
        <c:axId val="166090624"/>
        <c:axId val="166092160"/>
      </c:barChart>
      <c:catAx>
        <c:axId val="166090624"/>
        <c:scaling>
          <c:orientation val="minMax"/>
        </c:scaling>
        <c:axPos val="b"/>
        <c:numFmt formatCode="General" sourceLinked="1"/>
        <c:tickLblPos val="nextTo"/>
        <c:spPr>
          <a:ln w="37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6092160"/>
        <c:crosses val="autoZero"/>
        <c:auto val="1"/>
        <c:lblAlgn val="ctr"/>
        <c:lblOffset val="100"/>
        <c:tickLblSkip val="1"/>
        <c:tickMarkSkip val="1"/>
      </c:catAx>
      <c:valAx>
        <c:axId val="166092160"/>
        <c:scaling>
          <c:orientation val="minMax"/>
        </c:scaling>
        <c:axPos val="l"/>
        <c:numFmt formatCode="General" sourceLinked="1"/>
        <c:tickLblPos val="nextTo"/>
        <c:spPr>
          <a:ln w="37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6090624"/>
        <c:crosses val="autoZero"/>
        <c:crossBetween val="between"/>
        <c:majorUnit val="30"/>
      </c:valAx>
      <c:spPr>
        <a:noFill/>
        <a:ln w="29951">
          <a:noFill/>
        </a:ln>
      </c:spPr>
    </c:plotArea>
    <c:legend>
      <c:legendPos val="r"/>
      <c:layout>
        <c:manualLayout>
          <c:xMode val="edge"/>
          <c:yMode val="edge"/>
          <c:x val="0.1301587301587302"/>
          <c:y val="0.87529976019184663"/>
          <c:w val="0.66507936507936505"/>
          <c:h val="9.5923261390887304E-2"/>
        </c:manualLayout>
      </c:layout>
      <c:spPr>
        <a:solidFill>
          <a:schemeClr val="bg1"/>
        </a:solidFill>
        <a:ln w="29951">
          <a:noFill/>
        </a:ln>
      </c:spPr>
      <c:txPr>
        <a:bodyPr/>
        <a:lstStyle/>
        <a:p>
          <a:pPr>
            <a:defRPr sz="217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5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028955532574971"/>
          <c:y val="2.2033898305084752E-2"/>
          <c:w val="0.82419855222337146"/>
          <c:h val="0.8881355932203389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167,5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6729">
              <a:noFill/>
            </a:ln>
          </c:spPr>
          <c:dPt>
            <c:idx val="9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6729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209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/>
              <c:spPr>
                <a:solidFill>
                  <a:schemeClr val="bg1"/>
                </a:solidFill>
                <a:ln w="209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9"/>
              <c:layout/>
              <c:spPr>
                <a:solidFill>
                  <a:schemeClr val="bg1"/>
                </a:solidFill>
                <a:ln w="209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Sheet1!$A$2:$A$21</c:f>
              <c:strCache>
                <c:ptCount val="20"/>
                <c:pt idx="0">
                  <c:v>Фаленский</c:v>
                </c:pt>
                <c:pt idx="1">
                  <c:v>Афанасьевский</c:v>
                </c:pt>
                <c:pt idx="2">
                  <c:v>Сунский</c:v>
                </c:pt>
                <c:pt idx="3">
                  <c:v>Яранский</c:v>
                </c:pt>
                <c:pt idx="4">
                  <c:v>Верхошижемский</c:v>
                </c:pt>
                <c:pt idx="5">
                  <c:v>Шабалинский</c:v>
                </c:pt>
                <c:pt idx="6">
                  <c:v>Малмыжский</c:v>
                </c:pt>
                <c:pt idx="7">
                  <c:v>Юрьянский</c:v>
                </c:pt>
                <c:pt idx="8">
                  <c:v>Опаринский</c:v>
                </c:pt>
                <c:pt idx="9">
                  <c:v>ОБЛАСТЬ</c:v>
                </c:pt>
                <c:pt idx="10">
                  <c:v>Слободской </c:v>
                </c:pt>
                <c:pt idx="11">
                  <c:v>Унинский</c:v>
                </c:pt>
                <c:pt idx="12">
                  <c:v>Уржумский</c:v>
                </c:pt>
                <c:pt idx="13">
                  <c:v>г. Киров</c:v>
                </c:pt>
                <c:pt idx="14">
                  <c:v>Нагорский</c:v>
                </c:pt>
                <c:pt idx="15">
                  <c:v>Лузский</c:v>
                </c:pt>
                <c:pt idx="16">
                  <c:v>Даровский</c:v>
                </c:pt>
                <c:pt idx="17">
                  <c:v>Немский</c:v>
                </c:pt>
                <c:pt idx="18">
                  <c:v>К-Чепецкий</c:v>
                </c:pt>
                <c:pt idx="19">
                  <c:v>Верхнекамский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117.5</c:v>
                </c:pt>
                <c:pt idx="1">
                  <c:v>112.6</c:v>
                </c:pt>
                <c:pt idx="2">
                  <c:v>99.1</c:v>
                </c:pt>
                <c:pt idx="3">
                  <c:v>83.8</c:v>
                </c:pt>
                <c:pt idx="4">
                  <c:v>82.7</c:v>
                </c:pt>
                <c:pt idx="5">
                  <c:v>82.1</c:v>
                </c:pt>
                <c:pt idx="6">
                  <c:v>78.8</c:v>
                </c:pt>
                <c:pt idx="7">
                  <c:v>78.099999999999994</c:v>
                </c:pt>
                <c:pt idx="8">
                  <c:v>77.8</c:v>
                </c:pt>
                <c:pt idx="9">
                  <c:v>48.4</c:v>
                </c:pt>
                <c:pt idx="10">
                  <c:v>36.4</c:v>
                </c:pt>
                <c:pt idx="11">
                  <c:v>36.300000000000011</c:v>
                </c:pt>
                <c:pt idx="12">
                  <c:v>35.800000000000011</c:v>
                </c:pt>
                <c:pt idx="13">
                  <c:v>33.800000000000011</c:v>
                </c:pt>
                <c:pt idx="14">
                  <c:v>31.7</c:v>
                </c:pt>
                <c:pt idx="15">
                  <c:v>31.2</c:v>
                </c:pt>
                <c:pt idx="16">
                  <c:v>30.5</c:v>
                </c:pt>
                <c:pt idx="17">
                  <c:v>27.3</c:v>
                </c:pt>
                <c:pt idx="18">
                  <c:v>25.1</c:v>
                </c:pt>
                <c:pt idx="19">
                  <c:v>24.3</c:v>
                </c:pt>
              </c:numCache>
            </c:numRef>
          </c:val>
        </c:ser>
        <c:gapWidth val="40"/>
        <c:axId val="168764160"/>
        <c:axId val="168765696"/>
      </c:barChart>
      <c:catAx>
        <c:axId val="168764160"/>
        <c:scaling>
          <c:orientation val="minMax"/>
        </c:scaling>
        <c:axPos val="l"/>
        <c:numFmt formatCode="General" sourceLinked="1"/>
        <c:tickLblPos val="nextTo"/>
        <c:spPr>
          <a:ln w="20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765696"/>
        <c:crosses val="autoZero"/>
        <c:auto val="1"/>
        <c:lblAlgn val="ctr"/>
        <c:lblOffset val="100"/>
        <c:tickLblSkip val="1"/>
        <c:tickMarkSkip val="1"/>
      </c:catAx>
      <c:valAx>
        <c:axId val="168765696"/>
        <c:scaling>
          <c:orientation val="minMax"/>
          <c:max val="120"/>
        </c:scaling>
        <c:axPos val="b"/>
        <c:majorGridlines>
          <c:spPr>
            <a:ln w="209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0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764160"/>
        <c:crosses val="autoZero"/>
        <c:crossBetween val="between"/>
        <c:majorUnit val="30"/>
      </c:valAx>
      <c:spPr>
        <a:noFill/>
        <a:ln w="8364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1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0555555555555582E-2"/>
          <c:y val="4.6487049845963822E-2"/>
          <c:w val="0.9388888888888911"/>
          <c:h val="0.82632839849945761"/>
        </c:manualLayout>
      </c:layout>
      <c:lineChart>
        <c:grouping val="stacked"/>
        <c:ser>
          <c:idx val="1"/>
          <c:order val="1"/>
          <c:spPr>
            <a:ln w="38100">
              <a:solidFill>
                <a:srgbClr val="000066"/>
              </a:solidFill>
              <a:bevel/>
            </a:ln>
          </c:spPr>
          <c:marker>
            <c:symbol val="circle"/>
            <c:size val="11"/>
            <c:spPr>
              <a:solidFill>
                <a:srgbClr val="000066"/>
              </a:solidFill>
              <a:ln w="15875">
                <a:solidFill>
                  <a:srgbClr val="002060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val>
            <c:numRef>
              <c:f>Лист1!$L$34:$P$34</c:f>
              <c:numCache>
                <c:formatCode>General</c:formatCode>
                <c:ptCount val="5"/>
                <c:pt idx="0">
                  <c:v>16.8</c:v>
                </c:pt>
                <c:pt idx="1">
                  <c:v>17.100000000000001</c:v>
                </c:pt>
                <c:pt idx="2">
                  <c:v>16.600000000000001</c:v>
                </c:pt>
                <c:pt idx="3">
                  <c:v>16.8</c:v>
                </c:pt>
                <c:pt idx="4">
                  <c:v>15.8</c:v>
                </c:pt>
              </c:numCache>
            </c:numRef>
          </c:val>
        </c:ser>
        <c:marker val="1"/>
        <c:axId val="107319680"/>
        <c:axId val="107321216"/>
      </c:lineChart>
      <c:lineChart>
        <c:grouping val="stacked"/>
        <c:ser>
          <c:idx val="0"/>
          <c:order val="0"/>
          <c:spPr>
            <a:ln w="22225">
              <a:solidFill>
                <a:srgbClr val="C00000"/>
              </a:solidFill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val>
            <c:numRef>
              <c:f>Лист1!$L$33:$P$33</c:f>
              <c:numCache>
                <c:formatCode>General</c:formatCode>
                <c:ptCount val="5"/>
                <c:pt idx="0">
                  <c:v>14.6</c:v>
                </c:pt>
                <c:pt idx="1">
                  <c:v>14.6</c:v>
                </c:pt>
                <c:pt idx="2">
                  <c:v>14.2</c:v>
                </c:pt>
                <c:pt idx="3">
                  <c:v>14.2</c:v>
                </c:pt>
                <c:pt idx="4">
                  <c:v>13.5</c:v>
                </c:pt>
              </c:numCache>
            </c:numRef>
          </c:val>
        </c:ser>
        <c:marker val="1"/>
        <c:axId val="107328640"/>
        <c:axId val="107322752"/>
      </c:lineChart>
      <c:catAx>
        <c:axId val="107319680"/>
        <c:scaling>
          <c:orientation val="minMax"/>
        </c:scaling>
        <c:axPos val="b"/>
        <c:tickLblPos val="none"/>
        <c:crossAx val="107321216"/>
        <c:crosses val="autoZero"/>
        <c:auto val="1"/>
        <c:lblAlgn val="ctr"/>
        <c:lblOffset val="100"/>
      </c:catAx>
      <c:valAx>
        <c:axId val="107321216"/>
        <c:scaling>
          <c:orientation val="minMax"/>
          <c:min val="13"/>
        </c:scaling>
        <c:axPos val="l"/>
        <c:numFmt formatCode="General" sourceLinked="1"/>
        <c:tickLblPos val="none"/>
        <c:crossAx val="107319680"/>
        <c:crosses val="autoZero"/>
        <c:crossBetween val="between"/>
      </c:valAx>
      <c:valAx>
        <c:axId val="107322752"/>
        <c:scaling>
          <c:orientation val="minMax"/>
        </c:scaling>
        <c:delete val="1"/>
        <c:axPos val="r"/>
        <c:numFmt formatCode="General" sourceLinked="1"/>
        <c:tickLblPos val="none"/>
        <c:crossAx val="107328640"/>
        <c:crosses val="max"/>
        <c:crossBetween val="between"/>
      </c:valAx>
      <c:catAx>
        <c:axId val="107328640"/>
        <c:scaling>
          <c:orientation val="minMax"/>
        </c:scaling>
        <c:delete val="1"/>
        <c:axPos val="b"/>
        <c:tickLblPos val="none"/>
        <c:crossAx val="107322752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7474048442906581E-2"/>
          <c:y val="0.31621621621621626"/>
          <c:w val="0.9186851211072663"/>
          <c:h val="0.5378378378378377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2945">
              <a:noFill/>
            </a:ln>
          </c:spPr>
          <c:dLbls>
            <c:dLbl>
              <c:idx val="2"/>
              <c:layout>
                <c:manualLayout>
                  <c:x val="-1.8181250069940182E-2"/>
                  <c:y val="-2.3444673728274919E-2"/>
                </c:manualLayout>
              </c:layout>
              <c:spPr>
                <a:solidFill>
                  <a:schemeClr val="bg1"/>
                </a:solidFill>
                <a:ln w="411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05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16.5</c:v>
                </c:pt>
                <c:pt idx="2">
                  <c:v>15.3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2945">
              <a:noFill/>
            </a:ln>
          </c:spPr>
          <c:dLbls>
            <c:dLbl>
              <c:idx val="2"/>
              <c:layout>
                <c:manualLayout>
                  <c:x val="5.6470156597649311E-3"/>
                  <c:y val="-4.7512300983548895E-2"/>
                </c:manualLayout>
              </c:layout>
              <c:spPr>
                <a:solidFill>
                  <a:schemeClr val="bg1"/>
                </a:solidFill>
                <a:ln w="411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05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</c:v>
                </c:pt>
                <c:pt idx="1">
                  <c:v>15.3</c:v>
                </c:pt>
                <c:pt idx="2">
                  <c:v>13.4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2945">
              <a:noFill/>
            </a:ln>
          </c:spPr>
          <c:dLbls>
            <c:spPr>
              <a:solidFill>
                <a:schemeClr val="bg1"/>
              </a:solidFill>
              <a:ln w="4118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20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12.1</c:v>
                </c:pt>
                <c:pt idx="1">
                  <c:v>11.3</c:v>
                </c:pt>
                <c:pt idx="2">
                  <c:v>9.6</c:v>
                </c:pt>
                <c:pt idx="3">
                  <c:v>7.4</c:v>
                </c:pt>
              </c:numCache>
            </c:numRef>
          </c:val>
        </c:ser>
        <c:gapWidth val="30"/>
        <c:axId val="169124608"/>
        <c:axId val="169126144"/>
      </c:barChart>
      <c:catAx>
        <c:axId val="169124608"/>
        <c:scaling>
          <c:orientation val="minMax"/>
        </c:scaling>
        <c:axPos val="b"/>
        <c:numFmt formatCode="General" sourceLinked="1"/>
        <c:tickLblPos val="nextTo"/>
        <c:spPr>
          <a:ln w="41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126144"/>
        <c:crosses val="autoZero"/>
        <c:auto val="1"/>
        <c:lblAlgn val="ctr"/>
        <c:lblOffset val="100"/>
        <c:tickLblSkip val="1"/>
        <c:tickMarkSkip val="1"/>
      </c:catAx>
      <c:valAx>
        <c:axId val="169126144"/>
        <c:scaling>
          <c:orientation val="minMax"/>
          <c:max val="20"/>
          <c:min val="0"/>
        </c:scaling>
        <c:axPos val="l"/>
        <c:numFmt formatCode="General" sourceLinked="1"/>
        <c:tickLblPos val="nextTo"/>
        <c:spPr>
          <a:ln w="41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124608"/>
        <c:crosses val="autoZero"/>
        <c:crossBetween val="between"/>
        <c:majorUnit val="10"/>
      </c:valAx>
      <c:spPr>
        <a:noFill/>
        <a:ln w="32945">
          <a:noFill/>
        </a:ln>
      </c:spPr>
    </c:plotArea>
    <c:legend>
      <c:legendPos val="r"/>
      <c:layout>
        <c:manualLayout>
          <c:xMode val="edge"/>
          <c:yMode val="edge"/>
          <c:x val="0.16435986159169549"/>
          <c:y val="0"/>
          <c:w val="0.70588235294117663"/>
          <c:h val="0.31891891891891905"/>
        </c:manualLayout>
      </c:layout>
      <c:spPr>
        <a:solidFill>
          <a:schemeClr val="bg1"/>
        </a:solidFill>
        <a:ln w="32945">
          <a:noFill/>
        </a:ln>
      </c:spPr>
      <c:txPr>
        <a:bodyPr/>
        <a:lstStyle/>
        <a:p>
          <a:pPr>
            <a:defRPr sz="2387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41</c:v>
                </c:pt>
              </c:strCache>
            </c:strRef>
          </c:tx>
          <c:spPr>
            <a:gradFill>
              <a:gsLst>
                <a:gs pos="0">
                  <a:srgbClr val="006666"/>
                </a:gs>
                <a:gs pos="50000">
                  <a:srgbClr val="008A3E"/>
                </a:gs>
                <a:gs pos="100000">
                  <a:srgbClr val="006666"/>
                </a:gs>
              </a:gsLst>
              <a:lin ang="5400000" scaled="0"/>
            </a:gradFill>
          </c:spPr>
          <c:dPt>
            <c:idx val="9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2.7865461747522711E-2"/>
                  <c:y val="-8.7518867666648206E-3"/>
                </c:manualLayout>
              </c:layout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7,4</a:t>
                    </a:r>
                    <a:endParaRPr lang="en-US" dirty="0"/>
                  </a:p>
                </c:rich>
              </c:tx>
              <c:showVal val="1"/>
            </c:dLbl>
            <c:dLbl>
              <c:idx val="18"/>
              <c:layout/>
              <c:showVal val="1"/>
            </c:dLbl>
            <c:delete val="1"/>
            <c:numFmt formatCode="#,##0.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Lbls>
          <c:cat>
            <c:strRef>
              <c:f>Лист1!$A$2:$A$20</c:f>
              <c:strCache>
                <c:ptCount val="19"/>
                <c:pt idx="0">
                  <c:v>Санчурский</c:v>
                </c:pt>
                <c:pt idx="1">
                  <c:v>Кикнурский</c:v>
                </c:pt>
                <c:pt idx="2">
                  <c:v>Кильмезский</c:v>
                </c:pt>
                <c:pt idx="3">
                  <c:v>Шабалинский</c:v>
                </c:pt>
                <c:pt idx="4">
                  <c:v>Свечинский</c:v>
                </c:pt>
                <c:pt idx="5">
                  <c:v>Опаринский</c:v>
                </c:pt>
                <c:pt idx="6">
                  <c:v>Фаленский</c:v>
                </c:pt>
                <c:pt idx="7">
                  <c:v>Нолинский</c:v>
                </c:pt>
                <c:pt idx="8">
                  <c:v>Советский </c:v>
                </c:pt>
                <c:pt idx="9">
                  <c:v>ОБЛАСТЬ</c:v>
                </c:pt>
                <c:pt idx="10">
                  <c:v>Куменский</c:v>
                </c:pt>
                <c:pt idx="11">
                  <c:v>Подосиновский</c:v>
                </c:pt>
                <c:pt idx="12">
                  <c:v>Кирово-Чепецкий</c:v>
                </c:pt>
                <c:pt idx="13">
                  <c:v>Белохолуницкий </c:v>
                </c:pt>
                <c:pt idx="14">
                  <c:v>Слободской </c:v>
                </c:pt>
                <c:pt idx="15">
                  <c:v>г. Киров</c:v>
                </c:pt>
                <c:pt idx="16">
                  <c:v>Яранский</c:v>
                </c:pt>
                <c:pt idx="17">
                  <c:v>Верхнекамский</c:v>
                </c:pt>
                <c:pt idx="18">
                  <c:v>Вятско-Полянский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36</c:v>
                </c:pt>
                <c:pt idx="1">
                  <c:v>28</c:v>
                </c:pt>
                <c:pt idx="2">
                  <c:v>27.2</c:v>
                </c:pt>
                <c:pt idx="3">
                  <c:v>26</c:v>
                </c:pt>
                <c:pt idx="4">
                  <c:v>23</c:v>
                </c:pt>
                <c:pt idx="5">
                  <c:v>16</c:v>
                </c:pt>
                <c:pt idx="6">
                  <c:v>16</c:v>
                </c:pt>
                <c:pt idx="7">
                  <c:v>13</c:v>
                </c:pt>
                <c:pt idx="8">
                  <c:v>11.1</c:v>
                </c:pt>
                <c:pt idx="9">
                  <c:v>6</c:v>
                </c:pt>
                <c:pt idx="10">
                  <c:v>5.4</c:v>
                </c:pt>
                <c:pt idx="11">
                  <c:v>5.4</c:v>
                </c:pt>
                <c:pt idx="12">
                  <c:v>5</c:v>
                </c:pt>
                <c:pt idx="13">
                  <c:v>4.8</c:v>
                </c:pt>
                <c:pt idx="14">
                  <c:v>4.5</c:v>
                </c:pt>
                <c:pt idx="15">
                  <c:v>4.5</c:v>
                </c:pt>
                <c:pt idx="16">
                  <c:v>3.1</c:v>
                </c:pt>
                <c:pt idx="17">
                  <c:v>3</c:v>
                </c:pt>
                <c:pt idx="18">
                  <c:v>1.3</c:v>
                </c:pt>
              </c:numCache>
            </c:numRef>
          </c:val>
        </c:ser>
        <c:gapWidth val="27"/>
        <c:axId val="170157184"/>
        <c:axId val="170158720"/>
      </c:barChart>
      <c:catAx>
        <c:axId val="170157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0158720"/>
        <c:crosses val="autoZero"/>
        <c:auto val="1"/>
        <c:lblAlgn val="ctr"/>
        <c:lblOffset val="100"/>
        <c:tickLblSkip val="1"/>
      </c:catAx>
      <c:valAx>
        <c:axId val="1701587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01571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296892565458468"/>
          <c:y val="4.1833053588512213E-2"/>
          <c:w val="0.7792028864899696"/>
          <c:h val="0.871720752838505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1,0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</c:spPr>
          <c:dPt>
            <c:idx val="9"/>
            <c:spPr>
              <a:gradFill>
                <a:gsLst>
                  <a:gs pos="0">
                    <a:srgbClr val="000066"/>
                  </a:gs>
                  <a:gs pos="50000">
                    <a:srgbClr val="0070C0"/>
                  </a:gs>
                  <a:gs pos="100000">
                    <a:srgbClr val="000066"/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howVal val="1"/>
            </c:dLbl>
            <c:dLbl>
              <c:idx val="9"/>
              <c:layout/>
              <c:showVal val="1"/>
            </c:dLbl>
            <c:dLbl>
              <c:idx val="18"/>
              <c:layout>
                <c:manualLayout>
                  <c:x val="1.0816064130378712E-2"/>
                  <c:y val="-5.2291316985640362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</c:dLbls>
          <c:cat>
            <c:strRef>
              <c:f>Лист1!$A$2:$A$20</c:f>
              <c:strCache>
                <c:ptCount val="19"/>
                <c:pt idx="0">
                  <c:v>Верхнекамский</c:v>
                </c:pt>
                <c:pt idx="1">
                  <c:v>Кирово-Чепецкий</c:v>
                </c:pt>
                <c:pt idx="2">
                  <c:v>Уржумский</c:v>
                </c:pt>
                <c:pt idx="3">
                  <c:v>Белохолуницкий </c:v>
                </c:pt>
                <c:pt idx="4">
                  <c:v>Сунский</c:v>
                </c:pt>
                <c:pt idx="5">
                  <c:v>Орловский</c:v>
                </c:pt>
                <c:pt idx="6">
                  <c:v>Пижанский</c:v>
                </c:pt>
                <c:pt idx="7">
                  <c:v>Советский </c:v>
                </c:pt>
                <c:pt idx="8">
                  <c:v>В-Полянский</c:v>
                </c:pt>
                <c:pt idx="9">
                  <c:v>ОБЛАСТЬ</c:v>
                </c:pt>
                <c:pt idx="10">
                  <c:v>Нолинский</c:v>
                </c:pt>
                <c:pt idx="11">
                  <c:v>Лузский</c:v>
                </c:pt>
                <c:pt idx="12">
                  <c:v>Верхошижемский</c:v>
                </c:pt>
                <c:pt idx="13">
                  <c:v>Фаленский</c:v>
                </c:pt>
                <c:pt idx="14">
                  <c:v>Опаринский</c:v>
                </c:pt>
                <c:pt idx="15">
                  <c:v>Малмыжский</c:v>
                </c:pt>
                <c:pt idx="16">
                  <c:v>Подосиновский</c:v>
                </c:pt>
                <c:pt idx="17">
                  <c:v>Немский</c:v>
                </c:pt>
                <c:pt idx="18">
                  <c:v>Тужинский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1.4688258611683005</c:v>
                </c:pt>
                <c:pt idx="1">
                  <c:v>1.5993959362987415</c:v>
                </c:pt>
                <c:pt idx="2">
                  <c:v>1.9180212537490278</c:v>
                </c:pt>
                <c:pt idx="3">
                  <c:v>2.4464060529634297</c:v>
                </c:pt>
                <c:pt idx="4">
                  <c:v>3.4181710565256012</c:v>
                </c:pt>
                <c:pt idx="5">
                  <c:v>3.5456590891457767</c:v>
                </c:pt>
                <c:pt idx="6">
                  <c:v>3.5672776039338387</c:v>
                </c:pt>
                <c:pt idx="7">
                  <c:v>3.7058823529411802</c:v>
                </c:pt>
                <c:pt idx="8">
                  <c:v>3.7135763354708993</c:v>
                </c:pt>
                <c:pt idx="9">
                  <c:v>4.0234972297978979</c:v>
                </c:pt>
                <c:pt idx="10">
                  <c:v>9.9605427774035267</c:v>
                </c:pt>
                <c:pt idx="11">
                  <c:v>10.368737905826739</c:v>
                </c:pt>
                <c:pt idx="12">
                  <c:v>10.839308308730493</c:v>
                </c:pt>
                <c:pt idx="13">
                  <c:v>13.046627433227703</c:v>
                </c:pt>
                <c:pt idx="14">
                  <c:v>13.664226119530053</c:v>
                </c:pt>
                <c:pt idx="15">
                  <c:v>14.64513706346227</c:v>
                </c:pt>
                <c:pt idx="16">
                  <c:v>15.683495718925348</c:v>
                </c:pt>
                <c:pt idx="17">
                  <c:v>19.550194748083932</c:v>
                </c:pt>
                <c:pt idx="18">
                  <c:v>24.499148880450427</c:v>
                </c:pt>
              </c:numCache>
            </c:numRef>
          </c:val>
        </c:ser>
        <c:gapWidth val="16"/>
        <c:axId val="169199488"/>
        <c:axId val="169201024"/>
      </c:barChart>
      <c:catAx>
        <c:axId val="1691994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9201024"/>
        <c:crosses val="autoZero"/>
        <c:auto val="1"/>
        <c:lblAlgn val="ctr"/>
        <c:lblOffset val="100"/>
      </c:catAx>
      <c:valAx>
        <c:axId val="169201024"/>
        <c:scaling>
          <c:orientation val="minMax"/>
          <c:max val="27"/>
          <c:min val="0"/>
        </c:scaling>
        <c:axPos val="b"/>
        <c:majorGridlines/>
        <c:numFmt formatCode="0" sourceLinked="0"/>
        <c:tickLblPos val="nextTo"/>
        <c:crossAx val="169199488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68141592920354"/>
          <c:y val="8.5333333333333344E-2"/>
          <c:w val="0.86548672566371676"/>
          <c:h val="0.6426666666666667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1321">
              <a:noFill/>
            </a:ln>
          </c:spPr>
          <c:dLbls>
            <c:spPr>
              <a:solidFill>
                <a:schemeClr val="bg1"/>
              </a:solidFill>
              <a:ln w="2665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43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339.5</c:v>
                </c:pt>
                <c:pt idx="1">
                  <c:v>348.3</c:v>
                </c:pt>
                <c:pt idx="2">
                  <c:v>373.8</c:v>
                </c:pt>
                <c:pt idx="3">
                  <c:v>396.2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1321">
              <a:noFill/>
            </a:ln>
          </c:spPr>
          <c:dLbls>
            <c:dLbl>
              <c:idx val="2"/>
              <c:layout>
                <c:manualLayout>
                  <c:x val="8.3639396160866005E-4"/>
                  <c:y val="-9.6473905970940969E-3"/>
                </c:manualLayout>
              </c:layout>
              <c:spPr>
                <a:solidFill>
                  <a:schemeClr val="bg1"/>
                </a:solidFill>
                <a:ln w="266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0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338.9</c:v>
                </c:pt>
                <c:pt idx="1">
                  <c:v>353</c:v>
                </c:pt>
                <c:pt idx="2">
                  <c:v>365.6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1321">
              <a:noFill/>
            </a:ln>
          </c:spPr>
          <c:dLbls>
            <c:dLbl>
              <c:idx val="2"/>
              <c:layout>
                <c:manualLayout>
                  <c:x val="2.5425496682916229E-2"/>
                  <c:y val="-5.3112445470608356E-3"/>
                </c:manualLayout>
              </c:layout>
              <c:spPr>
                <a:solidFill>
                  <a:schemeClr val="bg1"/>
                </a:solidFill>
                <a:ln w="266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0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345.7</c:v>
                </c:pt>
                <c:pt idx="1">
                  <c:v>355.8</c:v>
                </c:pt>
                <c:pt idx="2">
                  <c:v>364.2</c:v>
                </c:pt>
              </c:numCache>
            </c:numRef>
          </c:val>
        </c:ser>
        <c:gapWidth val="120"/>
        <c:axId val="169641088"/>
        <c:axId val="169642624"/>
      </c:barChart>
      <c:catAx>
        <c:axId val="169641088"/>
        <c:scaling>
          <c:orientation val="minMax"/>
        </c:scaling>
        <c:axPos val="b"/>
        <c:numFmt formatCode="General" sourceLinked="1"/>
        <c:tickLblPos val="nextTo"/>
        <c:spPr>
          <a:ln w="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642624"/>
        <c:crosses val="autoZero"/>
        <c:auto val="1"/>
        <c:lblAlgn val="ctr"/>
        <c:lblOffset val="100"/>
        <c:tickLblSkip val="1"/>
        <c:tickMarkSkip val="1"/>
      </c:catAx>
      <c:valAx>
        <c:axId val="169642624"/>
        <c:scaling>
          <c:orientation val="minMax"/>
          <c:max val="400"/>
        </c:scaling>
        <c:axPos val="l"/>
        <c:numFmt formatCode="General" sourceLinked="1"/>
        <c:tickLblPos val="nextTo"/>
        <c:spPr>
          <a:ln w="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641088"/>
        <c:crosses val="autoZero"/>
        <c:crossBetween val="between"/>
        <c:majorUnit val="25"/>
      </c:valAx>
      <c:spPr>
        <a:noFill/>
        <a:ln w="21321">
          <a:noFill/>
        </a:ln>
      </c:spPr>
    </c:plotArea>
    <c:legend>
      <c:legendPos val="b"/>
      <c:layout>
        <c:manualLayout>
          <c:xMode val="edge"/>
          <c:yMode val="edge"/>
          <c:x val="0.27256637168141601"/>
          <c:y val="0.90133333333333332"/>
          <c:w val="0.55398230088495548"/>
          <c:h val="9.0666666666666715E-2"/>
        </c:manualLayout>
      </c:layout>
      <c:spPr>
        <a:solidFill>
          <a:schemeClr val="bg1"/>
        </a:solidFill>
        <a:ln w="21321">
          <a:noFill/>
        </a:ln>
      </c:spPr>
      <c:txPr>
        <a:bodyPr/>
        <a:lstStyle/>
        <a:p>
          <a:pPr>
            <a:defRPr sz="125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6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97371879106439"/>
          <c:y val="1.8644067796610174E-2"/>
          <c:w val="0.77003942181340368"/>
          <c:h val="0.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172">
              <a:noFill/>
            </a:ln>
          </c:spPr>
          <c:dPt>
            <c:idx val="9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172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21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>
                <c:manualLayout>
                  <c:x val="2.769617491081411E-3"/>
                  <c:y val="-4.0923833512226497E-2"/>
                </c:manualLayout>
              </c:layout>
              <c:spPr>
                <a:solidFill>
                  <a:schemeClr val="bg1"/>
                </a:solidFill>
                <a:ln w="21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9"/>
              <c:layout>
                <c:manualLayout>
                  <c:x val="2.052368206251631E-2"/>
                  <c:y val="1.6811614581328422E-3"/>
                </c:manualLayout>
              </c:layout>
              <c:spPr>
                <a:solidFill>
                  <a:schemeClr val="bg1"/>
                </a:solidFill>
                <a:ln w="21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Sheet1!$A$2:$A$21</c:f>
              <c:strCache>
                <c:ptCount val="20"/>
                <c:pt idx="0">
                  <c:v>Зуевский</c:v>
                </c:pt>
                <c:pt idx="1">
                  <c:v>Арбажский</c:v>
                </c:pt>
                <c:pt idx="2">
                  <c:v>Верхнекамский</c:v>
                </c:pt>
                <c:pt idx="3">
                  <c:v>Лебяжский</c:v>
                </c:pt>
                <c:pt idx="4">
                  <c:v>Слободской</c:v>
                </c:pt>
                <c:pt idx="5">
                  <c:v>Кикнурский</c:v>
                </c:pt>
                <c:pt idx="6">
                  <c:v>Свечинский</c:v>
                </c:pt>
                <c:pt idx="7">
                  <c:v>Лузский</c:v>
                </c:pt>
                <c:pt idx="8">
                  <c:v>г.Киров</c:v>
                </c:pt>
                <c:pt idx="9">
                  <c:v>область </c:v>
                </c:pt>
                <c:pt idx="10">
                  <c:v>Советский</c:v>
                </c:pt>
                <c:pt idx="11">
                  <c:v>Уржумский</c:v>
                </c:pt>
                <c:pt idx="12">
                  <c:v>Кирово-Чепецкий</c:v>
                </c:pt>
                <c:pt idx="13">
                  <c:v>Омутнинский</c:v>
                </c:pt>
                <c:pt idx="14">
                  <c:v>Опаринский</c:v>
                </c:pt>
                <c:pt idx="15">
                  <c:v>Пижанский</c:v>
                </c:pt>
                <c:pt idx="16">
                  <c:v>Санчурский</c:v>
                </c:pt>
                <c:pt idx="17">
                  <c:v>Сунской</c:v>
                </c:pt>
                <c:pt idx="18">
                  <c:v>Нолинский</c:v>
                </c:pt>
                <c:pt idx="19">
                  <c:v>Унинский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470.6</c:v>
                </c:pt>
                <c:pt idx="1">
                  <c:v>466.1</c:v>
                </c:pt>
                <c:pt idx="2">
                  <c:v>460.6</c:v>
                </c:pt>
                <c:pt idx="3">
                  <c:v>450.4</c:v>
                </c:pt>
                <c:pt idx="4">
                  <c:v>447.8</c:v>
                </c:pt>
                <c:pt idx="5">
                  <c:v>425.5</c:v>
                </c:pt>
                <c:pt idx="6">
                  <c:v>424</c:v>
                </c:pt>
                <c:pt idx="7">
                  <c:v>415.4</c:v>
                </c:pt>
                <c:pt idx="8">
                  <c:v>411.4</c:v>
                </c:pt>
                <c:pt idx="9">
                  <c:v>396.2</c:v>
                </c:pt>
                <c:pt idx="10">
                  <c:v>294.8</c:v>
                </c:pt>
                <c:pt idx="11">
                  <c:v>288.2</c:v>
                </c:pt>
                <c:pt idx="12">
                  <c:v>269.60000000000002</c:v>
                </c:pt>
                <c:pt idx="13">
                  <c:v>269.39999999999992</c:v>
                </c:pt>
                <c:pt idx="14">
                  <c:v>263.60000000000002</c:v>
                </c:pt>
                <c:pt idx="15">
                  <c:v>261.7</c:v>
                </c:pt>
                <c:pt idx="16">
                  <c:v>260.10000000000002</c:v>
                </c:pt>
                <c:pt idx="17">
                  <c:v>253.5</c:v>
                </c:pt>
                <c:pt idx="18">
                  <c:v>252.1</c:v>
                </c:pt>
                <c:pt idx="19">
                  <c:v>247.3</c:v>
                </c:pt>
              </c:numCache>
            </c:numRef>
          </c:val>
        </c:ser>
        <c:gapWidth val="20"/>
        <c:axId val="169918464"/>
        <c:axId val="169920000"/>
      </c:barChart>
      <c:catAx>
        <c:axId val="169918464"/>
        <c:scaling>
          <c:orientation val="minMax"/>
        </c:scaling>
        <c:axPos val="l"/>
        <c:numFmt formatCode="General" sourceLinked="1"/>
        <c:tickLblPos val="nextTo"/>
        <c:spPr>
          <a:ln w="2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920000"/>
        <c:crosses val="autoZero"/>
        <c:auto val="1"/>
        <c:lblAlgn val="ctr"/>
        <c:lblOffset val="100"/>
        <c:tickLblSkip val="1"/>
        <c:tickMarkSkip val="1"/>
      </c:catAx>
      <c:valAx>
        <c:axId val="169920000"/>
        <c:scaling>
          <c:orientation val="minMax"/>
        </c:scaling>
        <c:axPos val="b"/>
        <c:majorGridlines>
          <c:spPr>
            <a:ln w="21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918464"/>
        <c:crosses val="autoZero"/>
        <c:crossBetween val="between"/>
      </c:valAx>
      <c:spPr>
        <a:noFill/>
        <a:ln w="858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8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053876478318002"/>
          <c:y val="1.5254237288135596E-2"/>
          <c:w val="0.77135348226018419"/>
          <c:h val="0.901694915254237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901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5901">
                <a:noFill/>
              </a:ln>
            </c:spPr>
          </c:dPt>
          <c:dLbls>
            <c:dLbl>
              <c:idx val="0"/>
              <c:layout>
                <c:manualLayout>
                  <c:x val="-4.6718511646589495E-2"/>
                  <c:y val="-5.0393241535693988E-2"/>
                </c:manualLayout>
              </c:layout>
              <c:numFmt formatCode="0.0" sourceLinked="0"/>
              <c:spPr>
                <a:solidFill>
                  <a:schemeClr val="bg1"/>
                </a:solidFill>
                <a:ln w="198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37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5.7383495685917503E-3"/>
                  <c:y val="-4.1353647941678257E-2"/>
                </c:manualLayout>
              </c:layout>
              <c:numFmt formatCode="0.0" sourceLinked="0"/>
              <c:spPr>
                <a:solidFill>
                  <a:schemeClr val="bg1"/>
                </a:solidFill>
                <a:ln w="198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37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3.5153656487650245E-2"/>
                  <c:y val="-1.1975071296815094E-2"/>
                </c:manualLayout>
              </c:layout>
              <c:numFmt formatCode="0.0" sourceLinked="0"/>
              <c:spPr>
                <a:solidFill>
                  <a:schemeClr val="bg1"/>
                </a:solidFill>
                <a:ln w="198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37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Зуевский</c:v>
                </c:pt>
                <c:pt idx="1">
                  <c:v>Санчурский</c:v>
                </c:pt>
                <c:pt idx="2">
                  <c:v>Шабалинский</c:v>
                </c:pt>
                <c:pt idx="3">
                  <c:v>Сунской</c:v>
                </c:pt>
                <c:pt idx="4">
                  <c:v>Тужинский</c:v>
                </c:pt>
                <c:pt idx="5">
                  <c:v>Юрьянский</c:v>
                </c:pt>
                <c:pt idx="6">
                  <c:v>Арбажский</c:v>
                </c:pt>
                <c:pt idx="7">
                  <c:v>Даровской</c:v>
                </c:pt>
                <c:pt idx="8">
                  <c:v>Белохолуницкий</c:v>
                </c:pt>
                <c:pt idx="9">
                  <c:v>Слободской</c:v>
                </c:pt>
                <c:pt idx="10">
                  <c:v>область</c:v>
                </c:pt>
                <c:pt idx="11">
                  <c:v>Омутнинский</c:v>
                </c:pt>
                <c:pt idx="12">
                  <c:v>Унинский</c:v>
                </c:pt>
                <c:pt idx="13">
                  <c:v>Кильмезский</c:v>
                </c:pt>
                <c:pt idx="14">
                  <c:v>Афанасьевский</c:v>
                </c:pt>
                <c:pt idx="15">
                  <c:v>Пижанский</c:v>
                </c:pt>
                <c:pt idx="16">
                  <c:v>Орловский</c:v>
                </c:pt>
                <c:pt idx="17">
                  <c:v>Нолинский</c:v>
                </c:pt>
                <c:pt idx="18">
                  <c:v>Кирово-Чепецкий</c:v>
                </c:pt>
                <c:pt idx="19">
                  <c:v>Опаринский</c:v>
                </c:pt>
                <c:pt idx="20">
                  <c:v>Богородский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313.7</c:v>
                </c:pt>
                <c:pt idx="1">
                  <c:v>279.39999999999992</c:v>
                </c:pt>
                <c:pt idx="2">
                  <c:v>271.89999999999992</c:v>
                </c:pt>
                <c:pt idx="3">
                  <c:v>267.60000000000002</c:v>
                </c:pt>
                <c:pt idx="4">
                  <c:v>265.3</c:v>
                </c:pt>
                <c:pt idx="5">
                  <c:v>252.9</c:v>
                </c:pt>
                <c:pt idx="6">
                  <c:v>245.3</c:v>
                </c:pt>
                <c:pt idx="7">
                  <c:v>242.2</c:v>
                </c:pt>
                <c:pt idx="8">
                  <c:v>237.6</c:v>
                </c:pt>
                <c:pt idx="9">
                  <c:v>237.3</c:v>
                </c:pt>
                <c:pt idx="10">
                  <c:v>210</c:v>
                </c:pt>
                <c:pt idx="11">
                  <c:v>159</c:v>
                </c:pt>
                <c:pt idx="12">
                  <c:v>158.30000000000001</c:v>
                </c:pt>
                <c:pt idx="13">
                  <c:v>150.69999999999999</c:v>
                </c:pt>
                <c:pt idx="14">
                  <c:v>133.19999999999999</c:v>
                </c:pt>
                <c:pt idx="15">
                  <c:v>130.9</c:v>
                </c:pt>
                <c:pt idx="16">
                  <c:v>129.1</c:v>
                </c:pt>
                <c:pt idx="17">
                  <c:v>128.30000000000001</c:v>
                </c:pt>
                <c:pt idx="18">
                  <c:v>127.9</c:v>
                </c:pt>
                <c:pt idx="19">
                  <c:v>123</c:v>
                </c:pt>
                <c:pt idx="20">
                  <c:v>109.6</c:v>
                </c:pt>
              </c:numCache>
            </c:numRef>
          </c:val>
        </c:ser>
        <c:gapWidth val="20"/>
        <c:axId val="170109568"/>
        <c:axId val="170119552"/>
      </c:barChart>
      <c:catAx>
        <c:axId val="170109568"/>
        <c:scaling>
          <c:orientation val="minMax"/>
        </c:scaling>
        <c:axPos val="l"/>
        <c:numFmt formatCode="General" sourceLinked="1"/>
        <c:tickLblPos val="nextTo"/>
        <c:spPr>
          <a:ln w="19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119552"/>
        <c:crosses val="autoZero"/>
        <c:auto val="1"/>
        <c:lblAlgn val="ctr"/>
        <c:lblOffset val="100"/>
        <c:tickLblSkip val="1"/>
        <c:tickMarkSkip val="1"/>
      </c:catAx>
      <c:valAx>
        <c:axId val="170119552"/>
        <c:scaling>
          <c:orientation val="minMax"/>
        </c:scaling>
        <c:axPos val="b"/>
        <c:majorGridlines>
          <c:spPr>
            <a:ln w="19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9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109568"/>
        <c:crosses val="autoZero"/>
        <c:crossBetween val="between"/>
      </c:valAx>
      <c:spPr>
        <a:noFill/>
        <a:ln w="795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587521663778164E-2"/>
          <c:y val="0.16230366492146597"/>
          <c:w val="0.87348353552859626"/>
          <c:h val="0.6832460732984294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1771">
              <a:noFill/>
            </a:ln>
          </c:spPr>
          <c:dLbls>
            <c:spPr>
              <a:solidFill>
                <a:schemeClr val="bg1"/>
              </a:solidFill>
              <a:ln w="272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3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198.5</c:v>
                </c:pt>
                <c:pt idx="1">
                  <c:v>199.9</c:v>
                </c:pt>
                <c:pt idx="2">
                  <c:v>201.4</c:v>
                </c:pt>
                <c:pt idx="3">
                  <c:v>210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1771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272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3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186.9</c:v>
                </c:pt>
                <c:pt idx="1">
                  <c:v>190.7</c:v>
                </c:pt>
                <c:pt idx="2">
                  <c:v>189.9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1771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272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3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201.9</c:v>
                </c:pt>
                <c:pt idx="1">
                  <c:v>204.9</c:v>
                </c:pt>
                <c:pt idx="2">
                  <c:v>204.4</c:v>
                </c:pt>
              </c:numCache>
            </c:numRef>
          </c:val>
        </c:ser>
        <c:gapWidth val="80"/>
        <c:axId val="170367232"/>
        <c:axId val="170381312"/>
      </c:barChart>
      <c:catAx>
        <c:axId val="170367232"/>
        <c:scaling>
          <c:orientation val="minMax"/>
        </c:scaling>
        <c:axPos val="b"/>
        <c:numFmt formatCode="General" sourceLinked="1"/>
        <c:tickLblPos val="nextTo"/>
        <c:spPr>
          <a:ln w="27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381312"/>
        <c:crosses val="autoZero"/>
        <c:auto val="1"/>
        <c:lblAlgn val="ctr"/>
        <c:lblOffset val="100"/>
        <c:tickLblSkip val="1"/>
        <c:tickMarkSkip val="1"/>
      </c:catAx>
      <c:valAx>
        <c:axId val="170381312"/>
        <c:scaling>
          <c:orientation val="minMax"/>
          <c:max val="210"/>
          <c:min val="180"/>
        </c:scaling>
        <c:axPos val="l"/>
        <c:numFmt formatCode="General" sourceLinked="1"/>
        <c:tickLblPos val="nextTo"/>
        <c:spPr>
          <a:ln w="27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367232"/>
        <c:crosses val="autoZero"/>
        <c:crossBetween val="between"/>
        <c:majorUnit val="10"/>
      </c:valAx>
      <c:spPr>
        <a:noFill/>
        <a:ln w="21771">
          <a:noFill/>
        </a:ln>
      </c:spPr>
    </c:plotArea>
    <c:legend>
      <c:legendPos val="r"/>
      <c:layout>
        <c:manualLayout>
          <c:xMode val="edge"/>
          <c:yMode val="edge"/>
          <c:x val="0.26516464471403811"/>
          <c:y val="0.90575916230366493"/>
          <c:w val="0.54246100519930662"/>
          <c:h val="8.9005235602094251E-2"/>
        </c:manualLayout>
      </c:layout>
      <c:spPr>
        <a:solidFill>
          <a:schemeClr val="bg1"/>
        </a:solidFill>
        <a:ln w="21771">
          <a:noFill/>
        </a:ln>
      </c:spPr>
      <c:txPr>
        <a:bodyPr/>
        <a:lstStyle/>
        <a:p>
          <a:pPr>
            <a:defRPr sz="129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372716199756394"/>
          <c:y val="0.17721518987341778"/>
          <c:w val="0.73447015834348373"/>
          <c:h val="0.6160337552742615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одногодичная летальность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938">
              <a:noFill/>
            </a:ln>
          </c:spPr>
          <c:dPt>
            <c:idx val="0"/>
            <c:spPr>
              <a:gradFill rotWithShape="0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6938">
                <a:noFill/>
              </a:ln>
            </c:spPr>
          </c:dPt>
          <c:dLbls>
            <c:dLbl>
              <c:idx val="0"/>
              <c:layout>
                <c:manualLayout>
                  <c:x val="-3.4554133648217159E-3"/>
                  <c:y val="8.6220704280248986E-2"/>
                </c:manualLayout>
              </c:layout>
              <c:numFmt formatCode="0.0" sourceLinked="0"/>
              <c:spPr>
                <a:noFill/>
                <a:ln w="26938">
                  <a:noFill/>
                </a:ln>
              </c:spPr>
              <c:txPr>
                <a:bodyPr/>
                <a:lstStyle/>
                <a:p>
                  <a:pPr>
                    <a:defRPr sz="2121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2.7246352976927385E-3"/>
                  <c:y val="8.706441044090614E-2"/>
                </c:manualLayout>
              </c:layout>
              <c:numFmt formatCode="0.0" sourceLinked="0"/>
              <c:spPr>
                <a:noFill/>
                <a:ln w="26938">
                  <a:noFill/>
                </a:ln>
              </c:spPr>
              <c:txPr>
                <a:bodyPr/>
                <a:lstStyle/>
                <a:p>
                  <a:pPr>
                    <a:defRPr sz="2121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38.200000000000003</c:v>
                </c:pt>
                <c:pt idx="2">
                  <c:v>35.1</c:v>
                </c:pt>
                <c:pt idx="3">
                  <c:v>35.6</c:v>
                </c:pt>
                <c:pt idx="4">
                  <c:v>33.5</c:v>
                </c:pt>
              </c:numCache>
            </c:numRef>
          </c:val>
        </c:ser>
        <c:gapWidth val="70"/>
        <c:axId val="131865984"/>
        <c:axId val="131884160"/>
      </c:bar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заболеваемость </c:v>
                </c:pt>
              </c:strCache>
            </c:strRef>
          </c:tx>
          <c:spPr>
            <a:ln w="40407">
              <a:solidFill>
                <a:srgbClr val="FF0000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72266299817633E-2"/>
                  <c:y val="-6.7869834714428423E-2"/>
                </c:manualLayout>
              </c:layout>
              <c:numFmt formatCode="0.0" sourceLinked="0"/>
              <c:spPr>
                <a:solidFill>
                  <a:schemeClr val="bg1"/>
                </a:solidFill>
                <a:ln w="336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2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10277535069040157"/>
                  <c:y val="-6.950712747337362E-2"/>
                </c:manualLayout>
              </c:layout>
              <c:dLblPos val="r"/>
              <c:showVal val="1"/>
            </c:dLbl>
            <c:spPr>
              <a:solidFill>
                <a:schemeClr val="bg1"/>
              </a:solidFill>
              <a:ln w="336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12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354</c:v>
                </c:pt>
                <c:pt idx="1">
                  <c:v>339.5</c:v>
                </c:pt>
                <c:pt idx="2">
                  <c:v>348.3</c:v>
                </c:pt>
                <c:pt idx="3">
                  <c:v>373.8</c:v>
                </c:pt>
                <c:pt idx="4">
                  <c:v>396.2</c:v>
                </c:pt>
              </c:numCache>
            </c:numRef>
          </c:val>
        </c:ser>
        <c:marker val="1"/>
        <c:axId val="131885696"/>
        <c:axId val="131903872"/>
      </c:lineChart>
      <c:catAx>
        <c:axId val="131865984"/>
        <c:scaling>
          <c:orientation val="minMax"/>
        </c:scaling>
        <c:axPos val="b"/>
        <c:numFmt formatCode="General" sourceLinked="1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884160"/>
        <c:crosses val="autoZero"/>
        <c:auto val="1"/>
        <c:lblAlgn val="ctr"/>
        <c:lblOffset val="100"/>
        <c:tickLblSkip val="1"/>
        <c:tickMarkSkip val="1"/>
      </c:catAx>
      <c:valAx>
        <c:axId val="131884160"/>
        <c:scaling>
          <c:orientation val="minMax"/>
          <c:max val="40"/>
        </c:scaling>
        <c:axPos val="l"/>
        <c:numFmt formatCode="General" sourceLinked="1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865984"/>
        <c:crosses val="autoZero"/>
        <c:crossBetween val="between"/>
        <c:majorUnit val="2"/>
      </c:valAx>
      <c:catAx>
        <c:axId val="131885696"/>
        <c:scaling>
          <c:orientation val="minMax"/>
        </c:scaling>
        <c:delete val="1"/>
        <c:axPos val="b"/>
        <c:numFmt formatCode="General" sourceLinked="1"/>
        <c:tickLblPos val="none"/>
        <c:crossAx val="131903872"/>
        <c:crosses val="autoZero"/>
        <c:auto val="1"/>
        <c:lblAlgn val="ctr"/>
        <c:lblOffset val="100"/>
      </c:catAx>
      <c:valAx>
        <c:axId val="131903872"/>
        <c:scaling>
          <c:orientation val="minMax"/>
          <c:max val="400"/>
        </c:scaling>
        <c:axPos val="r"/>
        <c:numFmt formatCode="General" sourceLinked="1"/>
        <c:majorTickMark val="cross"/>
        <c:tickLblPos val="nextTo"/>
        <c:spPr>
          <a:ln w="33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885696"/>
        <c:crosses val="max"/>
        <c:crossBetween val="between"/>
        <c:majorUnit val="20"/>
      </c:valAx>
      <c:spPr>
        <a:noFill/>
        <a:ln w="2693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5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814859926918392"/>
          <c:y val="0"/>
          <c:w val="0.69549330085261851"/>
          <c:h val="0.14345991561181434"/>
        </c:manualLayout>
      </c:layout>
      <c:spPr>
        <a:noFill/>
        <a:ln w="26938">
          <a:noFill/>
        </a:ln>
      </c:spPr>
      <c:txPr>
        <a:bodyPr/>
        <a:lstStyle/>
        <a:p>
          <a:pPr>
            <a:defRPr sz="233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0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224043715846995E-2"/>
          <c:y val="0.15752212389380535"/>
          <c:w val="0.90054644808743156"/>
          <c:h val="0.585840707964601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233">
              <a:noFill/>
            </a:ln>
          </c:spPr>
          <c:dLbls>
            <c:dLbl>
              <c:idx val="0"/>
              <c:layout>
                <c:manualLayout>
                  <c:x val="1.6563471146167106E-2"/>
                  <c:y val="-4.944569390147186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7644066806879059E-3"/>
                  <c:y val="-4.70697624484451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5.7316242826404643E-3"/>
                  <c:y val="-3.9021010504859219E-2"/>
                </c:manualLayout>
              </c:layout>
              <c:numFmt formatCode="0.0" sourceLinked="0"/>
              <c:spPr>
                <a:solidFill>
                  <a:schemeClr val="bg1"/>
                </a:solidFill>
                <a:ln w="227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4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spPr>
              <a:solidFill>
                <a:schemeClr val="bg1"/>
              </a:solidFill>
              <a:ln w="227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84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25.4</c:v>
                </c:pt>
                <c:pt idx="1">
                  <c:v>28.4</c:v>
                </c:pt>
                <c:pt idx="2">
                  <c:v>28.1</c:v>
                </c:pt>
                <c:pt idx="3">
                  <c:v>33</c:v>
                </c:pt>
                <c:pt idx="4">
                  <c:v>32.4</c:v>
                </c:pt>
              </c:numCache>
            </c:numRef>
          </c:val>
        </c:ser>
        <c:gapWidth val="80"/>
        <c:axId val="131916928"/>
        <c:axId val="131918464"/>
      </c:barChart>
      <c:catAx>
        <c:axId val="131916928"/>
        <c:scaling>
          <c:orientation val="minMax"/>
        </c:scaling>
        <c:axPos val="b"/>
        <c:numFmt formatCode="General" sourceLinked="1"/>
        <c:tickLblPos val="nextTo"/>
        <c:spPr>
          <a:ln w="22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918464"/>
        <c:crosses val="autoZero"/>
        <c:auto val="1"/>
        <c:lblAlgn val="ctr"/>
        <c:lblOffset val="100"/>
        <c:tickLblSkip val="1"/>
        <c:tickMarkSkip val="1"/>
      </c:catAx>
      <c:valAx>
        <c:axId val="131918464"/>
        <c:scaling>
          <c:orientation val="minMax"/>
          <c:max val="40"/>
          <c:min val="0"/>
        </c:scaling>
        <c:axPos val="l"/>
        <c:numFmt formatCode="General" sourceLinked="1"/>
        <c:tickLblPos val="nextTo"/>
        <c:spPr>
          <a:ln w="22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916928"/>
        <c:crosses val="autoZero"/>
        <c:crossBetween val="between"/>
        <c:majorUnit val="10"/>
      </c:valAx>
      <c:spPr>
        <a:noFill/>
        <a:ln w="18233">
          <a:noFill/>
        </a:ln>
      </c:spPr>
    </c:plotArea>
    <c:legend>
      <c:legendPos val="b"/>
      <c:layout>
        <c:manualLayout>
          <c:xMode val="edge"/>
          <c:yMode val="edge"/>
          <c:x val="0.37486338797814217"/>
          <c:y val="0.89911504424778754"/>
          <c:w val="0.2885245901639345"/>
          <c:h val="8.6725663716814186E-2"/>
        </c:manualLayout>
      </c:layout>
      <c:spPr>
        <a:solidFill>
          <a:schemeClr val="bg1"/>
        </a:solidFill>
        <a:ln w="18233">
          <a:noFill/>
        </a:ln>
      </c:spPr>
      <c:txPr>
        <a:bodyPr/>
        <a:lstStyle/>
        <a:p>
          <a:pPr>
            <a:defRPr sz="163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286681715575624E-3"/>
          <c:y val="0.16271186440677968"/>
          <c:w val="0.21557562076749442"/>
          <c:h val="0.63559322033898313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032">
              <a:noFill/>
            </a:ln>
          </c:spPr>
          <c:dLbls>
            <c:dLbl>
              <c:idx val="0"/>
              <c:layout>
                <c:manualLayout>
                  <c:x val="-1.2241369866118437E-3"/>
                  <c:y val="-2.889529615812736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Mode val="edge"/>
                  <c:yMode val="edge"/>
                  <c:x val="0.34537246049661408"/>
                  <c:y val="0.166101694915254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Mode val="edge"/>
                  <c:yMode val="edge"/>
                  <c:x val="0.44130925507900681"/>
                  <c:y val="0.11016949152542371"/>
                </c:manualLayout>
              </c:layout>
              <c:numFmt formatCode="0.0" sourceLinked="0"/>
              <c:spPr>
                <a:solidFill>
                  <a:schemeClr val="bg1"/>
                </a:solidFill>
                <a:ln w="2504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34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spPr>
              <a:solidFill>
                <a:schemeClr val="bg1"/>
              </a:solidFill>
              <a:ln w="25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4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2010</c:v>
                </c:pt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032">
              <a:noFill/>
            </a:ln>
          </c:spPr>
          <c:dLbls>
            <c:spPr>
              <a:solidFill>
                <a:schemeClr val="bg1"/>
              </a:solidFill>
              <a:ln w="25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4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2010</c:v>
                </c:pt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</c:ser>
        <c:gapWidth val="80"/>
        <c:axId val="171409408"/>
        <c:axId val="171410944"/>
      </c:barChart>
      <c:catAx>
        <c:axId val="171409408"/>
        <c:scaling>
          <c:orientation val="minMax"/>
        </c:scaling>
        <c:axPos val="b"/>
        <c:numFmt formatCode="General" sourceLinked="1"/>
        <c:tickLblPos val="nextTo"/>
        <c:spPr>
          <a:ln w="25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410944"/>
        <c:crosses val="autoZero"/>
        <c:auto val="1"/>
        <c:lblAlgn val="ctr"/>
        <c:lblOffset val="100"/>
        <c:tickLblSkip val="1"/>
        <c:tickMarkSkip val="1"/>
      </c:catAx>
      <c:valAx>
        <c:axId val="171410944"/>
        <c:scaling>
          <c:orientation val="minMax"/>
          <c:max val="40"/>
          <c:min val="0"/>
        </c:scaling>
        <c:delete val="1"/>
        <c:axPos val="l"/>
        <c:numFmt formatCode="General" sourceLinked="1"/>
        <c:tickLblPos val="none"/>
        <c:crossAx val="171409408"/>
        <c:crosses val="autoZero"/>
        <c:crossBetween val="between"/>
        <c:majorUnit val="10"/>
      </c:valAx>
      <c:spPr>
        <a:noFill/>
        <a:ln w="20032">
          <a:noFill/>
        </a:ln>
      </c:spPr>
    </c:plotArea>
    <c:legend>
      <c:legendPos val="r"/>
      <c:layout>
        <c:manualLayout>
          <c:xMode val="edge"/>
          <c:yMode val="edge"/>
          <c:x val="0"/>
          <c:y val="0.87627118644067803"/>
          <c:w val="0.22911963882618513"/>
          <c:h val="8.4745762711864445E-2"/>
        </c:manualLayout>
      </c:layout>
      <c:spPr>
        <a:solidFill>
          <a:schemeClr val="bg1"/>
        </a:solidFill>
        <a:ln w="20032">
          <a:noFill/>
        </a:ln>
      </c:spPr>
      <c:txPr>
        <a:bodyPr/>
        <a:lstStyle/>
        <a:p>
          <a:pPr>
            <a:defRPr sz="184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1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44155844155842E-2"/>
          <c:y val="5.0955414012738877E-2"/>
          <c:w val="0.93376623376623369"/>
          <c:h val="0.745222929936305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42138">
              <a:solidFill>
                <a:srgbClr val="00008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305886623428972E-2"/>
                  <c:y val="6.4797441904065445E-2"/>
                </c:manualLayout>
              </c:layout>
              <c:spPr>
                <a:solidFill>
                  <a:schemeClr val="bg1"/>
                </a:solidFill>
                <a:ln w="351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35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4"/>
              <c:layout>
                <c:manualLayout>
                  <c:x val="-8.4304163219432321E-3"/>
                  <c:y val="-0.1373767116141012"/>
                </c:manualLayout>
              </c:layout>
              <c:tx>
                <c:rich>
                  <a:bodyPr/>
                  <a:lstStyle/>
                  <a:p>
                    <a:pPr>
                      <a:defRPr sz="235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15,8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 w="351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dLblPos val="r"/>
              <c:showVal val="1"/>
            </c:dLbl>
            <c:delete val="1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11.5</c:v>
                </c:pt>
                <c:pt idx="1">
                  <c:v>11.7</c:v>
                </c:pt>
                <c:pt idx="2">
                  <c:v>11.5</c:v>
                </c:pt>
                <c:pt idx="3">
                  <c:v>11.8</c:v>
                </c:pt>
                <c:pt idx="4">
                  <c:v>12.1</c:v>
                </c:pt>
                <c:pt idx="5">
                  <c:v>12.6</c:v>
                </c:pt>
                <c:pt idx="6">
                  <c:v>14.6</c:v>
                </c:pt>
                <c:pt idx="7">
                  <c:v>16.399999999999999</c:v>
                </c:pt>
                <c:pt idx="8">
                  <c:v>16.3</c:v>
                </c:pt>
                <c:pt idx="9">
                  <c:v>15.2</c:v>
                </c:pt>
                <c:pt idx="10">
                  <c:v>14.8</c:v>
                </c:pt>
                <c:pt idx="11">
                  <c:v>14.3</c:v>
                </c:pt>
                <c:pt idx="12">
                  <c:v>15.7</c:v>
                </c:pt>
                <c:pt idx="13">
                  <c:v>16.399999999999999</c:v>
                </c:pt>
                <c:pt idx="14">
                  <c:v>16.600000000000001</c:v>
                </c:pt>
                <c:pt idx="15">
                  <c:v>18.5</c:v>
                </c:pt>
                <c:pt idx="16">
                  <c:v>19.5</c:v>
                </c:pt>
                <c:pt idx="17">
                  <c:v>18.8</c:v>
                </c:pt>
                <c:pt idx="18">
                  <c:v>19</c:v>
                </c:pt>
                <c:pt idx="19">
                  <c:v>17.7</c:v>
                </c:pt>
                <c:pt idx="20">
                  <c:v>16.8</c:v>
                </c:pt>
                <c:pt idx="21">
                  <c:v>17.100000000000001</c:v>
                </c:pt>
                <c:pt idx="22">
                  <c:v>16.600000000000001</c:v>
                </c:pt>
                <c:pt idx="23">
                  <c:v>16.8</c:v>
                </c:pt>
                <c:pt idx="24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42138">
              <a:solidFill>
                <a:srgbClr val="FF0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111081428623776E-2"/>
                  <c:y val="-0.1038141363085892"/>
                </c:manualLayout>
              </c:layout>
              <c:spPr>
                <a:solidFill>
                  <a:schemeClr val="bg1"/>
                </a:solidFill>
                <a:ln w="351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35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4"/>
              <c:layout>
                <c:manualLayout>
                  <c:x val="-8.4304163219432321E-3"/>
                  <c:y val="5.0385466221144364E-2"/>
                </c:manualLayout>
              </c:layout>
              <c:spPr>
                <a:solidFill>
                  <a:schemeClr val="bg1"/>
                </a:solidFill>
                <a:ln w="351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35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16.100000000000001</c:v>
                </c:pt>
                <c:pt idx="1">
                  <c:v>14.9</c:v>
                </c:pt>
                <c:pt idx="2">
                  <c:v>14</c:v>
                </c:pt>
                <c:pt idx="3">
                  <c:v>12.7</c:v>
                </c:pt>
                <c:pt idx="4">
                  <c:v>11.2</c:v>
                </c:pt>
                <c:pt idx="5">
                  <c:v>9.8000000000000007</c:v>
                </c:pt>
                <c:pt idx="6">
                  <c:v>8.5</c:v>
                </c:pt>
                <c:pt idx="7">
                  <c:v>8.5</c:v>
                </c:pt>
                <c:pt idx="8">
                  <c:v>8.1</c:v>
                </c:pt>
                <c:pt idx="9">
                  <c:v>7.7</c:v>
                </c:pt>
                <c:pt idx="10">
                  <c:v>7.6</c:v>
                </c:pt>
                <c:pt idx="11">
                  <c:v>8</c:v>
                </c:pt>
                <c:pt idx="12">
                  <c:v>7.6</c:v>
                </c:pt>
                <c:pt idx="13">
                  <c:v>8</c:v>
                </c:pt>
                <c:pt idx="14">
                  <c:v>8</c:v>
                </c:pt>
                <c:pt idx="15">
                  <c:v>8.8000000000000007</c:v>
                </c:pt>
                <c:pt idx="16">
                  <c:v>9.1</c:v>
                </c:pt>
                <c:pt idx="17">
                  <c:v>9.6</c:v>
                </c:pt>
                <c:pt idx="18">
                  <c:v>9.3000000000000007</c:v>
                </c:pt>
                <c:pt idx="19">
                  <c:v>9.7000000000000011</c:v>
                </c:pt>
                <c:pt idx="20">
                  <c:v>10.6</c:v>
                </c:pt>
                <c:pt idx="21">
                  <c:v>11.3</c:v>
                </c:pt>
                <c:pt idx="22">
                  <c:v>11.4</c:v>
                </c:pt>
                <c:pt idx="23">
                  <c:v>11.8</c:v>
                </c:pt>
                <c:pt idx="24">
                  <c:v>11.8</c:v>
                </c:pt>
              </c:numCache>
            </c:numRef>
          </c:val>
        </c:ser>
        <c:marker val="1"/>
        <c:axId val="123446016"/>
        <c:axId val="123447552"/>
      </c:lineChart>
      <c:catAx>
        <c:axId val="123446016"/>
        <c:scaling>
          <c:orientation val="minMax"/>
        </c:scaling>
        <c:axPos val="b"/>
        <c:numFmt formatCode="General" sourceLinked="1"/>
        <c:tickLblPos val="nextTo"/>
        <c:spPr>
          <a:ln w="35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3447552"/>
        <c:crosses val="autoZero"/>
        <c:auto val="1"/>
        <c:lblAlgn val="ctr"/>
        <c:lblOffset val="100"/>
        <c:tickLblSkip val="2"/>
        <c:tickMarkSkip val="1"/>
      </c:catAx>
      <c:valAx>
        <c:axId val="123447552"/>
        <c:scaling>
          <c:orientation val="minMax"/>
        </c:scaling>
        <c:axPos val="l"/>
        <c:majorGridlines>
          <c:spPr>
            <a:ln w="351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3446016"/>
        <c:crosses val="autoZero"/>
        <c:crossBetween val="between"/>
      </c:valAx>
      <c:spPr>
        <a:noFill/>
        <a:ln w="1404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051948051948056"/>
          <c:y val="0.92569002123142263"/>
          <c:w val="0.58181818181818168"/>
          <c:h val="7.0063694267515936E-2"/>
        </c:manualLayout>
      </c:layout>
      <c:spPr>
        <a:noFill/>
        <a:ln w="28092">
          <a:noFill/>
        </a:ln>
      </c:spPr>
      <c:txPr>
        <a:bodyPr/>
        <a:lstStyle/>
        <a:p>
          <a:pPr>
            <a:defRPr sz="162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9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718717683557393"/>
          <c:y val="1.8644067796610174E-2"/>
          <c:w val="0.82316442605997941"/>
          <c:h val="0.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779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779">
                <a:noFill/>
              </a:ln>
            </c:spPr>
          </c:dPt>
          <c:dLbls>
            <c:dLbl>
              <c:idx val="0"/>
              <c:layout/>
              <c:numFmt formatCode="0.0" sourceLinked="0"/>
              <c:spPr>
                <a:solidFill>
                  <a:schemeClr val="bg1"/>
                </a:solidFill>
                <a:ln w="22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2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numFmt formatCode="0.0" sourceLinked="0"/>
              <c:spPr>
                <a:solidFill>
                  <a:schemeClr val="bg1"/>
                </a:solidFill>
                <a:ln w="22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2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/>
              <c:numFmt formatCode="0.0" sourceLinked="0"/>
              <c:spPr>
                <a:solidFill>
                  <a:schemeClr val="bg1"/>
                </a:solidFill>
                <a:ln w="222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2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Сунской</c:v>
                </c:pt>
                <c:pt idx="1">
                  <c:v>Санчурский</c:v>
                </c:pt>
                <c:pt idx="2">
                  <c:v>Тужинский</c:v>
                </c:pt>
                <c:pt idx="3">
                  <c:v>Богородский</c:v>
                </c:pt>
                <c:pt idx="4">
                  <c:v>Мурашинский</c:v>
                </c:pt>
                <c:pt idx="5">
                  <c:v>Опаринский</c:v>
                </c:pt>
                <c:pt idx="6">
                  <c:v>Афанасьевский</c:v>
                </c:pt>
                <c:pt idx="7">
                  <c:v>Свечинский</c:v>
                </c:pt>
                <c:pt idx="8">
                  <c:v>Верхошижемский</c:v>
                </c:pt>
                <c:pt idx="9">
                  <c:v>Унинский</c:v>
                </c:pt>
                <c:pt idx="10">
                  <c:v>  область </c:v>
                </c:pt>
                <c:pt idx="11">
                  <c:v>Куменский</c:v>
                </c:pt>
                <c:pt idx="12">
                  <c:v>Шабалинский</c:v>
                </c:pt>
                <c:pt idx="13">
                  <c:v>Фаленский</c:v>
                </c:pt>
                <c:pt idx="14">
                  <c:v>Зуевский</c:v>
                </c:pt>
                <c:pt idx="15">
                  <c:v>Кирово-Чепецкий</c:v>
                </c:pt>
                <c:pt idx="16">
                  <c:v>Нагорский</c:v>
                </c:pt>
                <c:pt idx="17">
                  <c:v>Арбажский</c:v>
                </c:pt>
                <c:pt idx="18">
                  <c:v>Подосиновский</c:v>
                </c:pt>
                <c:pt idx="19">
                  <c:v>Пижанский</c:v>
                </c:pt>
                <c:pt idx="20">
                  <c:v>Кикнурский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66.7</c:v>
                </c:pt>
                <c:pt idx="1">
                  <c:v>55.5</c:v>
                </c:pt>
                <c:pt idx="2">
                  <c:v>51.6</c:v>
                </c:pt>
                <c:pt idx="3">
                  <c:v>47.6</c:v>
                </c:pt>
                <c:pt idx="4">
                  <c:v>43.8</c:v>
                </c:pt>
                <c:pt idx="5">
                  <c:v>42.9</c:v>
                </c:pt>
                <c:pt idx="6">
                  <c:v>42.2</c:v>
                </c:pt>
                <c:pt idx="7">
                  <c:v>41.2</c:v>
                </c:pt>
                <c:pt idx="8">
                  <c:v>40</c:v>
                </c:pt>
                <c:pt idx="9">
                  <c:v>40</c:v>
                </c:pt>
                <c:pt idx="10">
                  <c:v>32.4</c:v>
                </c:pt>
                <c:pt idx="11">
                  <c:v>29.4</c:v>
                </c:pt>
                <c:pt idx="12">
                  <c:v>27.9</c:v>
                </c:pt>
                <c:pt idx="13">
                  <c:v>27.7</c:v>
                </c:pt>
                <c:pt idx="14">
                  <c:v>27.5</c:v>
                </c:pt>
                <c:pt idx="15">
                  <c:v>27</c:v>
                </c:pt>
                <c:pt idx="16">
                  <c:v>27</c:v>
                </c:pt>
                <c:pt idx="17">
                  <c:v>26.3</c:v>
                </c:pt>
                <c:pt idx="18">
                  <c:v>24.6</c:v>
                </c:pt>
                <c:pt idx="19">
                  <c:v>23.3</c:v>
                </c:pt>
                <c:pt idx="20">
                  <c:v>22.7</c:v>
                </c:pt>
              </c:numCache>
            </c:numRef>
          </c:val>
        </c:ser>
        <c:gapWidth val="20"/>
        <c:axId val="171736064"/>
        <c:axId val="171746048"/>
      </c:barChart>
      <c:catAx>
        <c:axId val="171736064"/>
        <c:scaling>
          <c:orientation val="minMax"/>
        </c:scaling>
        <c:axPos val="l"/>
        <c:numFmt formatCode="General" sourceLinked="1"/>
        <c:tickLblPos val="nextTo"/>
        <c:spPr>
          <a:ln w="22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746048"/>
        <c:crosses val="autoZero"/>
        <c:auto val="1"/>
        <c:lblAlgn val="ctr"/>
        <c:lblOffset val="100"/>
        <c:tickLblSkip val="1"/>
        <c:tickMarkSkip val="1"/>
      </c:catAx>
      <c:valAx>
        <c:axId val="171746048"/>
        <c:scaling>
          <c:orientation val="minMax"/>
        </c:scaling>
        <c:axPos val="b"/>
        <c:majorGridlines>
          <c:spPr>
            <a:ln w="222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736064"/>
        <c:crosses val="autoZero"/>
        <c:crossBetween val="between"/>
      </c:valAx>
      <c:spPr>
        <a:noFill/>
        <a:ln w="889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638055842812827E-2"/>
          <c:y val="4.9152542372881365E-2"/>
          <c:w val="0.94002068252326798"/>
          <c:h val="0.5864406779661016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351">
              <a:noFill/>
            </a:ln>
          </c:spPr>
          <c:cat>
            <c:strRef>
              <c:f>Sheet1!$A$2:$A$10</c:f>
              <c:strCache>
                <c:ptCount val="9"/>
                <c:pt idx="0">
                  <c:v>легкого</c:v>
                </c:pt>
                <c:pt idx="1">
                  <c:v>желудка</c:v>
                </c:pt>
                <c:pt idx="2">
                  <c:v>кишечника</c:v>
                </c:pt>
                <c:pt idx="3">
                  <c:v>молочной железы</c:v>
                </c:pt>
                <c:pt idx="4">
                  <c:v>предстат. железы</c:v>
                </c:pt>
                <c:pt idx="5">
                  <c:v>лейкемия</c:v>
                </c:pt>
                <c:pt idx="6">
                  <c:v>кожи</c:v>
                </c:pt>
                <c:pt idx="7">
                  <c:v>пищевода</c:v>
                </c:pt>
                <c:pt idx="8">
                  <c:v>шейки матки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37.200000000000003</c:v>
                </c:pt>
                <c:pt idx="1">
                  <c:v>25.2</c:v>
                </c:pt>
                <c:pt idx="2">
                  <c:v>16</c:v>
                </c:pt>
                <c:pt idx="3">
                  <c:v>13.4</c:v>
                </c:pt>
                <c:pt idx="4">
                  <c:v>7.1</c:v>
                </c:pt>
                <c:pt idx="5">
                  <c:v>4.9000000000000004</c:v>
                </c:pt>
                <c:pt idx="6">
                  <c:v>4.2</c:v>
                </c:pt>
                <c:pt idx="7">
                  <c:v>3.9</c:v>
                </c:pt>
                <c:pt idx="8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351">
              <a:noFill/>
            </a:ln>
          </c:spPr>
          <c:cat>
            <c:strRef>
              <c:f>Sheet1!$A$2:$A$10</c:f>
              <c:strCache>
                <c:ptCount val="9"/>
                <c:pt idx="0">
                  <c:v>легкого</c:v>
                </c:pt>
                <c:pt idx="1">
                  <c:v>желудка</c:v>
                </c:pt>
                <c:pt idx="2">
                  <c:v>кишечника</c:v>
                </c:pt>
                <c:pt idx="3">
                  <c:v>молочной железы</c:v>
                </c:pt>
                <c:pt idx="4">
                  <c:v>предстат. железы</c:v>
                </c:pt>
                <c:pt idx="5">
                  <c:v>лейкемия</c:v>
                </c:pt>
                <c:pt idx="6">
                  <c:v>кожи</c:v>
                </c:pt>
                <c:pt idx="7">
                  <c:v>пищевода</c:v>
                </c:pt>
                <c:pt idx="8">
                  <c:v>шейки матки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39.200000000000003</c:v>
                </c:pt>
                <c:pt idx="1">
                  <c:v>26.9</c:v>
                </c:pt>
                <c:pt idx="2">
                  <c:v>16.7</c:v>
                </c:pt>
                <c:pt idx="3">
                  <c:v>13.6</c:v>
                </c:pt>
                <c:pt idx="4">
                  <c:v>8</c:v>
                </c:pt>
                <c:pt idx="5">
                  <c:v>6.1</c:v>
                </c:pt>
                <c:pt idx="6">
                  <c:v>4.4000000000000004</c:v>
                </c:pt>
                <c:pt idx="7">
                  <c:v>4.5</c:v>
                </c:pt>
                <c:pt idx="8">
                  <c:v>4.4000000000000004</c:v>
                </c:pt>
              </c:numCache>
            </c:numRef>
          </c:val>
        </c:ser>
        <c:gapWidth val="70"/>
        <c:axId val="172298240"/>
        <c:axId val="172299776"/>
      </c:barChart>
      <c:catAx>
        <c:axId val="172298240"/>
        <c:scaling>
          <c:orientation val="minMax"/>
        </c:scaling>
        <c:axPos val="b"/>
        <c:numFmt formatCode="General" sourceLinked="1"/>
        <c:tickLblPos val="nextTo"/>
        <c:spPr>
          <a:ln w="204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299776"/>
        <c:crosses val="autoZero"/>
        <c:auto val="1"/>
        <c:lblAlgn val="ctr"/>
        <c:lblOffset val="100"/>
        <c:tickLblSkip val="1"/>
        <c:tickMarkSkip val="1"/>
      </c:catAx>
      <c:valAx>
        <c:axId val="172299776"/>
        <c:scaling>
          <c:orientation val="minMax"/>
        </c:scaling>
        <c:axPos val="l"/>
        <c:majorGridlines>
          <c:spPr>
            <a:ln w="204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0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298240"/>
        <c:crosses val="autoZero"/>
        <c:crossBetween val="between"/>
      </c:valAx>
      <c:spPr>
        <a:noFill/>
        <a:ln w="817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703205791106518"/>
          <c:y val="9.6610169491525427E-2"/>
          <c:w val="0.24508790072388831"/>
          <c:h val="8.6440677966101664E-2"/>
        </c:manualLayout>
      </c:layout>
      <c:spPr>
        <a:noFill/>
        <a:ln w="16351">
          <a:noFill/>
        </a:ln>
      </c:spPr>
      <c:txPr>
        <a:bodyPr/>
        <a:lstStyle/>
        <a:p>
          <a:pPr>
            <a:defRPr sz="153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7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222222222222223E-2"/>
          <c:y val="2.881844380403458E-3"/>
          <c:w val="0.92407407407407416"/>
          <c:h val="0.9106628242074927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40791">
              <a:noFill/>
            </a:ln>
          </c:spPr>
          <c:dPt>
            <c:idx val="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Pt>
            <c:idx val="2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Pt>
            <c:idx val="3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Pt>
            <c:idx val="4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Pt>
            <c:idx val="5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Pt>
            <c:idx val="6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40791">
                <a:noFill/>
              </a:ln>
            </c:spPr>
          </c:dPt>
          <c:dLbls>
            <c:dLbl>
              <c:idx val="0"/>
              <c:layout>
                <c:manualLayout>
                  <c:x val="-4.9193101498444747E-2"/>
                  <c:y val="-1.9950250358290508E-2"/>
                </c:manualLayout>
              </c:layout>
              <c:spPr>
                <a:noFill/>
                <a:ln w="40791">
                  <a:noFill/>
                </a:ln>
              </c:spPr>
              <c:txPr>
                <a:bodyPr/>
                <a:lstStyle/>
                <a:p>
                  <a:pPr>
                    <a:defRPr sz="248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2.3957622345552815E-3"/>
                  <c:y val="-2.1784116797741056E-2"/>
                </c:manualLayout>
              </c:layout>
              <c:spPr>
                <a:noFill/>
                <a:ln w="40791">
                  <a:noFill/>
                </a:ln>
              </c:spPr>
              <c:txPr>
                <a:bodyPr/>
                <a:lstStyle/>
                <a:p>
                  <a:pPr>
                    <a:defRPr sz="248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3.7999639358057185E-4"/>
                  <c:y val="-1.8732311085404845E-3"/>
                </c:manualLayout>
              </c:layout>
              <c:numFmt formatCode="0.0" sourceLinked="0"/>
              <c:spPr>
                <a:noFill/>
                <a:ln w="40791">
                  <a:noFill/>
                </a:ln>
              </c:spPr>
              <c:txPr>
                <a:bodyPr/>
                <a:lstStyle/>
                <a:p>
                  <a:pPr>
                    <a:defRPr sz="248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Sheet1!$A$2:$A$12</c:f>
              <c:strCache>
                <c:ptCount val="11"/>
                <c:pt idx="0">
                  <c:v>Губы, полости рта и глотки</c:v>
                </c:pt>
                <c:pt idx="1">
                  <c:v>Ободочная  кишка</c:v>
                </c:pt>
                <c:pt idx="2">
                  <c:v>Молочная железа</c:v>
                </c:pt>
                <c:pt idx="3">
                  <c:v>Матка</c:v>
                </c:pt>
                <c:pt idx="4">
                  <c:v>Меланома кожи</c:v>
                </c:pt>
                <c:pt idx="5">
                  <c:v>Трахеи, бронхи, легкие</c:v>
                </c:pt>
                <c:pt idx="6">
                  <c:v>Все новообразования</c:v>
                </c:pt>
                <c:pt idx="7">
                  <c:v> Прямая кишка</c:v>
                </c:pt>
                <c:pt idx="8">
                  <c:v>Яичник</c:v>
                </c:pt>
                <c:pt idx="9">
                  <c:v>Печень</c:v>
                </c:pt>
                <c:pt idx="10">
                  <c:v>Лейкемия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42.6</c:v>
                </c:pt>
                <c:pt idx="1">
                  <c:v>35.200000000000003</c:v>
                </c:pt>
                <c:pt idx="2">
                  <c:v>27.7</c:v>
                </c:pt>
                <c:pt idx="3">
                  <c:v>24</c:v>
                </c:pt>
                <c:pt idx="4">
                  <c:v>9.8000000000000007</c:v>
                </c:pt>
                <c:pt idx="5">
                  <c:v>7.6</c:v>
                </c:pt>
                <c:pt idx="6">
                  <c:v>1.4</c:v>
                </c:pt>
                <c:pt idx="7">
                  <c:v>-24.1</c:v>
                </c:pt>
                <c:pt idx="8">
                  <c:v>-26.8</c:v>
                </c:pt>
                <c:pt idx="9">
                  <c:v>-34.300000000000011</c:v>
                </c:pt>
                <c:pt idx="10">
                  <c:v>-43.3</c:v>
                </c:pt>
              </c:numCache>
            </c:numRef>
          </c:val>
        </c:ser>
        <c:gapWidth val="10"/>
        <c:axId val="172332160"/>
        <c:axId val="172333696"/>
      </c:barChart>
      <c:catAx>
        <c:axId val="172332160"/>
        <c:scaling>
          <c:orientation val="minMax"/>
        </c:scaling>
        <c:axPos val="l"/>
        <c:numFmt formatCode="General" sourceLinked="1"/>
        <c:tickLblPos val="nextTo"/>
        <c:spPr>
          <a:ln w="50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333696"/>
        <c:crosses val="autoZero"/>
        <c:auto val="1"/>
        <c:lblAlgn val="ctr"/>
        <c:lblOffset val="100"/>
        <c:tickLblSkip val="1"/>
        <c:tickMarkSkip val="1"/>
      </c:catAx>
      <c:valAx>
        <c:axId val="172333696"/>
        <c:scaling>
          <c:orientation val="minMax"/>
          <c:max val="40"/>
          <c:min val="-50"/>
        </c:scaling>
        <c:axPos val="b"/>
        <c:numFmt formatCode="General" sourceLinked="1"/>
        <c:tickLblPos val="nextTo"/>
        <c:spPr>
          <a:ln w="50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2332160"/>
        <c:crosses val="autoZero"/>
        <c:crossBetween val="between"/>
        <c:majorUnit val="10"/>
      </c:valAx>
      <c:spPr>
        <a:noFill/>
        <a:ln w="407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4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gradFill>
              <a:gsLst>
                <a:gs pos="0">
                  <a:srgbClr val="000066"/>
                </a:gs>
                <a:gs pos="50000">
                  <a:srgbClr val="0070C0"/>
                </a:gs>
                <a:gs pos="100000">
                  <a:srgbClr val="000066"/>
                </a:gs>
              </a:gsLst>
              <a:lin ang="5400000" scaled="0"/>
            </a:gradFill>
          </c:spPr>
          <c:dPt>
            <c:idx val="1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howVal val="1"/>
            </c:dLbl>
            <c:dLbl>
              <c:idx val="10"/>
              <c:layout/>
              <c:showVal val="1"/>
            </c:dLbl>
            <c:dLbl>
              <c:idx val="20"/>
              <c:layout/>
              <c:showVal val="1"/>
            </c:dLbl>
            <c:delete val="1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Lbls>
          <c:cat>
            <c:strRef>
              <c:f>Лист1!$A$2:$A$22</c:f>
              <c:strCache>
                <c:ptCount val="21"/>
                <c:pt idx="0">
                  <c:v>Афанасьевский</c:v>
                </c:pt>
                <c:pt idx="1">
                  <c:v>Сунской</c:v>
                </c:pt>
                <c:pt idx="2">
                  <c:v>Советский</c:v>
                </c:pt>
                <c:pt idx="3">
                  <c:v>Кильмезский</c:v>
                </c:pt>
                <c:pt idx="4">
                  <c:v>Вятско-Полянский</c:v>
                </c:pt>
                <c:pt idx="5">
                  <c:v>Котельничский</c:v>
                </c:pt>
                <c:pt idx="6">
                  <c:v>г. Киров</c:v>
                </c:pt>
                <c:pt idx="7">
                  <c:v>Нагорский</c:v>
                </c:pt>
                <c:pt idx="8">
                  <c:v>Даровской</c:v>
                </c:pt>
                <c:pt idx="9">
                  <c:v>Опаринский</c:v>
                </c:pt>
                <c:pt idx="10">
                  <c:v>Область</c:v>
                </c:pt>
                <c:pt idx="11">
                  <c:v>Малмыжский</c:v>
                </c:pt>
                <c:pt idx="12">
                  <c:v>Слободской</c:v>
                </c:pt>
                <c:pt idx="13">
                  <c:v>Куменский</c:v>
                </c:pt>
                <c:pt idx="14">
                  <c:v>Немский</c:v>
                </c:pt>
                <c:pt idx="15">
                  <c:v>Мурашинский</c:v>
                </c:pt>
                <c:pt idx="16">
                  <c:v>Фаленский</c:v>
                </c:pt>
                <c:pt idx="17">
                  <c:v>Тужинский</c:v>
                </c:pt>
                <c:pt idx="18">
                  <c:v>Зуевский</c:v>
                </c:pt>
                <c:pt idx="19">
                  <c:v>Юрьянский </c:v>
                </c:pt>
                <c:pt idx="20">
                  <c:v>Унинский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983.443857987098</c:v>
                </c:pt>
                <c:pt idx="1">
                  <c:v>696.92333843277254</c:v>
                </c:pt>
                <c:pt idx="2">
                  <c:v>594.85206968266777</c:v>
                </c:pt>
                <c:pt idx="3">
                  <c:v>508.56077301237463</c:v>
                </c:pt>
                <c:pt idx="4">
                  <c:v>462.72715500496395</c:v>
                </c:pt>
                <c:pt idx="5">
                  <c:v>454.32465639912078</c:v>
                </c:pt>
                <c:pt idx="6">
                  <c:v>393.55339245279504</c:v>
                </c:pt>
                <c:pt idx="7">
                  <c:v>378.91090180794635</c:v>
                </c:pt>
                <c:pt idx="8">
                  <c:v>355.83570557137023</c:v>
                </c:pt>
                <c:pt idx="9">
                  <c:v>339.8290235225403</c:v>
                </c:pt>
                <c:pt idx="10">
                  <c:v>302.21889966456536</c:v>
                </c:pt>
                <c:pt idx="11">
                  <c:v>114.49507671170115</c:v>
                </c:pt>
                <c:pt idx="12">
                  <c:v>109.00935514711796</c:v>
                </c:pt>
                <c:pt idx="13">
                  <c:v>103.04674887507298</c:v>
                </c:pt>
                <c:pt idx="14">
                  <c:v>101.67768174885605</c:v>
                </c:pt>
                <c:pt idx="15">
                  <c:v>100.31004924311536</c:v>
                </c:pt>
                <c:pt idx="16">
                  <c:v>97.309395222108648</c:v>
                </c:pt>
                <c:pt idx="17">
                  <c:v>91.050988553589335</c:v>
                </c:pt>
                <c:pt idx="18">
                  <c:v>76.908286867910022</c:v>
                </c:pt>
                <c:pt idx="19">
                  <c:v>67.948630835088679</c:v>
                </c:pt>
                <c:pt idx="20">
                  <c:v>60.211946050096117</c:v>
                </c:pt>
              </c:numCache>
            </c:numRef>
          </c:val>
        </c:ser>
        <c:gapWidth val="10"/>
        <c:axId val="173353984"/>
        <c:axId val="173368064"/>
      </c:barChart>
      <c:catAx>
        <c:axId val="173353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3368064"/>
        <c:crosses val="autoZero"/>
        <c:auto val="1"/>
        <c:lblAlgn val="ctr"/>
        <c:lblOffset val="100"/>
        <c:tickLblSkip val="1"/>
      </c:catAx>
      <c:valAx>
        <c:axId val="173368064"/>
        <c:scaling>
          <c:orientation val="minMax"/>
          <c:max val="1000"/>
          <c:min val="0"/>
        </c:scaling>
        <c:axPos val="b"/>
        <c:majorGridlines/>
        <c:numFmt formatCode="0" sourceLinked="0"/>
        <c:tickLblPos val="nextTo"/>
        <c:spPr>
          <a:noFill/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73353984"/>
        <c:crosses val="autoZero"/>
        <c:crossBetween val="between"/>
        <c:majorUnit val="250"/>
      </c:valAx>
      <c:spPr>
        <a:ln>
          <a:solidFill>
            <a:schemeClr val="tx1"/>
          </a:solidFill>
        </a:ln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02919708029199"/>
          <c:y val="7.4152542372881353E-2"/>
          <c:w val="0.87883211678832129"/>
          <c:h val="0.7711864406779661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091">
              <a:noFill/>
            </a:ln>
          </c:spPr>
          <c:dLbls>
            <c:dLbl>
              <c:idx val="0"/>
              <c:layout>
                <c:manualLayout>
                  <c:x val="1.3116854678976138E-2"/>
                  <c:y val="-3.018561258023322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6279137362708134E-3"/>
                  <c:y val="-7.121837794714477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3116831582550339E-2"/>
                  <c:y val="-2.681469565266975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3846868742034621E-2"/>
                  <c:y val="-3.2128401969389535E-2"/>
                </c:manualLayout>
              </c:layout>
              <c:dLblPos val="outEnd"/>
              <c:showVal val="1"/>
            </c:dLbl>
            <c:numFmt formatCode="0.0" sourceLinked="0"/>
            <c:spPr>
              <a:solidFill>
                <a:schemeClr val="bg1"/>
              </a:solidFill>
              <a:ln w="201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3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310.89999999999992</c:v>
                </c:pt>
                <c:pt idx="1">
                  <c:v>385.5</c:v>
                </c:pt>
                <c:pt idx="2">
                  <c:v>361</c:v>
                </c:pt>
                <c:pt idx="3">
                  <c:v>302.2</c:v>
                </c:pt>
              </c:numCache>
            </c:numRef>
          </c:val>
        </c:ser>
        <c:gapWidth val="60"/>
        <c:axId val="170760064"/>
        <c:axId val="170761600"/>
      </c:barChart>
      <c:catAx>
        <c:axId val="170760064"/>
        <c:scaling>
          <c:orientation val="minMax"/>
        </c:scaling>
        <c:axPos val="b"/>
        <c:numFmt formatCode="General" sourceLinked="1"/>
        <c:tickLblPos val="nextTo"/>
        <c:spPr>
          <a:ln w="20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761600"/>
        <c:crosses val="autoZero"/>
        <c:auto val="1"/>
        <c:lblAlgn val="ctr"/>
        <c:lblOffset val="100"/>
        <c:tickLblSkip val="1"/>
        <c:tickMarkSkip val="1"/>
      </c:catAx>
      <c:valAx>
        <c:axId val="170761600"/>
        <c:scaling>
          <c:orientation val="minMax"/>
          <c:max val="400"/>
        </c:scaling>
        <c:axPos val="l"/>
        <c:numFmt formatCode="General" sourceLinked="1"/>
        <c:tickLblPos val="nextTo"/>
        <c:spPr>
          <a:ln w="20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760064"/>
        <c:crosses val="autoZero"/>
        <c:crossBetween val="between"/>
      </c:valAx>
      <c:spPr>
        <a:noFill/>
        <a:ln w="160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5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4224751066856334E-2"/>
          <c:y val="2.0283975659229222E-3"/>
          <c:w val="0.98719772403982931"/>
          <c:h val="0.7444219066937122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091">
              <a:noFill/>
            </a:ln>
          </c:spPr>
          <c:dLbls>
            <c:dLbl>
              <c:idx val="0"/>
              <c:layout>
                <c:manualLayout>
                  <c:x val="1.7177674224069177E-2"/>
                  <c:y val="-3.908664925661716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034581444468389E-4"/>
                  <c:y val="-1.227920500301124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7.0045526297447076E-3"/>
                  <c:y val="-1.858410980784344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1910395181381337E-4"/>
                  <c:y val="-2.1204043729646654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01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9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51.6</c:v>
                </c:pt>
                <c:pt idx="1">
                  <c:v>48.8</c:v>
                </c:pt>
                <c:pt idx="2">
                  <c:v>39.300000000000011</c:v>
                </c:pt>
                <c:pt idx="3">
                  <c:v>36.800000000000011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091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201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9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35.4</c:v>
                </c:pt>
                <c:pt idx="1">
                  <c:v>34.800000000000011</c:v>
                </c:pt>
                <c:pt idx="2">
                  <c:v>34.800000000000011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091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201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9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27.1</c:v>
                </c:pt>
                <c:pt idx="1">
                  <c:v>26.5</c:v>
                </c:pt>
                <c:pt idx="2">
                  <c:v>26.5</c:v>
                </c:pt>
              </c:numCache>
            </c:numRef>
          </c:val>
        </c:ser>
        <c:gapWidth val="40"/>
        <c:axId val="173401984"/>
        <c:axId val="173403520"/>
      </c:barChart>
      <c:catAx>
        <c:axId val="173401984"/>
        <c:scaling>
          <c:orientation val="minMax"/>
        </c:scaling>
        <c:axPos val="b"/>
        <c:numFmt formatCode="General" sourceLinked="1"/>
        <c:tickLblPos val="nextTo"/>
        <c:spPr>
          <a:ln w="20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3403520"/>
        <c:crosses val="autoZero"/>
        <c:auto val="1"/>
        <c:lblAlgn val="ctr"/>
        <c:lblOffset val="100"/>
        <c:tickLblSkip val="1"/>
        <c:tickMarkSkip val="1"/>
      </c:catAx>
      <c:valAx>
        <c:axId val="173403520"/>
        <c:scaling>
          <c:orientation val="minMax"/>
        </c:scaling>
        <c:delete val="1"/>
        <c:axPos val="l"/>
        <c:numFmt formatCode="General" sourceLinked="1"/>
        <c:tickLblPos val="none"/>
        <c:crossAx val="173401984"/>
        <c:crosses val="autoZero"/>
        <c:crossBetween val="between"/>
        <c:majorUnit val="20"/>
      </c:valAx>
      <c:spPr>
        <a:noFill/>
        <a:ln w="16091">
          <a:noFill/>
        </a:ln>
      </c:spPr>
    </c:plotArea>
    <c:legend>
      <c:legendPos val="b"/>
      <c:layout>
        <c:manualLayout>
          <c:xMode val="edge"/>
          <c:yMode val="edge"/>
          <c:x val="3.5561877667140834E-2"/>
          <c:y val="0.90466531440162268"/>
          <c:w val="0.91180654338549072"/>
          <c:h val="8.519269776876269E-2"/>
        </c:manualLayout>
      </c:layout>
      <c:spPr>
        <a:noFill/>
        <a:ln w="16091">
          <a:noFill/>
        </a:ln>
      </c:spPr>
      <c:txPr>
        <a:bodyPr/>
        <a:lstStyle/>
        <a:p>
          <a:pPr>
            <a:defRPr sz="128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614336636795705"/>
          <c:y val="2.9103396994364442E-2"/>
          <c:w val="0.51860151131983678"/>
          <c:h val="0.8812293449523388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129,2</c:v>
                </c:pt>
              </c:strCache>
            </c:strRef>
          </c:tx>
          <c:spPr>
            <a:gradFill>
              <a:gsLst>
                <a:gs pos="0">
                  <a:srgbClr val="006666"/>
                </a:gs>
                <a:gs pos="50000">
                  <a:srgbClr val="008A3E"/>
                </a:gs>
                <a:gs pos="100000">
                  <a:srgbClr val="006666"/>
                </a:gs>
              </a:gsLst>
              <a:lin ang="5400000" scaled="0"/>
            </a:gradFill>
          </c:spPr>
          <c:dPt>
            <c:idx val="9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0898865036549364"/>
                  <c:y val="-1.7925555510747336E-2"/>
                </c:manualLayout>
              </c:layout>
              <c:showVal val="1"/>
            </c:dLbl>
            <c:dLbl>
              <c:idx val="9"/>
              <c:layout>
                <c:manualLayout>
                  <c:x val="2.8681223780393219E-3"/>
                  <c:y val="-7.6823809331774007E-3"/>
                </c:manualLayout>
              </c:layout>
              <c:showVal val="1"/>
            </c:dLbl>
            <c:dLbl>
              <c:idx val="22"/>
              <c:layout>
                <c:manualLayout>
                  <c:x val="0"/>
                  <c:y val="-2.30471427995322E-2"/>
                </c:manualLayout>
              </c:layout>
              <c:showVal val="1"/>
            </c:dLbl>
            <c:delete val="1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Lbls>
          <c:cat>
            <c:strRef>
              <c:f>Лист1!$A$2:$A$25</c:f>
              <c:strCache>
                <c:ptCount val="24"/>
                <c:pt idx="0">
                  <c:v>Кикнурский</c:v>
                </c:pt>
                <c:pt idx="1">
                  <c:v>Сунский</c:v>
                </c:pt>
                <c:pt idx="2">
                  <c:v>Немский</c:v>
                </c:pt>
                <c:pt idx="3">
                  <c:v>Пижанский</c:v>
                </c:pt>
                <c:pt idx="4">
                  <c:v>Афанасьевский</c:v>
                </c:pt>
                <c:pt idx="5">
                  <c:v>Зуевский</c:v>
                </c:pt>
                <c:pt idx="6">
                  <c:v>Малмыжский</c:v>
                </c:pt>
                <c:pt idx="7">
                  <c:v>Мурашинский</c:v>
                </c:pt>
                <c:pt idx="8">
                  <c:v>Нагорский</c:v>
                </c:pt>
                <c:pt idx="9">
                  <c:v>ОБЛАСТЬ</c:v>
                </c:pt>
                <c:pt idx="10">
                  <c:v>Подосиновский</c:v>
                </c:pt>
                <c:pt idx="11">
                  <c:v>Юрьянский</c:v>
                </c:pt>
                <c:pt idx="12">
                  <c:v>Верхошижемский</c:v>
                </c:pt>
                <c:pt idx="13">
                  <c:v>Орловский</c:v>
                </c:pt>
                <c:pt idx="14">
                  <c:v>Слободской </c:v>
                </c:pt>
                <c:pt idx="15">
                  <c:v>Кирово-Чепецкий</c:v>
                </c:pt>
                <c:pt idx="16">
                  <c:v>Арбажский</c:v>
                </c:pt>
                <c:pt idx="17">
                  <c:v>Белохолуницкий </c:v>
                </c:pt>
                <c:pt idx="18">
                  <c:v>г. Киров</c:v>
                </c:pt>
                <c:pt idx="19">
                  <c:v>Богородский </c:v>
                </c:pt>
                <c:pt idx="20">
                  <c:v>Яранский</c:v>
                </c:pt>
                <c:pt idx="21">
                  <c:v>Шабалинский</c:v>
                </c:pt>
                <c:pt idx="22">
                  <c:v>Даровский</c:v>
                </c:pt>
                <c:pt idx="23">
                  <c:v>Санчурский</c:v>
                </c:pt>
              </c:strCache>
            </c:strRef>
          </c:cat>
          <c:val>
            <c:numRef>
              <c:f>Лист1!$B$2:$B$25</c:f>
              <c:numCache>
                <c:formatCode>0.0</c:formatCode>
                <c:ptCount val="24"/>
                <c:pt idx="0">
                  <c:v>112.31366142536299</c:v>
                </c:pt>
                <c:pt idx="1">
                  <c:v>103.18396226415095</c:v>
                </c:pt>
                <c:pt idx="2">
                  <c:v>100.21295252411376</c:v>
                </c:pt>
                <c:pt idx="3">
                  <c:v>97.856062627880078</c:v>
                </c:pt>
                <c:pt idx="4">
                  <c:v>86.655112651646448</c:v>
                </c:pt>
                <c:pt idx="5">
                  <c:v>79.698915209209673</c:v>
                </c:pt>
                <c:pt idx="6">
                  <c:v>78.484134992712427</c:v>
                </c:pt>
                <c:pt idx="7">
                  <c:v>69.74041069352964</c:v>
                </c:pt>
                <c:pt idx="8">
                  <c:v>67.724458204334368</c:v>
                </c:pt>
                <c:pt idx="9">
                  <c:v>36.829611604160711</c:v>
                </c:pt>
                <c:pt idx="10">
                  <c:v>35.275442412840256</c:v>
                </c:pt>
                <c:pt idx="11">
                  <c:v>34.253092293054237</c:v>
                </c:pt>
                <c:pt idx="12">
                  <c:v>31.638894747943535</c:v>
                </c:pt>
                <c:pt idx="13">
                  <c:v>30.926240915416727</c:v>
                </c:pt>
                <c:pt idx="14">
                  <c:v>29.396292972738721</c:v>
                </c:pt>
                <c:pt idx="15">
                  <c:v>29.35104832160923</c:v>
                </c:pt>
                <c:pt idx="16">
                  <c:v>27.292576419213972</c:v>
                </c:pt>
                <c:pt idx="17">
                  <c:v>25.13826043237809</c:v>
                </c:pt>
                <c:pt idx="18">
                  <c:v>20.466269781552629</c:v>
                </c:pt>
                <c:pt idx="19">
                  <c:v>19.940179461615156</c:v>
                </c:pt>
                <c:pt idx="20">
                  <c:v>18.588742657446559</c:v>
                </c:pt>
                <c:pt idx="21">
                  <c:v>9.2131932927952835</c:v>
                </c:pt>
                <c:pt idx="22">
                  <c:v>8.4537999830924004</c:v>
                </c:pt>
                <c:pt idx="23">
                  <c:v>0</c:v>
                </c:pt>
              </c:numCache>
            </c:numRef>
          </c:val>
        </c:ser>
        <c:gapWidth val="16"/>
        <c:axId val="174375680"/>
        <c:axId val="174377216"/>
      </c:barChart>
      <c:catAx>
        <c:axId val="17437568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4377216"/>
        <c:crosses val="autoZero"/>
        <c:auto val="1"/>
        <c:lblAlgn val="ctr"/>
        <c:lblOffset val="100"/>
        <c:tickLblSkip val="1"/>
      </c:catAx>
      <c:valAx>
        <c:axId val="174377216"/>
        <c:scaling>
          <c:orientation val="minMax"/>
          <c:max val="120"/>
          <c:min val="0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4375680"/>
        <c:crosses val="autoZero"/>
        <c:crossBetween val="between"/>
        <c:majorUnit val="40"/>
      </c:valAx>
      <c:spPr>
        <a:ln>
          <a:solidFill>
            <a:schemeClr val="tx1"/>
          </a:solidFill>
        </a:ln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989505247376314"/>
          <c:y val="2.2222222222222227E-3"/>
          <c:w val="0.76311844077961022"/>
          <c:h val="0.855555555555555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66CC">
                    <a:gamma/>
                    <a:shade val="46275"/>
                    <a:invGamma/>
                  </a:srgbClr>
                </a:gs>
                <a:gs pos="5000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142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142">
                <a:noFill/>
              </a:ln>
            </c:spPr>
          </c:dPt>
          <c:dLbls>
            <c:dLbl>
              <c:idx val="0"/>
              <c:layout>
                <c:manualLayout>
                  <c:x val="-7.4229988904146241E-3"/>
                  <c:y val="-3.6652819059869016E-2"/>
                </c:manualLayout>
              </c:layout>
              <c:spPr>
                <a:solidFill>
                  <a:schemeClr val="bg1"/>
                </a:solidFill>
                <a:ln w="389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5.0081953453847278E-3"/>
                  <c:y val="-2.6380286148758775E-2"/>
                </c:manualLayout>
              </c:layout>
              <c:spPr>
                <a:solidFill>
                  <a:schemeClr val="bg1"/>
                </a:solidFill>
                <a:ln w="389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9"/>
              <c:layout>
                <c:manualLayout>
                  <c:x val="5.3202405902867868E-3"/>
                  <c:y val="-6.0240091903021424E-3"/>
                </c:manualLayout>
              </c:layout>
              <c:spPr>
                <a:solidFill>
                  <a:schemeClr val="bg1"/>
                </a:solidFill>
                <a:ln w="389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1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Свечинский</c:v>
                </c:pt>
                <c:pt idx="1">
                  <c:v>Сунский</c:v>
                </c:pt>
                <c:pt idx="2">
                  <c:v>Немский</c:v>
                </c:pt>
                <c:pt idx="3">
                  <c:v>Пижанский</c:v>
                </c:pt>
                <c:pt idx="4">
                  <c:v>Афанасьевский</c:v>
                </c:pt>
                <c:pt idx="5">
                  <c:v>Кикнурский</c:v>
                </c:pt>
                <c:pt idx="6">
                  <c:v>Малмыжский</c:v>
                </c:pt>
                <c:pt idx="7">
                  <c:v>Зуевский</c:v>
                </c:pt>
                <c:pt idx="8">
                  <c:v>Мурашинский</c:v>
                </c:pt>
                <c:pt idx="9">
                  <c:v>Нагорский</c:v>
                </c:pt>
                <c:pt idx="10">
                  <c:v>ОБЛАСТЬ</c:v>
                </c:pt>
                <c:pt idx="11">
                  <c:v>Слободской </c:v>
                </c:pt>
                <c:pt idx="12">
                  <c:v>Кирово-Чепецкий</c:v>
                </c:pt>
                <c:pt idx="13">
                  <c:v>Арбажский</c:v>
                </c:pt>
                <c:pt idx="14">
                  <c:v>Белохолуницкий </c:v>
                </c:pt>
                <c:pt idx="15">
                  <c:v>г. Киров</c:v>
                </c:pt>
                <c:pt idx="16">
                  <c:v>Богородский </c:v>
                </c:pt>
                <c:pt idx="17">
                  <c:v>Яранский</c:v>
                </c:pt>
                <c:pt idx="18">
                  <c:v>Шабалинский</c:v>
                </c:pt>
                <c:pt idx="19">
                  <c:v>Даровский</c:v>
                </c:pt>
                <c:pt idx="20">
                  <c:v>Санчурский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156.30000000000001</c:v>
                </c:pt>
                <c:pt idx="1">
                  <c:v>124.9</c:v>
                </c:pt>
                <c:pt idx="2">
                  <c:v>123.4</c:v>
                </c:pt>
                <c:pt idx="3">
                  <c:v>118.2</c:v>
                </c:pt>
                <c:pt idx="4">
                  <c:v>112.3</c:v>
                </c:pt>
                <c:pt idx="5">
                  <c:v>109.9</c:v>
                </c:pt>
                <c:pt idx="6">
                  <c:v>97.9</c:v>
                </c:pt>
                <c:pt idx="7">
                  <c:v>97</c:v>
                </c:pt>
                <c:pt idx="8">
                  <c:v>84.7</c:v>
                </c:pt>
                <c:pt idx="9">
                  <c:v>81.7</c:v>
                </c:pt>
                <c:pt idx="10">
                  <c:v>43.8</c:v>
                </c:pt>
                <c:pt idx="11">
                  <c:v>35.700000000000003</c:v>
                </c:pt>
                <c:pt idx="12">
                  <c:v>34.700000000000003</c:v>
                </c:pt>
                <c:pt idx="13">
                  <c:v>32.4</c:v>
                </c:pt>
                <c:pt idx="14">
                  <c:v>30.5</c:v>
                </c:pt>
                <c:pt idx="15">
                  <c:v>24.3</c:v>
                </c:pt>
                <c:pt idx="16">
                  <c:v>23.4</c:v>
                </c:pt>
                <c:pt idx="17">
                  <c:v>22.4</c:v>
                </c:pt>
                <c:pt idx="18">
                  <c:v>10.9</c:v>
                </c:pt>
                <c:pt idx="19">
                  <c:v>10.1</c:v>
                </c:pt>
                <c:pt idx="20">
                  <c:v>0</c:v>
                </c:pt>
              </c:numCache>
            </c:numRef>
          </c:val>
        </c:ser>
        <c:gapWidth val="30"/>
        <c:axId val="173450368"/>
        <c:axId val="173451904"/>
      </c:barChart>
      <c:catAx>
        <c:axId val="173450368"/>
        <c:scaling>
          <c:orientation val="minMax"/>
        </c:scaling>
        <c:axPos val="l"/>
        <c:numFmt formatCode="General" sourceLinked="1"/>
        <c:tickLblPos val="nextTo"/>
        <c:spPr>
          <a:ln w="38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3451904"/>
        <c:crosses val="autoZero"/>
        <c:auto val="1"/>
        <c:lblAlgn val="ctr"/>
        <c:lblOffset val="0"/>
        <c:tickLblSkip val="1"/>
        <c:tickMarkSkip val="1"/>
      </c:catAx>
      <c:valAx>
        <c:axId val="173451904"/>
        <c:scaling>
          <c:orientation val="minMax"/>
          <c:max val="160"/>
          <c:min val="0"/>
        </c:scaling>
        <c:axPos val="b"/>
        <c:majorGridlines>
          <c:spPr>
            <a:ln w="389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9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3450368"/>
        <c:crosses val="autoZero"/>
        <c:crossBetween val="between"/>
        <c:majorUnit val="25"/>
      </c:valAx>
      <c:spPr>
        <a:noFill/>
        <a:ln w="1557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6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674253200568986E-3"/>
          <c:y val="8.7221095334685611E-2"/>
          <c:w val="0.98577524893314372"/>
          <c:h val="0.7444219066937122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977">
              <a:noFill/>
            </a:ln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86,2</a:t>
                    </a:r>
                  </a:p>
                </c:rich>
              </c:tx>
              <c:dLblPos val="outEnd"/>
            </c:dLbl>
            <c:spPr>
              <a:solidFill>
                <a:srgbClr val="FFFFFF"/>
              </a:solidFill>
              <a:ln w="224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5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>
                  <c:v>90.1</c:v>
                </c:pt>
                <c:pt idx="1">
                  <c:v>86.179999999999993</c:v>
                </c:pt>
                <c:pt idx="2">
                  <c:v>80.099999999999994</c:v>
                </c:pt>
                <c:pt idx="3">
                  <c:v>73.7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977">
              <a:noFill/>
            </a:ln>
          </c:spPr>
          <c:dLbls>
            <c:dLbl>
              <c:idx val="2"/>
              <c:layout>
                <c:manualLayout>
                  <c:x val="1.8402213179828094E-2"/>
                  <c:y val="-2.4564462658812208E-2"/>
                </c:manualLayout>
              </c:layout>
              <c:spPr>
                <a:solidFill>
                  <a:schemeClr val="bg1"/>
                </a:solidFill>
                <a:ln w="22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5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91.76</c:v>
                </c:pt>
                <c:pt idx="1">
                  <c:v>85.83</c:v>
                </c:pt>
                <c:pt idx="2">
                  <c:v>84.45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977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224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45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0.0</c:formatCode>
                <c:ptCount val="4"/>
                <c:pt idx="0">
                  <c:v>81.349999999999994</c:v>
                </c:pt>
                <c:pt idx="1">
                  <c:v>76.849999999999994</c:v>
                </c:pt>
                <c:pt idx="2">
                  <c:v>75</c:v>
                </c:pt>
              </c:numCache>
            </c:numRef>
          </c:val>
        </c:ser>
        <c:gapWidth val="40"/>
        <c:axId val="173925120"/>
        <c:axId val="173926656"/>
      </c:barChart>
      <c:catAx>
        <c:axId val="173925120"/>
        <c:scaling>
          <c:orientation val="minMax"/>
        </c:scaling>
        <c:axPos val="b"/>
        <c:numFmt formatCode="General" sourceLinked="1"/>
        <c:tickLblPos val="nextTo"/>
        <c:spPr>
          <a:ln w="22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3926656"/>
        <c:crosses val="autoZero"/>
        <c:auto val="1"/>
        <c:lblAlgn val="ctr"/>
        <c:lblOffset val="100"/>
        <c:tickLblSkip val="1"/>
        <c:tickMarkSkip val="1"/>
      </c:catAx>
      <c:valAx>
        <c:axId val="173926656"/>
        <c:scaling>
          <c:orientation val="minMax"/>
        </c:scaling>
        <c:delete val="1"/>
        <c:axPos val="l"/>
        <c:numFmt formatCode="0.0" sourceLinked="1"/>
        <c:tickLblPos val="none"/>
        <c:crossAx val="173925120"/>
        <c:crosses val="autoZero"/>
        <c:crossBetween val="between"/>
        <c:majorUnit val="20"/>
      </c:valAx>
      <c:spPr>
        <a:noFill/>
        <a:ln w="1797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4224751066856334E-2"/>
          <c:y val="6.4908722109533482E-2"/>
          <c:w val="0.98577524893314372"/>
          <c:h val="0.7444219066937122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428">
              <a:noFill/>
            </a:ln>
          </c:spPr>
          <c:dLbls>
            <c:dLbl>
              <c:idx val="3"/>
              <c:layout>
                <c:manualLayout>
                  <c:x val="1.03232519920201E-2"/>
                  <c:y val="-2.3952660707816202E-2"/>
                </c:manualLayout>
              </c:layout>
              <c:dLblPos val="outEnd"/>
              <c:showVal val="1"/>
            </c:dLbl>
            <c:spPr>
              <a:solidFill>
                <a:srgbClr val="FFFFFF"/>
              </a:solidFill>
              <a:ln w="2053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2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71.7</c:v>
                </c:pt>
                <c:pt idx="1">
                  <c:v>51.4</c:v>
                </c:pt>
                <c:pt idx="2">
                  <c:v>43.3</c:v>
                </c:pt>
                <c:pt idx="3">
                  <c:v>38.800000000000011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428">
              <a:noFill/>
            </a:ln>
          </c:spPr>
          <c:dLbls>
            <c:dLbl>
              <c:idx val="2"/>
              <c:layout>
                <c:manualLayout>
                  <c:x val="6.4739758823511434E-3"/>
                  <c:y val="-9.7209407993929676E-3"/>
                </c:manualLayout>
              </c:layout>
              <c:spPr>
                <a:solidFill>
                  <a:schemeClr val="bg1"/>
                </a:solidFill>
                <a:ln w="205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32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39.9</c:v>
                </c:pt>
                <c:pt idx="1">
                  <c:v>34.4</c:v>
                </c:pt>
                <c:pt idx="2">
                  <c:v>32.700000000000003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428">
              <a:noFill/>
            </a:ln>
          </c:spPr>
          <c:dLbls>
            <c:dLbl>
              <c:idx val="2"/>
              <c:layout>
                <c:manualLayout>
                  <c:x val="1.3649124324711463E-2"/>
                  <c:y val="-1.4446842210348901E-2"/>
                </c:manualLayout>
              </c:layout>
              <c:spPr>
                <a:solidFill>
                  <a:schemeClr val="bg1"/>
                </a:solidFill>
                <a:ln w="205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32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40.800000000000011</c:v>
                </c:pt>
                <c:pt idx="1">
                  <c:v>35.700000000000003</c:v>
                </c:pt>
                <c:pt idx="2">
                  <c:v>33.5</c:v>
                </c:pt>
              </c:numCache>
            </c:numRef>
          </c:val>
        </c:ser>
        <c:gapWidth val="40"/>
        <c:axId val="174441216"/>
        <c:axId val="174442752"/>
      </c:barChart>
      <c:catAx>
        <c:axId val="174441216"/>
        <c:scaling>
          <c:orientation val="minMax"/>
        </c:scaling>
        <c:axPos val="b"/>
        <c:numFmt formatCode="General" sourceLinked="1"/>
        <c:tickLblPos val="nextTo"/>
        <c:spPr>
          <a:ln w="20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4442752"/>
        <c:crosses val="autoZero"/>
        <c:auto val="1"/>
        <c:lblAlgn val="ctr"/>
        <c:lblOffset val="100"/>
        <c:tickLblSkip val="1"/>
        <c:tickMarkSkip val="1"/>
      </c:catAx>
      <c:valAx>
        <c:axId val="174442752"/>
        <c:scaling>
          <c:orientation val="minMax"/>
        </c:scaling>
        <c:delete val="1"/>
        <c:axPos val="l"/>
        <c:numFmt formatCode="General" sourceLinked="1"/>
        <c:tickLblPos val="none"/>
        <c:crossAx val="174441216"/>
        <c:crosses val="autoZero"/>
        <c:crossBetween val="between"/>
        <c:majorUnit val="20"/>
      </c:valAx>
      <c:spPr>
        <a:noFill/>
        <a:ln w="1642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1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3736850483736271E-2"/>
          <c:y val="4.4045964479373027E-2"/>
          <c:w val="0.83714353142597364"/>
          <c:h val="0.880048659746782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37997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8656180095502016E-2"/>
                  <c:y val="5.969768545096335E-2"/>
                </c:manualLayout>
              </c:layout>
              <c:tx>
                <c:rich>
                  <a:bodyPr/>
                  <a:lstStyle/>
                  <a:p>
                    <a:r>
                      <a:rPr lang="en-US" sz="1995" b="1" dirty="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en-US" dirty="0" smtClean="0"/>
                      <a:t>,31</a:t>
                    </a:r>
                    <a:endParaRPr lang="en-US" dirty="0"/>
                  </a:p>
                </c:rich>
              </c:tx>
              <c:dLblPos val="r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9296996412130413E-2"/>
                  <c:y val="-4.9489709563657419E-2"/>
                </c:manualLayout>
              </c:layout>
              <c:tx>
                <c:rich>
                  <a:bodyPr/>
                  <a:lstStyle/>
                  <a:p>
                    <a:r>
                      <a:rPr lang="en-US" sz="1995" b="1" dirty="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en-US" dirty="0" smtClean="0"/>
                      <a:t>,53</a:t>
                    </a:r>
                    <a:endParaRPr lang="en-US" dirty="0"/>
                  </a:p>
                </c:rich>
              </c:tx>
              <c:dLblPos val="r"/>
            </c:dLbl>
            <c:spPr>
              <a:ln>
                <a:noFill/>
              </a:ln>
              <a:effectLst/>
            </c:spPr>
            <c:txPr>
              <a:bodyPr/>
              <a:lstStyle/>
              <a:p>
                <a:pPr>
                  <a:defRPr sz="1995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1.319</c:v>
                </c:pt>
                <c:pt idx="1">
                  <c:v>1.34</c:v>
                </c:pt>
                <c:pt idx="2">
                  <c:v>1.2869999999999997</c:v>
                </c:pt>
                <c:pt idx="3">
                  <c:v>1.296</c:v>
                </c:pt>
                <c:pt idx="4">
                  <c:v>1.4059999999999995</c:v>
                </c:pt>
                <c:pt idx="5">
                  <c:v>1.494</c:v>
                </c:pt>
                <c:pt idx="6">
                  <c:v>1.5369999999999997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ln w="37997">
              <a:solidFill>
                <a:srgbClr val="000066"/>
              </a:solidFill>
            </a:ln>
          </c:spPr>
          <c:marker>
            <c:symbol val="circle"/>
            <c:size val="10"/>
            <c:spPr>
              <a:solidFill>
                <a:srgbClr val="232367"/>
              </a:solidFill>
              <a:ln>
                <a:solidFill>
                  <a:srgbClr val="000066"/>
                </a:solidFill>
              </a:ln>
            </c:spPr>
          </c:marker>
          <c:dLbls>
            <c:dLbl>
              <c:idx val="0"/>
              <c:layout>
                <c:manualLayout>
                  <c:x val="-4.8949604215807442E-2"/>
                  <c:y val="-6.1248288755926375E-2"/>
                </c:manualLayout>
              </c:layout>
              <c:tx>
                <c:rich>
                  <a:bodyPr/>
                  <a:lstStyle/>
                  <a:p>
                    <a:r>
                      <a:rPr lang="en-US" sz="1995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 smtClean="0"/>
                      <a:t>,33</a:t>
                    </a:r>
                    <a:endParaRPr lang="en-US" dirty="0"/>
                  </a:p>
                </c:rich>
              </c:tx>
              <c:dLblPos val="r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4.7181525976525826E-3"/>
                  <c:y val="5.0342487202375739E-2"/>
                </c:manualLayout>
              </c:layout>
              <c:tx>
                <c:rich>
                  <a:bodyPr/>
                  <a:lstStyle/>
                  <a:p>
                    <a:r>
                      <a:rPr lang="en-US" sz="1995" b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 smtClean="0"/>
                      <a:t>,50</a:t>
                    </a:r>
                    <a:endParaRPr lang="en-US" dirty="0"/>
                  </a:p>
                </c:rich>
              </c:tx>
              <c:dLblPos val="r"/>
            </c:dLbl>
            <c:txPr>
              <a:bodyPr/>
              <a:lstStyle/>
              <a:p>
                <a:pPr>
                  <a:defRPr sz="1995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1.3340000000000001</c:v>
                </c:pt>
                <c:pt idx="1">
                  <c:v>1.335</c:v>
                </c:pt>
                <c:pt idx="2">
                  <c:v>1.264</c:v>
                </c:pt>
                <c:pt idx="3">
                  <c:v>1.2709999999999997</c:v>
                </c:pt>
                <c:pt idx="4">
                  <c:v>1.3900000000000001</c:v>
                </c:pt>
                <c:pt idx="5">
                  <c:v>1.468</c:v>
                </c:pt>
                <c:pt idx="6">
                  <c:v>1.502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ln w="37997">
              <a:solidFill>
                <a:srgbClr val="007033"/>
              </a:solidFill>
            </a:ln>
          </c:spPr>
          <c:marker>
            <c:symbol val="circle"/>
            <c:size val="10"/>
            <c:spPr>
              <a:solidFill>
                <a:srgbClr val="007033"/>
              </a:solidFill>
              <a:ln>
                <a:solidFill>
                  <a:srgbClr val="007033"/>
                </a:solidFill>
              </a:ln>
            </c:spPr>
          </c:marker>
          <c:dLbls>
            <c:dLbl>
              <c:idx val="0"/>
              <c:layout>
                <c:manualLayout>
                  <c:x val="-4.6985654522849356E-2"/>
                  <c:y val="5.1440804120552193E-2"/>
                </c:manualLayout>
              </c:layout>
              <c:tx>
                <c:rich>
                  <a:bodyPr/>
                  <a:lstStyle/>
                  <a:p>
                    <a:r>
                      <a:rPr lang="en-US" sz="1995" b="1" dirty="0" smtClean="0">
                        <a:solidFill>
                          <a:srgbClr val="007033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rgbClr val="007033"/>
                        </a:solidFill>
                      </a:rPr>
                      <a:t>,25</a:t>
                    </a:r>
                    <a:endParaRPr lang="en-US" dirty="0">
                      <a:solidFill>
                        <a:srgbClr val="007033"/>
                      </a:solidFill>
                    </a:endParaRPr>
                  </a:p>
                </c:rich>
              </c:tx>
              <c:dLblPos val="r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5.6910999918663566E-2"/>
                  <c:y val="-4.888875596971436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033"/>
                        </a:solidFill>
                      </a:rPr>
                      <a:t>1,54</a:t>
                    </a:r>
                  </a:p>
                </c:rich>
              </c:tx>
              <c:dLblPos val="r"/>
            </c:dLbl>
            <c:txPr>
              <a:bodyPr/>
              <a:lstStyle/>
              <a:p>
                <a:pPr>
                  <a:defRPr sz="1995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1.252</c:v>
                </c:pt>
                <c:pt idx="1">
                  <c:v>1.292</c:v>
                </c:pt>
                <c:pt idx="2">
                  <c:v>1.23</c:v>
                </c:pt>
                <c:pt idx="3">
                  <c:v>1.254</c:v>
                </c:pt>
                <c:pt idx="4">
                  <c:v>1.36</c:v>
                </c:pt>
                <c:pt idx="5">
                  <c:v>1.448</c:v>
                </c:pt>
                <c:pt idx="6">
                  <c:v>1.454</c:v>
                </c:pt>
                <c:pt idx="7">
                  <c:v>1.43</c:v>
                </c:pt>
                <c:pt idx="8">
                  <c:v>1.54</c:v>
                </c:pt>
              </c:numCache>
            </c:numRef>
          </c:val>
        </c:ser>
        <c:marker val="1"/>
        <c:axId val="125878656"/>
        <c:axId val="125880192"/>
      </c:lineChart>
      <c:catAx>
        <c:axId val="12587865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96" b="1"/>
            </a:pPr>
            <a:endParaRPr lang="ru-RU"/>
          </a:p>
        </c:txPr>
        <c:crossAx val="125880192"/>
        <c:crossesAt val="0"/>
        <c:auto val="1"/>
        <c:lblAlgn val="ctr"/>
        <c:lblOffset val="100"/>
      </c:catAx>
      <c:valAx>
        <c:axId val="125880192"/>
        <c:scaling>
          <c:orientation val="minMax"/>
          <c:max val="1.6"/>
          <c:min val="1.2"/>
        </c:scaling>
        <c:axPos val="l"/>
        <c:majorGridlines/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596" b="1"/>
            </a:pPr>
            <a:endParaRPr lang="ru-RU"/>
          </a:p>
        </c:txPr>
        <c:crossAx val="125878656"/>
        <c:crosses val="autoZero"/>
        <c:crossBetween val="between"/>
        <c:majorUnit val="0.1"/>
        <c:minorUnit val="4.0000000000000022E-2"/>
      </c:valAx>
      <c:spPr>
        <a:noFill/>
        <a:ln w="25332">
          <a:noFill/>
        </a:ln>
      </c:spPr>
    </c:plotArea>
    <c:legend>
      <c:legendPos val="t"/>
      <c:layout>
        <c:manualLayout>
          <c:xMode val="edge"/>
          <c:yMode val="edge"/>
          <c:x val="8.9079515121363168E-2"/>
          <c:y val="7.4008403270578837E-2"/>
          <c:w val="0.4082186992725545"/>
          <c:h val="0.30399943834181226"/>
        </c:manualLayout>
      </c:layout>
      <c:txPr>
        <a:bodyPr/>
        <a:lstStyle/>
        <a:p>
          <a:pPr>
            <a:defRPr sz="1995" b="1"/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795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148564294631714E-2"/>
          <c:y val="7.6131687242798368E-2"/>
          <c:w val="0.90761548064918873"/>
          <c:h val="0.6687242798353911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687">
              <a:noFill/>
            </a:ln>
          </c:spPr>
          <c:dLbls>
            <c:dLbl>
              <c:idx val="0"/>
              <c:layout>
                <c:manualLayout>
                  <c:x val="-5.2418889685808398E-4"/>
                  <c:y val="-5.690606423279690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4552859701475745E-4"/>
                  <c:y val="-5.433416113284098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0634417598791727E-3"/>
                  <c:y val="-5.2173681348598774E-2"/>
                </c:manualLayout>
              </c:layout>
              <c:dLblPos val="outEnd"/>
              <c:showVal val="1"/>
            </c:dLbl>
            <c:spPr>
              <a:solidFill>
                <a:srgbClr val="FFFFFF"/>
              </a:solidFill>
              <a:ln w="346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31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45</c:v>
                </c:pt>
                <c:pt idx="1">
                  <c:v>41.5</c:v>
                </c:pt>
                <c:pt idx="2">
                  <c:v>37</c:v>
                </c:pt>
                <c:pt idx="3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687">
              <a:noFill/>
            </a:ln>
          </c:spPr>
          <c:dLbls>
            <c:spPr>
              <a:solidFill>
                <a:schemeClr val="bg1"/>
              </a:solidFill>
              <a:ln w="346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31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20.5</c:v>
                </c:pt>
                <c:pt idx="1">
                  <c:v>18.8</c:v>
                </c:pt>
                <c:pt idx="2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687">
              <a:noFill/>
            </a:ln>
          </c:spPr>
          <c:dLbls>
            <c:dLbl>
              <c:idx val="0"/>
              <c:layout>
                <c:manualLayout>
                  <c:x val="6.8431731897918343E-3"/>
                  <c:y val="-3.355229621456237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9704583404645347E-3"/>
                  <c:y val="-4.2194248728902116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46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316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16.899999999999999</c:v>
                </c:pt>
                <c:pt idx="1">
                  <c:v>15</c:v>
                </c:pt>
                <c:pt idx="2">
                  <c:v>10.1</c:v>
                </c:pt>
                <c:pt idx="3">
                  <c:v>8.2000000000000011</c:v>
                </c:pt>
              </c:numCache>
            </c:numRef>
          </c:val>
        </c:ser>
        <c:gapWidth val="40"/>
        <c:axId val="175058944"/>
        <c:axId val="175060480"/>
      </c:barChart>
      <c:catAx>
        <c:axId val="175058944"/>
        <c:scaling>
          <c:orientation val="minMax"/>
        </c:scaling>
        <c:axPos val="b"/>
        <c:numFmt formatCode="General" sourceLinked="1"/>
        <c:tickLblPos val="nextTo"/>
        <c:spPr>
          <a:ln w="34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1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060480"/>
        <c:crosses val="autoZero"/>
        <c:auto val="1"/>
        <c:lblAlgn val="ctr"/>
        <c:lblOffset val="100"/>
        <c:tickLblSkip val="1"/>
        <c:tickMarkSkip val="1"/>
      </c:catAx>
      <c:valAx>
        <c:axId val="175060480"/>
        <c:scaling>
          <c:orientation val="minMax"/>
        </c:scaling>
        <c:axPos val="l"/>
        <c:numFmt formatCode="General" sourceLinked="1"/>
        <c:tickLblPos val="nextTo"/>
        <c:spPr>
          <a:ln w="34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1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058944"/>
        <c:crosses val="autoZero"/>
        <c:crossBetween val="between"/>
      </c:valAx>
      <c:spPr>
        <a:noFill/>
        <a:ln w="27687">
          <a:noFill/>
        </a:ln>
      </c:spPr>
    </c:plotArea>
    <c:legend>
      <c:legendPos val="b"/>
      <c:layout>
        <c:manualLayout>
          <c:xMode val="edge"/>
          <c:yMode val="edge"/>
          <c:x val="0.28838951310861433"/>
          <c:y val="0.91152263374485598"/>
          <c:w val="0.49063670411985028"/>
          <c:h val="8.4362139917695478E-2"/>
        </c:manualLayout>
      </c:layout>
      <c:spPr>
        <a:noFill/>
        <a:ln w="27687">
          <a:noFill/>
        </a:ln>
      </c:spPr>
      <c:txPr>
        <a:bodyPr/>
        <a:lstStyle/>
        <a:p>
          <a:pPr>
            <a:defRPr sz="213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1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926493108728948"/>
          <c:y val="2.4886877828054307E-2"/>
          <c:w val="0.79019908116385917"/>
          <c:h val="0.8552036199095023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925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925">
                <a:noFill/>
              </a:ln>
            </c:spPr>
          </c:dPt>
          <c:dLbls>
            <c:dLbl>
              <c:idx val="0"/>
              <c:layout/>
              <c:spPr>
                <a:noFill/>
                <a:ln w="31925">
                  <a:noFill/>
                </a:ln>
              </c:spPr>
              <c:txPr>
                <a:bodyPr/>
                <a:lstStyle/>
                <a:p>
                  <a:pPr>
                    <a:defRPr sz="235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pPr>
                <a:noFill/>
                <a:ln w="31925">
                  <a:noFill/>
                </a:ln>
              </c:spPr>
              <c:txPr>
                <a:bodyPr/>
                <a:lstStyle/>
                <a:p>
                  <a:pPr>
                    <a:defRPr sz="235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/>
              <c:spPr>
                <a:noFill/>
                <a:ln w="31925">
                  <a:noFill/>
                </a:ln>
              </c:spPr>
              <c:txPr>
                <a:bodyPr/>
                <a:lstStyle/>
                <a:p>
                  <a:pPr>
                    <a:defRPr sz="235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Sheet1!$A$2:$A$24</c:f>
              <c:strCache>
                <c:ptCount val="23"/>
                <c:pt idx="0">
                  <c:v>Кикнурский</c:v>
                </c:pt>
                <c:pt idx="1">
                  <c:v>Кильмезский</c:v>
                </c:pt>
                <c:pt idx="2">
                  <c:v>Шабалинский</c:v>
                </c:pt>
                <c:pt idx="3">
                  <c:v>Унинский</c:v>
                </c:pt>
                <c:pt idx="4">
                  <c:v>Фаленский</c:v>
                </c:pt>
                <c:pt idx="5">
                  <c:v>Лузский</c:v>
                </c:pt>
                <c:pt idx="6">
                  <c:v>Уржумский</c:v>
                </c:pt>
                <c:pt idx="7">
                  <c:v>Афанасьевский</c:v>
                </c:pt>
                <c:pt idx="8">
                  <c:v>Малмыжский</c:v>
                </c:pt>
                <c:pt idx="9">
                  <c:v>Яранский</c:v>
                </c:pt>
                <c:pt idx="10">
                  <c:v>Всего по области</c:v>
                </c:pt>
                <c:pt idx="11">
                  <c:v>г. Киров</c:v>
                </c:pt>
                <c:pt idx="12">
                  <c:v>Богородский</c:v>
                </c:pt>
                <c:pt idx="13">
                  <c:v>Оричевский</c:v>
                </c:pt>
                <c:pt idx="14">
                  <c:v>Нагорский</c:v>
                </c:pt>
                <c:pt idx="15">
                  <c:v>Подосиновский</c:v>
                </c:pt>
                <c:pt idx="16">
                  <c:v>Омутнинский</c:v>
                </c:pt>
                <c:pt idx="17">
                  <c:v>Белохолуницкий</c:v>
                </c:pt>
                <c:pt idx="18">
                  <c:v>Немский</c:v>
                </c:pt>
                <c:pt idx="19">
                  <c:v>Санчурский</c:v>
                </c:pt>
                <c:pt idx="20">
                  <c:v>Орловский</c:v>
                </c:pt>
                <c:pt idx="21">
                  <c:v>Нолинский</c:v>
                </c:pt>
                <c:pt idx="22">
                  <c:v>Сунский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61.6</c:v>
                </c:pt>
                <c:pt idx="1">
                  <c:v>61.5</c:v>
                </c:pt>
                <c:pt idx="2">
                  <c:v>55.6</c:v>
                </c:pt>
                <c:pt idx="3">
                  <c:v>54.7</c:v>
                </c:pt>
                <c:pt idx="4">
                  <c:v>54.3</c:v>
                </c:pt>
                <c:pt idx="5">
                  <c:v>53.8</c:v>
                </c:pt>
                <c:pt idx="6">
                  <c:v>51.8</c:v>
                </c:pt>
                <c:pt idx="7">
                  <c:v>50.8</c:v>
                </c:pt>
                <c:pt idx="8">
                  <c:v>48.8</c:v>
                </c:pt>
                <c:pt idx="9">
                  <c:v>44.8</c:v>
                </c:pt>
                <c:pt idx="10">
                  <c:v>29.2</c:v>
                </c:pt>
                <c:pt idx="11">
                  <c:v>20.100000000000001</c:v>
                </c:pt>
                <c:pt idx="12">
                  <c:v>20</c:v>
                </c:pt>
                <c:pt idx="13">
                  <c:v>19.5</c:v>
                </c:pt>
                <c:pt idx="14">
                  <c:v>19.5</c:v>
                </c:pt>
                <c:pt idx="15">
                  <c:v>17.7</c:v>
                </c:pt>
                <c:pt idx="16">
                  <c:v>15.7</c:v>
                </c:pt>
                <c:pt idx="17">
                  <c:v>15.1</c:v>
                </c:pt>
                <c:pt idx="18">
                  <c:v>12.6</c:v>
                </c:pt>
                <c:pt idx="19">
                  <c:v>10</c:v>
                </c:pt>
                <c:pt idx="20">
                  <c:v>7.8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gapWidth val="30"/>
        <c:axId val="175074304"/>
        <c:axId val="175084288"/>
      </c:barChart>
      <c:catAx>
        <c:axId val="175074304"/>
        <c:scaling>
          <c:orientation val="minMax"/>
        </c:scaling>
        <c:axPos val="l"/>
        <c:numFmt formatCode="General" sourceLinked="1"/>
        <c:tickLblPos val="nextTo"/>
        <c:spPr>
          <a:ln w="3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084288"/>
        <c:crosses val="autoZero"/>
        <c:auto val="1"/>
        <c:lblAlgn val="ctr"/>
        <c:lblOffset val="0"/>
        <c:tickLblSkip val="1"/>
        <c:tickMarkSkip val="1"/>
      </c:catAx>
      <c:valAx>
        <c:axId val="175084288"/>
        <c:scaling>
          <c:orientation val="minMax"/>
          <c:max val="65"/>
        </c:scaling>
        <c:axPos val="b"/>
        <c:majorGridlines>
          <c:spPr>
            <a:ln w="399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074304"/>
        <c:crosses val="autoZero"/>
        <c:crossBetween val="between"/>
        <c:majorUnit val="5"/>
      </c:valAx>
      <c:spPr>
        <a:noFill/>
        <a:ln w="1596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0476190476190488E-2"/>
          <c:y val="7.6738609112709841E-2"/>
          <c:w val="0.89523809523809539"/>
          <c:h val="0.6666666666666666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dLbls>
            <c:spPr>
              <a:solidFill>
                <a:schemeClr val="bg1"/>
              </a:solidFill>
              <a:ln w="220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4.8</c:v>
                </c:pt>
                <c:pt idx="2">
                  <c:v>3.6</c:v>
                </c:pt>
                <c:pt idx="3">
                  <c:v>4.01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dLbls>
            <c:spPr>
              <a:solidFill>
                <a:schemeClr val="bg1"/>
              </a:solidFill>
              <a:ln w="220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14.2</c:v>
                </c:pt>
                <c:pt idx="1">
                  <c:v>13.8</c:v>
                </c:pt>
                <c:pt idx="2">
                  <c:v>13.34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674">
              <a:noFill/>
            </a:ln>
          </c:spPr>
          <c:dLbls>
            <c:spPr>
              <a:solidFill>
                <a:schemeClr val="bg1"/>
              </a:solidFill>
              <a:ln w="220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18.68</c:v>
                </c:pt>
                <c:pt idx="1">
                  <c:v>17.77</c:v>
                </c:pt>
                <c:pt idx="2">
                  <c:v>17.55</c:v>
                </c:pt>
              </c:numCache>
            </c:numRef>
          </c:val>
        </c:ser>
        <c:axId val="175503232"/>
        <c:axId val="175504768"/>
      </c:barChart>
      <c:catAx>
        <c:axId val="175503232"/>
        <c:scaling>
          <c:orientation val="minMax"/>
        </c:scaling>
        <c:axPos val="b"/>
        <c:numFmt formatCode="General" sourceLinked="1"/>
        <c:tickLblPos val="nextTo"/>
        <c:spPr>
          <a:ln w="2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504768"/>
        <c:crosses val="autoZero"/>
        <c:auto val="1"/>
        <c:lblAlgn val="ctr"/>
        <c:lblOffset val="100"/>
        <c:tickLblSkip val="1"/>
        <c:tickMarkSkip val="1"/>
      </c:catAx>
      <c:valAx>
        <c:axId val="175504768"/>
        <c:scaling>
          <c:orientation val="minMax"/>
        </c:scaling>
        <c:axPos val="l"/>
        <c:numFmt formatCode="General" sourceLinked="1"/>
        <c:tickLblPos val="nextTo"/>
        <c:spPr>
          <a:ln w="22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503232"/>
        <c:crosses val="autoZero"/>
        <c:crossBetween val="between"/>
        <c:majorUnit val="4"/>
      </c:valAx>
      <c:spPr>
        <a:noFill/>
        <a:ln w="17674">
          <a:noFill/>
        </a:ln>
      </c:spPr>
    </c:plotArea>
    <c:legend>
      <c:legendPos val="b"/>
      <c:layout>
        <c:manualLayout>
          <c:xMode val="edge"/>
          <c:yMode val="edge"/>
          <c:x val="0.26666666666666672"/>
          <c:y val="0.90887290167865709"/>
          <c:w val="0.53968253968253954"/>
          <c:h val="8.6330935251798552E-2"/>
        </c:manualLayout>
      </c:layout>
      <c:spPr>
        <a:noFill/>
        <a:ln w="17674">
          <a:noFill/>
        </a:ln>
      </c:spPr>
      <c:txPr>
        <a:bodyPr/>
        <a:lstStyle/>
        <a:p>
          <a:pPr>
            <a:defRPr sz="116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 w="38100" cap="flat" cmpd="sng" algn="ctr">
      <a:solidFill>
        <a:srgbClr val="00008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27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"/>
          <c:y val="7.6738609112709841E-2"/>
          <c:w val="0.88571428571428557"/>
          <c:h val="0.6666666666666666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528">
              <a:noFill/>
            </a:ln>
          </c:spPr>
          <c:dLbls>
            <c:spPr>
              <a:solidFill>
                <a:schemeClr val="bg1"/>
              </a:solidFill>
              <a:ln w="219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5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528">
              <a:noFill/>
            </a:ln>
          </c:spPr>
          <c:dLbls>
            <c:dLbl>
              <c:idx val="0"/>
              <c:layout>
                <c:manualLayout>
                  <c:x val="-1.1409173559563059E-2"/>
                  <c:y val="-1.439734413697128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3313966671421618E-2"/>
                  <c:y val="-2.4149656969836449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19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5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0.71000000000000008</c:v>
                </c:pt>
                <c:pt idx="1">
                  <c:v>0.59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528">
              <a:noFill/>
            </a:ln>
          </c:spPr>
          <c:dLbls>
            <c:spPr>
              <a:solidFill>
                <a:schemeClr val="bg1"/>
              </a:solidFill>
              <a:ln w="219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25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0.82000000000000006</c:v>
                </c:pt>
                <c:pt idx="1">
                  <c:v>0.68</c:v>
                </c:pt>
                <c:pt idx="2">
                  <c:v>0.63000000000000012</c:v>
                </c:pt>
              </c:numCache>
            </c:numRef>
          </c:val>
        </c:ser>
        <c:axId val="175789568"/>
        <c:axId val="175791104"/>
      </c:barChart>
      <c:catAx>
        <c:axId val="175789568"/>
        <c:scaling>
          <c:orientation val="minMax"/>
        </c:scaling>
        <c:axPos val="b"/>
        <c:numFmt formatCode="General" sourceLinked="1"/>
        <c:tickLblPos val="nextTo"/>
        <c:spPr>
          <a:ln w="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791104"/>
        <c:crosses val="autoZero"/>
        <c:auto val="1"/>
        <c:lblAlgn val="ctr"/>
        <c:lblOffset val="100"/>
        <c:tickLblSkip val="1"/>
        <c:tickMarkSkip val="1"/>
      </c:catAx>
      <c:valAx>
        <c:axId val="175791104"/>
        <c:scaling>
          <c:orientation val="minMax"/>
        </c:scaling>
        <c:axPos val="l"/>
        <c:numFmt formatCode="General" sourceLinked="1"/>
        <c:tickLblPos val="nextTo"/>
        <c:spPr>
          <a:ln w="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789568"/>
        <c:crosses val="autoZero"/>
        <c:crossBetween val="between"/>
        <c:majorUnit val="0.30000000000000004"/>
      </c:valAx>
      <c:spPr>
        <a:noFill/>
        <a:ln w="17528">
          <a:noFill/>
        </a:ln>
      </c:spPr>
    </c:plotArea>
    <c:legend>
      <c:legendPos val="b"/>
      <c:layout>
        <c:manualLayout>
          <c:xMode val="edge"/>
          <c:yMode val="edge"/>
          <c:x val="0.27142857142857146"/>
          <c:y val="0.90887290167865709"/>
          <c:w val="0.53968253968253954"/>
          <c:h val="8.6330935251798552E-2"/>
        </c:manualLayout>
      </c:layout>
      <c:spPr>
        <a:solidFill>
          <a:schemeClr val="bg1"/>
        </a:solidFill>
        <a:ln w="17528">
          <a:noFill/>
        </a:ln>
      </c:spPr>
      <c:txPr>
        <a:bodyPr/>
        <a:lstStyle/>
        <a:p>
          <a:pPr>
            <a:defRPr sz="115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 w="57150" cap="flat" cmpd="sng" algn="ctr">
      <a:solidFill>
        <a:srgbClr val="00008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25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заболеваний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58.6</c:v>
                </c:pt>
                <c:pt idx="1">
                  <c:v>59.7</c:v>
                </c:pt>
                <c:pt idx="2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Итого по всем причинам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70.8</c:v>
                </c:pt>
                <c:pt idx="1">
                  <c:v>70.8</c:v>
                </c:pt>
                <c:pt idx="2">
                  <c:v>68.099999999999994</c:v>
                </c:pt>
              </c:numCache>
            </c:numRef>
          </c:val>
        </c:ser>
        <c:gapWidth val="32"/>
        <c:axId val="176280320"/>
        <c:axId val="176281856"/>
      </c:barChart>
      <c:catAx>
        <c:axId val="176280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6281856"/>
        <c:crosses val="autoZero"/>
        <c:auto val="1"/>
        <c:lblAlgn val="ctr"/>
        <c:lblOffset val="100"/>
      </c:catAx>
      <c:valAx>
        <c:axId val="176281856"/>
        <c:scaling>
          <c:orientation val="minMax"/>
        </c:scaling>
        <c:delete val="1"/>
        <c:axPos val="l"/>
        <c:numFmt formatCode="General" sourceLinked="1"/>
        <c:tickLblPos val="none"/>
        <c:crossAx val="176280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заболеваний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788.6</c:v>
                </c:pt>
                <c:pt idx="1">
                  <c:v>795.9</c:v>
                </c:pt>
                <c:pt idx="2">
                  <c:v>759.1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Итого по всем причинам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Лист1!$B$1:$D$1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886</c:v>
                </c:pt>
                <c:pt idx="1">
                  <c:v>899.9</c:v>
                </c:pt>
                <c:pt idx="2">
                  <c:v>858.7</c:v>
                </c:pt>
              </c:numCache>
            </c:numRef>
          </c:val>
        </c:ser>
        <c:gapWidth val="24"/>
        <c:axId val="176327296"/>
        <c:axId val="176337280"/>
      </c:barChart>
      <c:catAx>
        <c:axId val="176327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6337280"/>
        <c:crosses val="autoZero"/>
        <c:auto val="1"/>
        <c:lblAlgn val="ctr"/>
        <c:lblOffset val="100"/>
      </c:catAx>
      <c:valAx>
        <c:axId val="176337280"/>
        <c:scaling>
          <c:orientation val="minMax"/>
          <c:max val="900"/>
          <c:min val="0"/>
        </c:scaling>
        <c:delete val="1"/>
        <c:axPos val="l"/>
        <c:numFmt formatCode="General" sourceLinked="1"/>
        <c:tickLblPos val="none"/>
        <c:crossAx val="176327296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27257799671594"/>
          <c:y val="2.0109689213893972E-2"/>
          <c:w val="0.70279146141215121"/>
          <c:h val="0.879341864716636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17,2</c:v>
                </c:pt>
              </c:strCache>
            </c:strRef>
          </c:tx>
          <c:spPr>
            <a:gradFill rotWithShape="0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7179">
              <a:noFill/>
            </a:ln>
          </c:spPr>
          <c:dPt>
            <c:idx val="9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7179">
                <a:noFill/>
              </a:ln>
            </c:spPr>
          </c:dPt>
          <c:dLbls>
            <c:dLbl>
              <c:idx val="0"/>
              <c:layout/>
              <c:spPr>
                <a:noFill/>
                <a:ln w="27179">
                  <a:noFill/>
                </a:ln>
              </c:spPr>
              <c:txPr>
                <a:bodyPr/>
                <a:lstStyle/>
                <a:p>
                  <a:pPr>
                    <a:defRPr sz="187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/>
              <c:numFmt formatCode="0.0" sourceLinked="0"/>
              <c:spPr>
                <a:noFill/>
                <a:ln w="27179">
                  <a:noFill/>
                </a:ln>
              </c:spPr>
              <c:txPr>
                <a:bodyPr/>
                <a:lstStyle/>
                <a:p>
                  <a:pPr>
                    <a:defRPr sz="187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9"/>
              <c:layout/>
              <c:spPr>
                <a:noFill/>
                <a:ln w="27179">
                  <a:noFill/>
                </a:ln>
              </c:spPr>
              <c:txPr>
                <a:bodyPr/>
                <a:lstStyle/>
                <a:p>
                  <a:pPr>
                    <a:defRPr sz="187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Sheet1!$A$2:$A$21</c:f>
              <c:strCache>
                <c:ptCount val="20"/>
                <c:pt idx="0">
                  <c:v>Тужинский  </c:v>
                </c:pt>
                <c:pt idx="1">
                  <c:v>Верхошижемский  </c:v>
                </c:pt>
                <c:pt idx="2">
                  <c:v>Пижанский  </c:v>
                </c:pt>
                <c:pt idx="3">
                  <c:v>Сунский  </c:v>
                </c:pt>
                <c:pt idx="4">
                  <c:v>Фаленский  </c:v>
                </c:pt>
                <c:pt idx="5">
                  <c:v>Лузский  </c:v>
                </c:pt>
                <c:pt idx="6">
                  <c:v>Шабалинский  </c:v>
                </c:pt>
                <c:pt idx="7">
                  <c:v>Котельничский  </c:v>
                </c:pt>
                <c:pt idx="8">
                  <c:v>Малмыжский  </c:v>
                </c:pt>
                <c:pt idx="9">
                  <c:v>Область</c:v>
                </c:pt>
                <c:pt idx="10">
                  <c:v>Юрьянский  </c:v>
                </c:pt>
                <c:pt idx="11">
                  <c:v>Оричевский  </c:v>
                </c:pt>
                <c:pt idx="12">
                  <c:v>Арбажский  </c:v>
                </c:pt>
                <c:pt idx="13">
                  <c:v>Куменский</c:v>
                </c:pt>
                <c:pt idx="14">
                  <c:v>Омутнинский  </c:v>
                </c:pt>
                <c:pt idx="15">
                  <c:v>Опаринский  </c:v>
                </c:pt>
                <c:pt idx="16">
                  <c:v>Мурашинский  </c:v>
                </c:pt>
                <c:pt idx="17">
                  <c:v>Кирово-Чепецкий  </c:v>
                </c:pt>
                <c:pt idx="18">
                  <c:v>Даровский  </c:v>
                </c:pt>
                <c:pt idx="19">
                  <c:v>г.Киров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16.8</c:v>
                </c:pt>
                <c:pt idx="1">
                  <c:v>15.1</c:v>
                </c:pt>
                <c:pt idx="2">
                  <c:v>15.1</c:v>
                </c:pt>
                <c:pt idx="3">
                  <c:v>14.5</c:v>
                </c:pt>
                <c:pt idx="4">
                  <c:v>14.5</c:v>
                </c:pt>
                <c:pt idx="5">
                  <c:v>14.4</c:v>
                </c:pt>
                <c:pt idx="6">
                  <c:v>14.3</c:v>
                </c:pt>
                <c:pt idx="7">
                  <c:v>14.2</c:v>
                </c:pt>
                <c:pt idx="8">
                  <c:v>14.2</c:v>
                </c:pt>
                <c:pt idx="9">
                  <c:v>13</c:v>
                </c:pt>
                <c:pt idx="10">
                  <c:v>12.1</c:v>
                </c:pt>
                <c:pt idx="11">
                  <c:v>12</c:v>
                </c:pt>
                <c:pt idx="12">
                  <c:v>11.9</c:v>
                </c:pt>
                <c:pt idx="13">
                  <c:v>11.9</c:v>
                </c:pt>
                <c:pt idx="14">
                  <c:v>11.9</c:v>
                </c:pt>
                <c:pt idx="15">
                  <c:v>11.9</c:v>
                </c:pt>
                <c:pt idx="16">
                  <c:v>11.8</c:v>
                </c:pt>
                <c:pt idx="17">
                  <c:v>11.6</c:v>
                </c:pt>
                <c:pt idx="18">
                  <c:v>11.4</c:v>
                </c:pt>
                <c:pt idx="19">
                  <c:v>10.9</c:v>
                </c:pt>
              </c:numCache>
            </c:numRef>
          </c:val>
        </c:ser>
        <c:gapWidth val="40"/>
        <c:axId val="176628096"/>
        <c:axId val="176629632"/>
      </c:barChart>
      <c:catAx>
        <c:axId val="176628096"/>
        <c:scaling>
          <c:orientation val="minMax"/>
        </c:scaling>
        <c:axPos val="l"/>
        <c:numFmt formatCode="General" sourceLinked="1"/>
        <c:tickLblPos val="nextTo"/>
        <c:spPr>
          <a:ln w="33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6629632"/>
        <c:crosses val="autoZero"/>
        <c:auto val="1"/>
        <c:lblAlgn val="ctr"/>
        <c:lblOffset val="100"/>
        <c:tickLblSkip val="1"/>
        <c:tickMarkSkip val="1"/>
      </c:catAx>
      <c:valAx>
        <c:axId val="176629632"/>
        <c:scaling>
          <c:orientation val="minMax"/>
          <c:max val="18"/>
        </c:scaling>
        <c:axPos val="b"/>
        <c:majorGridlines>
          <c:spPr>
            <a:ln w="339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3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6628096"/>
        <c:crosses val="autoZero"/>
        <c:crossBetween val="between"/>
        <c:majorUnit val="3"/>
      </c:valAx>
      <c:spPr>
        <a:noFill/>
        <a:ln w="1359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7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165745856353592"/>
          <c:y val="2.0109689213893972E-2"/>
          <c:w val="0.76381215469613262"/>
          <c:h val="0.879341864716636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839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5839">
                <a:noFill/>
              </a:ln>
            </c:spPr>
          </c:dPt>
          <c:dLbls>
            <c:dLbl>
              <c:idx val="0"/>
              <c:layout/>
              <c:spPr>
                <a:noFill/>
                <a:ln w="25839">
                  <a:noFill/>
                </a:ln>
              </c:spPr>
              <c:txPr>
                <a:bodyPr/>
                <a:lstStyle/>
                <a:p>
                  <a:pPr>
                    <a:defRPr sz="211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pPr>
                <a:noFill/>
                <a:ln w="25839">
                  <a:noFill/>
                </a:ln>
              </c:spPr>
              <c:txPr>
                <a:bodyPr/>
                <a:lstStyle/>
                <a:p>
                  <a:pPr>
                    <a:defRPr sz="211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/>
              <c:spPr>
                <a:noFill/>
                <a:ln w="25839">
                  <a:noFill/>
                </a:ln>
              </c:spPr>
              <c:txPr>
                <a:bodyPr/>
                <a:lstStyle/>
                <a:p>
                  <a:pPr>
                    <a:defRPr sz="211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Кикнур</c:v>
                </c:pt>
                <c:pt idx="1">
                  <c:v>Богород</c:v>
                </c:pt>
                <c:pt idx="2">
                  <c:v>Свечинс</c:v>
                </c:pt>
                <c:pt idx="3">
                  <c:v>Арбаж</c:v>
                </c:pt>
                <c:pt idx="4">
                  <c:v>Лебяжск</c:v>
                </c:pt>
                <c:pt idx="5">
                  <c:v>Сунской</c:v>
                </c:pt>
                <c:pt idx="6">
                  <c:v>Афанас</c:v>
                </c:pt>
                <c:pt idx="7">
                  <c:v>В.шиж</c:v>
                </c:pt>
                <c:pt idx="8">
                  <c:v>Орловск</c:v>
                </c:pt>
                <c:pt idx="9">
                  <c:v>Тужинск</c:v>
                </c:pt>
                <c:pt idx="10">
                  <c:v>Всего по области</c:v>
                </c:pt>
                <c:pt idx="11">
                  <c:v>Пижанск</c:v>
                </c:pt>
                <c:pt idx="12">
                  <c:v>киров</c:v>
                </c:pt>
                <c:pt idx="13">
                  <c:v>Куменск</c:v>
                </c:pt>
                <c:pt idx="14">
                  <c:v>Немск</c:v>
                </c:pt>
                <c:pt idx="15">
                  <c:v>Унинск</c:v>
                </c:pt>
                <c:pt idx="16">
                  <c:v>Зуевск</c:v>
                </c:pt>
                <c:pt idx="17">
                  <c:v>Юрьянс</c:v>
                </c:pt>
                <c:pt idx="18">
                  <c:v>Санчурс</c:v>
                </c:pt>
                <c:pt idx="19">
                  <c:v>Опарин</c:v>
                </c:pt>
                <c:pt idx="20">
                  <c:v>К.Чепец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238.2</c:v>
                </c:pt>
                <c:pt idx="1">
                  <c:v>199</c:v>
                </c:pt>
                <c:pt idx="2">
                  <c:v>179</c:v>
                </c:pt>
                <c:pt idx="3">
                  <c:v>171.5</c:v>
                </c:pt>
                <c:pt idx="4">
                  <c:v>163.80000000000001</c:v>
                </c:pt>
                <c:pt idx="5">
                  <c:v>162.4</c:v>
                </c:pt>
                <c:pt idx="6">
                  <c:v>160</c:v>
                </c:pt>
                <c:pt idx="7">
                  <c:v>157.5</c:v>
                </c:pt>
                <c:pt idx="8">
                  <c:v>156.1</c:v>
                </c:pt>
                <c:pt idx="9">
                  <c:v>156</c:v>
                </c:pt>
                <c:pt idx="10">
                  <c:v>112.1</c:v>
                </c:pt>
                <c:pt idx="11">
                  <c:v>102.1</c:v>
                </c:pt>
                <c:pt idx="12">
                  <c:v>100.7</c:v>
                </c:pt>
                <c:pt idx="13">
                  <c:v>98</c:v>
                </c:pt>
                <c:pt idx="14">
                  <c:v>95.6</c:v>
                </c:pt>
                <c:pt idx="15">
                  <c:v>95.2</c:v>
                </c:pt>
                <c:pt idx="16">
                  <c:v>93.7</c:v>
                </c:pt>
                <c:pt idx="17">
                  <c:v>89.7</c:v>
                </c:pt>
                <c:pt idx="18">
                  <c:v>88.9</c:v>
                </c:pt>
                <c:pt idx="19">
                  <c:v>87.2</c:v>
                </c:pt>
                <c:pt idx="20">
                  <c:v>55.8</c:v>
                </c:pt>
              </c:numCache>
            </c:numRef>
          </c:val>
        </c:ser>
        <c:gapWidth val="40"/>
        <c:axId val="176659456"/>
        <c:axId val="176661248"/>
      </c:barChart>
      <c:catAx>
        <c:axId val="176659456"/>
        <c:scaling>
          <c:orientation val="minMax"/>
        </c:scaling>
        <c:axPos val="l"/>
        <c:numFmt formatCode="General" sourceLinked="1"/>
        <c:tickLblPos val="nextTo"/>
        <c:spPr>
          <a:ln w="32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6661248"/>
        <c:crosses val="autoZero"/>
        <c:auto val="1"/>
        <c:lblAlgn val="ctr"/>
        <c:lblOffset val="100"/>
        <c:tickLblSkip val="1"/>
        <c:tickMarkSkip val="1"/>
      </c:catAx>
      <c:valAx>
        <c:axId val="176661248"/>
        <c:scaling>
          <c:orientation val="minMax"/>
          <c:max val="250"/>
          <c:min val="50"/>
        </c:scaling>
        <c:axPos val="b"/>
        <c:majorGridlines>
          <c:spPr>
            <a:ln w="32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6659456"/>
        <c:crosses val="autoZero"/>
        <c:crossBetween val="between"/>
        <c:majorUnit val="50"/>
      </c:valAx>
      <c:spPr>
        <a:noFill/>
        <a:ln w="1291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1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1"/>
      <c:rotY val="320"/>
      <c:depthPercent val="140"/>
      <c:rAngAx val="1"/>
    </c:view3D>
    <c:floor>
      <c:spPr>
        <a:gradFill rotWithShape="0">
          <a:gsLst>
            <a:gs pos="0">
              <a:srgbClr val="C0C0C0"/>
            </a:gs>
            <a:gs pos="50000">
              <a:srgbClr val="FFFFFF"/>
            </a:gs>
            <a:gs pos="100000">
              <a:srgbClr val="C0C0C0"/>
            </a:gs>
          </a:gsLst>
          <a:lin ang="2700000" scaled="1"/>
        </a:gradFill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676056338028169E-2"/>
          <c:y val="2.0454545454545458E-2"/>
          <c:w val="0.97323943661971857"/>
          <c:h val="0.8295454545454548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074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407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07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8000"/>
              </a:solidFill>
              <a:ln w="1407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0948464504795661E-3"/>
                  <c:y val="0.11866452278855194"/>
                </c:manualLayout>
              </c:layout>
              <c:showVal val="1"/>
            </c:dLbl>
            <c:dLbl>
              <c:idx val="1"/>
              <c:layout>
                <c:manualLayout>
                  <c:x val="-1.2751235920123588E-2"/>
                  <c:y val="9.9804658393888288E-2"/>
                </c:manualLayout>
              </c:layout>
              <c:showVal val="1"/>
            </c:dLbl>
            <c:dLbl>
              <c:idx val="2"/>
              <c:layout>
                <c:manualLayout>
                  <c:x val="-7.548603635932195E-3"/>
                  <c:y val="0.10478957051799757"/>
                </c:manualLayout>
              </c:layout>
              <c:showVal val="1"/>
            </c:dLbl>
            <c:dLbl>
              <c:idx val="3"/>
              <c:layout>
                <c:manualLayout>
                  <c:x val="-3.7542888802241147E-3"/>
                  <c:y val="0.10308851260887449"/>
                </c:manualLayout>
              </c:layout>
              <c:showVal val="1"/>
            </c:dLbl>
            <c:numFmt formatCode="0.0" sourceLinked="0"/>
            <c:spPr>
              <a:noFill/>
              <a:ln w="28147">
                <a:noFill/>
              </a:ln>
            </c:spPr>
            <c:txPr>
              <a:bodyPr/>
              <a:lstStyle/>
              <a:p>
                <a:pPr>
                  <a:defRPr sz="2133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Корь </c:v>
                </c:pt>
                <c:pt idx="1">
                  <c:v>Краснуха </c:v>
                </c:pt>
                <c:pt idx="2">
                  <c:v>Дифтерия, столбняк</c:v>
                </c:pt>
                <c:pt idx="3">
                  <c:v>Гепатит 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95.1</c:v>
                </c:pt>
                <c:pt idx="1">
                  <c:v>95</c:v>
                </c:pt>
                <c:pt idx="2">
                  <c:v>95.4</c:v>
                </c:pt>
                <c:pt idx="3">
                  <c:v>68</c:v>
                </c:pt>
              </c:numCache>
            </c:numRef>
          </c:val>
        </c:ser>
        <c:gapWidth val="50"/>
        <c:gapDepth val="110"/>
        <c:shape val="box"/>
        <c:axId val="185341056"/>
        <c:axId val="185342592"/>
        <c:axId val="0"/>
      </c:bar3DChart>
      <c:catAx>
        <c:axId val="185341056"/>
        <c:scaling>
          <c:orientation val="minMax"/>
        </c:scaling>
        <c:axPos val="b"/>
        <c:numFmt formatCode="General" sourceLinked="1"/>
        <c:tickLblPos val="low"/>
        <c:spPr>
          <a:ln w="35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342592"/>
        <c:crosses val="autoZero"/>
        <c:auto val="1"/>
        <c:lblAlgn val="ctr"/>
        <c:lblOffset val="100"/>
        <c:tickLblSkip val="1"/>
        <c:tickMarkSkip val="1"/>
      </c:catAx>
      <c:valAx>
        <c:axId val="185342592"/>
        <c:scaling>
          <c:orientation val="minMax"/>
        </c:scaling>
        <c:delete val="1"/>
        <c:axPos val="r"/>
        <c:numFmt formatCode="General" sourceLinked="1"/>
        <c:tickLblPos val="none"/>
        <c:crossAx val="185341056"/>
        <c:crosses val="max"/>
        <c:crossBetween val="between"/>
      </c:valAx>
      <c:spPr>
        <a:noFill/>
        <a:ln w="2814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7668711656442"/>
          <c:y val="6.2921348314606745E-2"/>
          <c:w val="0.78680981595092025"/>
          <c:h val="0.51460674157303354"/>
        </c:manualLayout>
      </c:layout>
      <c:barChart>
        <c:barDir val="col"/>
        <c:grouping val="clustered"/>
        <c:ser>
          <c:idx val="1"/>
          <c:order val="1"/>
          <c:tx>
            <c:strRef>
              <c:f>Sheet1!$A$3</c:f>
              <c:strCache>
                <c:ptCount val="1"/>
                <c:pt idx="0">
                  <c:v>Заболеваемость ОРВИ (на 1 тыс.)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5910">
              <a:solidFill>
                <a:schemeClr val="tx1"/>
              </a:solidFill>
              <a:prstDash val="solid"/>
            </a:ln>
          </c:spPr>
          <c:trendline>
            <c:spPr>
              <a:ln w="31820">
                <a:solidFill>
                  <a:schemeClr val="tx1"/>
                </a:solidFill>
                <a:prstDash val="solid"/>
              </a:ln>
            </c:spPr>
            <c:trendlineType val="linear"/>
          </c:trendline>
          <c:cat>
            <c:strRef>
              <c:f>Sheet1!$B$1:$AK$1</c:f>
              <c:strCache>
                <c:ptCount val="36"/>
                <c:pt idx="0">
                  <c:v>Всего по области</c:v>
                </c:pt>
                <c:pt idx="1">
                  <c:v>г. Киров</c:v>
                </c:pt>
                <c:pt idx="2">
                  <c:v>Омутнинский</c:v>
                </c:pt>
                <c:pt idx="3">
                  <c:v>Слободской</c:v>
                </c:pt>
                <c:pt idx="4">
                  <c:v>Оричевский</c:v>
                </c:pt>
                <c:pt idx="5">
                  <c:v>Яранский</c:v>
                </c:pt>
                <c:pt idx="6">
                  <c:v>Куменский</c:v>
                </c:pt>
                <c:pt idx="7">
                  <c:v>Опаринский</c:v>
                </c:pt>
                <c:pt idx="8">
                  <c:v>Верхнекамский</c:v>
                </c:pt>
                <c:pt idx="9">
                  <c:v>Даровский</c:v>
                </c:pt>
                <c:pt idx="10">
                  <c:v>Кикнурский</c:v>
                </c:pt>
                <c:pt idx="11">
                  <c:v>Вятскополянский</c:v>
                </c:pt>
                <c:pt idx="12">
                  <c:v>Шабалинский</c:v>
                </c:pt>
                <c:pt idx="13">
                  <c:v>Советский</c:v>
                </c:pt>
                <c:pt idx="14">
                  <c:v>Орловский</c:v>
                </c:pt>
                <c:pt idx="15">
                  <c:v>Санчурский</c:v>
                </c:pt>
                <c:pt idx="16">
                  <c:v>Зуевский</c:v>
                </c:pt>
                <c:pt idx="17">
                  <c:v>Подосиновский</c:v>
                </c:pt>
                <c:pt idx="18">
                  <c:v>Нолинский</c:v>
                </c:pt>
                <c:pt idx="19">
                  <c:v>Юрьянский</c:v>
                </c:pt>
                <c:pt idx="20">
                  <c:v>Котельничский</c:v>
                </c:pt>
                <c:pt idx="21">
                  <c:v>Белохолуницкий</c:v>
                </c:pt>
                <c:pt idx="22">
                  <c:v>Уржумский</c:v>
                </c:pt>
                <c:pt idx="23">
                  <c:v>Нагорский</c:v>
                </c:pt>
                <c:pt idx="24">
                  <c:v>Богородский</c:v>
                </c:pt>
                <c:pt idx="25">
                  <c:v>Верхошижемский</c:v>
                </c:pt>
                <c:pt idx="26">
                  <c:v>Унинский</c:v>
                </c:pt>
                <c:pt idx="27">
                  <c:v>Пижанский</c:v>
                </c:pt>
                <c:pt idx="28">
                  <c:v>Немский</c:v>
                </c:pt>
                <c:pt idx="29">
                  <c:v>Лебяжский</c:v>
                </c:pt>
                <c:pt idx="30">
                  <c:v>Свечинский</c:v>
                </c:pt>
                <c:pt idx="31">
                  <c:v>Кильмезский</c:v>
                </c:pt>
                <c:pt idx="32">
                  <c:v>Сунский</c:v>
                </c:pt>
                <c:pt idx="33">
                  <c:v>Тужинский</c:v>
                </c:pt>
                <c:pt idx="34">
                  <c:v>Афанасьевский</c:v>
                </c:pt>
                <c:pt idx="35">
                  <c:v>Лузский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84.6</c:v>
                </c:pt>
                <c:pt idx="1">
                  <c:v>121.1</c:v>
                </c:pt>
                <c:pt idx="2">
                  <c:v>46.7</c:v>
                </c:pt>
                <c:pt idx="3">
                  <c:v>73</c:v>
                </c:pt>
                <c:pt idx="4">
                  <c:v>61</c:v>
                </c:pt>
                <c:pt idx="5">
                  <c:v>83.6</c:v>
                </c:pt>
                <c:pt idx="6">
                  <c:v>66</c:v>
                </c:pt>
                <c:pt idx="7">
                  <c:v>114.4</c:v>
                </c:pt>
                <c:pt idx="8">
                  <c:v>38.5</c:v>
                </c:pt>
                <c:pt idx="9">
                  <c:v>101.7</c:v>
                </c:pt>
                <c:pt idx="10">
                  <c:v>113.3</c:v>
                </c:pt>
                <c:pt idx="11">
                  <c:v>42.5</c:v>
                </c:pt>
                <c:pt idx="12">
                  <c:v>55.9</c:v>
                </c:pt>
                <c:pt idx="13">
                  <c:v>59.3</c:v>
                </c:pt>
                <c:pt idx="14">
                  <c:v>60</c:v>
                </c:pt>
                <c:pt idx="15">
                  <c:v>49</c:v>
                </c:pt>
                <c:pt idx="16">
                  <c:v>84.2</c:v>
                </c:pt>
                <c:pt idx="17">
                  <c:v>92.4</c:v>
                </c:pt>
                <c:pt idx="18">
                  <c:v>35</c:v>
                </c:pt>
                <c:pt idx="19">
                  <c:v>88.1</c:v>
                </c:pt>
                <c:pt idx="20">
                  <c:v>54</c:v>
                </c:pt>
                <c:pt idx="21">
                  <c:v>60.8</c:v>
                </c:pt>
                <c:pt idx="22">
                  <c:v>27.9</c:v>
                </c:pt>
                <c:pt idx="23">
                  <c:v>64.900000000000006</c:v>
                </c:pt>
                <c:pt idx="24">
                  <c:v>72.599999999999994</c:v>
                </c:pt>
                <c:pt idx="25">
                  <c:v>80.900000000000006</c:v>
                </c:pt>
                <c:pt idx="26">
                  <c:v>30.1</c:v>
                </c:pt>
                <c:pt idx="27">
                  <c:v>39.300000000000011</c:v>
                </c:pt>
                <c:pt idx="28">
                  <c:v>64.2</c:v>
                </c:pt>
                <c:pt idx="29">
                  <c:v>29.8</c:v>
                </c:pt>
                <c:pt idx="30">
                  <c:v>66.8</c:v>
                </c:pt>
                <c:pt idx="31">
                  <c:v>48.2</c:v>
                </c:pt>
                <c:pt idx="32">
                  <c:v>25.3</c:v>
                </c:pt>
                <c:pt idx="33">
                  <c:v>71.5</c:v>
                </c:pt>
                <c:pt idx="34">
                  <c:v>59.9</c:v>
                </c:pt>
                <c:pt idx="35">
                  <c:v>42.5</c:v>
                </c:pt>
              </c:numCache>
            </c:numRef>
          </c:val>
        </c:ser>
        <c:gapWidth val="80"/>
        <c:axId val="185441664"/>
        <c:axId val="185996416"/>
      </c:barChar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Охват прививками против гриппа, %</c:v>
                </c:pt>
              </c:strCache>
            </c:strRef>
          </c:tx>
          <c:spPr>
            <a:ln w="4773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Всего по области</c:v>
                </c:pt>
                <c:pt idx="1">
                  <c:v>г. Киров</c:v>
                </c:pt>
                <c:pt idx="2">
                  <c:v>Омутнинский</c:v>
                </c:pt>
                <c:pt idx="3">
                  <c:v>Слободской</c:v>
                </c:pt>
                <c:pt idx="4">
                  <c:v>Оричевский</c:v>
                </c:pt>
                <c:pt idx="5">
                  <c:v>Яранский</c:v>
                </c:pt>
                <c:pt idx="6">
                  <c:v>Куменский</c:v>
                </c:pt>
                <c:pt idx="7">
                  <c:v>Опаринский</c:v>
                </c:pt>
                <c:pt idx="8">
                  <c:v>Верхнекамский</c:v>
                </c:pt>
                <c:pt idx="9">
                  <c:v>Даровский</c:v>
                </c:pt>
                <c:pt idx="10">
                  <c:v>Кикнурский</c:v>
                </c:pt>
                <c:pt idx="11">
                  <c:v>Вятскополянский</c:v>
                </c:pt>
                <c:pt idx="12">
                  <c:v>Шабалинский</c:v>
                </c:pt>
                <c:pt idx="13">
                  <c:v>Советский</c:v>
                </c:pt>
                <c:pt idx="14">
                  <c:v>Орловский</c:v>
                </c:pt>
                <c:pt idx="15">
                  <c:v>Санчурский</c:v>
                </c:pt>
                <c:pt idx="16">
                  <c:v>Зуевский</c:v>
                </c:pt>
                <c:pt idx="17">
                  <c:v>Подосиновский</c:v>
                </c:pt>
                <c:pt idx="18">
                  <c:v>Нолинский</c:v>
                </c:pt>
                <c:pt idx="19">
                  <c:v>Юрьянский</c:v>
                </c:pt>
                <c:pt idx="20">
                  <c:v>Котельничский</c:v>
                </c:pt>
                <c:pt idx="21">
                  <c:v>Белохолуницкий</c:v>
                </c:pt>
                <c:pt idx="22">
                  <c:v>Уржумский</c:v>
                </c:pt>
                <c:pt idx="23">
                  <c:v>Нагорский</c:v>
                </c:pt>
                <c:pt idx="24">
                  <c:v>Богородский</c:v>
                </c:pt>
                <c:pt idx="25">
                  <c:v>Верхошижемский</c:v>
                </c:pt>
                <c:pt idx="26">
                  <c:v>Унинский</c:v>
                </c:pt>
                <c:pt idx="27">
                  <c:v>Пижанский</c:v>
                </c:pt>
                <c:pt idx="28">
                  <c:v>Немский</c:v>
                </c:pt>
                <c:pt idx="29">
                  <c:v>Лебяжский</c:v>
                </c:pt>
                <c:pt idx="30">
                  <c:v>Свечинский</c:v>
                </c:pt>
                <c:pt idx="31">
                  <c:v>Кильмезский</c:v>
                </c:pt>
                <c:pt idx="32">
                  <c:v>Сунский</c:v>
                </c:pt>
                <c:pt idx="33">
                  <c:v>Тужинский</c:v>
                </c:pt>
                <c:pt idx="34">
                  <c:v>Афанасьевский</c:v>
                </c:pt>
                <c:pt idx="35">
                  <c:v>Лузский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20</c:v>
                </c:pt>
                <c:pt idx="1">
                  <c:v>13</c:v>
                </c:pt>
                <c:pt idx="2">
                  <c:v>15.7</c:v>
                </c:pt>
                <c:pt idx="3">
                  <c:v>16.3</c:v>
                </c:pt>
                <c:pt idx="4">
                  <c:v>19</c:v>
                </c:pt>
                <c:pt idx="5">
                  <c:v>19</c:v>
                </c:pt>
                <c:pt idx="6">
                  <c:v>19.600000000000001</c:v>
                </c:pt>
                <c:pt idx="7">
                  <c:v>20.100000000000001</c:v>
                </c:pt>
                <c:pt idx="8">
                  <c:v>20.9</c:v>
                </c:pt>
                <c:pt idx="9">
                  <c:v>21.7</c:v>
                </c:pt>
                <c:pt idx="10">
                  <c:v>22</c:v>
                </c:pt>
                <c:pt idx="11">
                  <c:v>22</c:v>
                </c:pt>
                <c:pt idx="12">
                  <c:v>22.1</c:v>
                </c:pt>
                <c:pt idx="13">
                  <c:v>22.2</c:v>
                </c:pt>
                <c:pt idx="14">
                  <c:v>22.4</c:v>
                </c:pt>
                <c:pt idx="15">
                  <c:v>24.2</c:v>
                </c:pt>
                <c:pt idx="16">
                  <c:v>25.4</c:v>
                </c:pt>
                <c:pt idx="17">
                  <c:v>25.6</c:v>
                </c:pt>
                <c:pt idx="18">
                  <c:v>25.6</c:v>
                </c:pt>
                <c:pt idx="19">
                  <c:v>25.6</c:v>
                </c:pt>
                <c:pt idx="20">
                  <c:v>26.5</c:v>
                </c:pt>
                <c:pt idx="21">
                  <c:v>26.6</c:v>
                </c:pt>
                <c:pt idx="22">
                  <c:v>27.8</c:v>
                </c:pt>
                <c:pt idx="23">
                  <c:v>27.9</c:v>
                </c:pt>
                <c:pt idx="24">
                  <c:v>27.9</c:v>
                </c:pt>
                <c:pt idx="25">
                  <c:v>29.8</c:v>
                </c:pt>
                <c:pt idx="26">
                  <c:v>30.1</c:v>
                </c:pt>
                <c:pt idx="27">
                  <c:v>30.7</c:v>
                </c:pt>
                <c:pt idx="28">
                  <c:v>30.8</c:v>
                </c:pt>
                <c:pt idx="29">
                  <c:v>31.7</c:v>
                </c:pt>
                <c:pt idx="30">
                  <c:v>33.1</c:v>
                </c:pt>
                <c:pt idx="31">
                  <c:v>34.4</c:v>
                </c:pt>
                <c:pt idx="32">
                  <c:v>35.6</c:v>
                </c:pt>
                <c:pt idx="33">
                  <c:v>35.6</c:v>
                </c:pt>
                <c:pt idx="34">
                  <c:v>38</c:v>
                </c:pt>
                <c:pt idx="35">
                  <c:v>39.800000000000011</c:v>
                </c:pt>
              </c:numCache>
            </c:numRef>
          </c:val>
        </c:ser>
        <c:marker val="1"/>
        <c:axId val="185438592"/>
        <c:axId val="185440128"/>
      </c:lineChart>
      <c:catAx>
        <c:axId val="185438592"/>
        <c:scaling>
          <c:orientation val="minMax"/>
        </c:scaling>
        <c:axPos val="b"/>
        <c:numFmt formatCode="General" sourceLinked="1"/>
        <c:tickLblPos val="nextTo"/>
        <c:spPr>
          <a:ln w="3978">
            <a:solidFill>
              <a:schemeClr val="tx1"/>
            </a:solidFill>
            <a:prstDash val="solid"/>
          </a:ln>
        </c:spPr>
        <c:txPr>
          <a:bodyPr rot="-2580000" vert="horz"/>
          <a:lstStyle/>
          <a:p>
            <a:pPr>
              <a:defRPr sz="115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440128"/>
        <c:crosses val="autoZero"/>
        <c:auto val="1"/>
        <c:lblAlgn val="ctr"/>
        <c:lblOffset val="100"/>
        <c:tickLblSkip val="1"/>
        <c:tickMarkSkip val="1"/>
      </c:catAx>
      <c:valAx>
        <c:axId val="185440128"/>
        <c:scaling>
          <c:orientation val="minMax"/>
          <c:max val="50"/>
        </c:scaling>
        <c:axPos val="l"/>
        <c:majorGridlines>
          <c:spPr>
            <a:ln w="397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438592"/>
        <c:crosses val="autoZero"/>
        <c:crossBetween val="between"/>
        <c:majorUnit val="10"/>
      </c:valAx>
      <c:catAx>
        <c:axId val="185441664"/>
        <c:scaling>
          <c:orientation val="minMax"/>
        </c:scaling>
        <c:delete val="1"/>
        <c:axPos val="b"/>
        <c:tickLblPos val="none"/>
        <c:crossAx val="185996416"/>
        <c:crosses val="autoZero"/>
        <c:auto val="1"/>
        <c:lblAlgn val="ctr"/>
        <c:lblOffset val="100"/>
      </c:catAx>
      <c:valAx>
        <c:axId val="185996416"/>
        <c:scaling>
          <c:orientation val="minMax"/>
          <c:max val="120"/>
        </c:scaling>
        <c:axPos val="r"/>
        <c:numFmt formatCode="General" sourceLinked="1"/>
        <c:tickLblPos val="nextTo"/>
        <c:spPr>
          <a:ln w="3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441664"/>
        <c:crosses val="max"/>
        <c:crossBetween val="between"/>
        <c:majorUnit val="30"/>
      </c:valAx>
      <c:spPr>
        <a:noFill/>
        <a:ln w="1591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785276073619631"/>
          <c:y val="0.80449438202247192"/>
          <c:w val="0.63957055214723924"/>
          <c:h val="0.1910112359550562"/>
        </c:manualLayout>
      </c:layout>
      <c:spPr>
        <a:noFill/>
        <a:ln w="31820">
          <a:noFill/>
        </a:ln>
      </c:spPr>
      <c:txPr>
        <a:bodyPr/>
        <a:lstStyle/>
        <a:p>
          <a:pPr>
            <a:defRPr sz="166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4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0789473684210545E-2"/>
          <c:y val="7.0454545454545464E-2"/>
          <c:w val="0.90263157894736834"/>
          <c:h val="0.7409090909090911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первые</c:v>
                </c:pt>
              </c:strCache>
            </c:strRef>
          </c:tx>
          <c:spPr>
            <a:ln w="42447">
              <a:solidFill>
                <a:srgbClr val="FF0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5698045814065781E-2"/>
                  <c:y val="4.0391359207988177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5.1146685716824965E-2"/>
                  <c:y val="-7.525325697924122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6444</c:v>
                </c:pt>
                <c:pt idx="1">
                  <c:v>7564</c:v>
                </c:pt>
                <c:pt idx="2">
                  <c:v>8365</c:v>
                </c:pt>
                <c:pt idx="3">
                  <c:v>8439</c:v>
                </c:pt>
                <c:pt idx="4">
                  <c:v>8796</c:v>
                </c:pt>
                <c:pt idx="5">
                  <c:v>8314</c:v>
                </c:pt>
                <c:pt idx="6">
                  <c:v>8649</c:v>
                </c:pt>
                <c:pt idx="7">
                  <c:v>8478</c:v>
                </c:pt>
                <c:pt idx="8">
                  <c:v>8764</c:v>
                </c:pt>
                <c:pt idx="9">
                  <c:v>8663</c:v>
                </c:pt>
                <c:pt idx="10">
                  <c:v>8106</c:v>
                </c:pt>
                <c:pt idx="11">
                  <c:v>8501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вторые и последующие</c:v>
                </c:pt>
              </c:strCache>
            </c:strRef>
          </c:tx>
          <c:spPr>
            <a:ln w="42447">
              <a:solidFill>
                <a:srgbClr val="00008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5698045814065795E-2"/>
                  <c:y val="-7.9708959877703808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2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5.1555423552563477E-2"/>
                  <c:y val="3.9730997415769895E-2"/>
                </c:manualLayout>
              </c:layout>
              <c:spPr>
                <a:solidFill>
                  <a:schemeClr val="bg1"/>
                </a:solidFill>
                <a:ln w="3537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28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4152</c:v>
                </c:pt>
                <c:pt idx="1">
                  <c:v>4411</c:v>
                </c:pt>
                <c:pt idx="2">
                  <c:v>4792</c:v>
                </c:pt>
                <c:pt idx="3">
                  <c:v>5051</c:v>
                </c:pt>
                <c:pt idx="4">
                  <c:v>5308</c:v>
                </c:pt>
                <c:pt idx="5">
                  <c:v>5225</c:v>
                </c:pt>
                <c:pt idx="6">
                  <c:v>5249</c:v>
                </c:pt>
                <c:pt idx="7">
                  <c:v>6512</c:v>
                </c:pt>
                <c:pt idx="8">
                  <c:v>7140</c:v>
                </c:pt>
                <c:pt idx="9">
                  <c:v>7232</c:v>
                </c:pt>
                <c:pt idx="10">
                  <c:v>7679</c:v>
                </c:pt>
                <c:pt idx="11">
                  <c:v>7320</c:v>
                </c:pt>
              </c:numCache>
            </c:numRef>
          </c:val>
        </c:ser>
        <c:marker val="1"/>
        <c:axId val="126030208"/>
        <c:axId val="126031744"/>
      </c:lineChart>
      <c:catAx>
        <c:axId val="126030208"/>
        <c:scaling>
          <c:orientation val="minMax"/>
        </c:scaling>
        <c:axPos val="b"/>
        <c:numFmt formatCode="General" sourceLinked="1"/>
        <c:tickLblPos val="nextTo"/>
        <c:spPr>
          <a:ln w="35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031744"/>
        <c:crosses val="autoZero"/>
        <c:auto val="1"/>
        <c:lblAlgn val="ctr"/>
        <c:lblOffset val="100"/>
        <c:tickLblSkip val="1"/>
        <c:tickMarkSkip val="1"/>
      </c:catAx>
      <c:valAx>
        <c:axId val="126031744"/>
        <c:scaling>
          <c:orientation val="minMax"/>
          <c:max val="9000"/>
          <c:min val="4000"/>
        </c:scaling>
        <c:axPos val="l"/>
        <c:majorGridlines>
          <c:spPr>
            <a:ln w="35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030208"/>
        <c:crosses val="autoZero"/>
        <c:crossBetween val="between"/>
        <c:majorUnit val="1000"/>
      </c:valAx>
      <c:spPr>
        <a:noFill/>
        <a:ln w="1414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947368421052637"/>
          <c:y val="0.68181818181818188"/>
          <c:w val="0.61184210526315785"/>
          <c:h val="8.863636363636368E-2"/>
        </c:manualLayout>
      </c:layout>
      <c:spPr>
        <a:noFill/>
        <a:ln w="28298">
          <a:noFill/>
        </a:ln>
      </c:spPr>
      <c:txPr>
        <a:bodyPr/>
        <a:lstStyle/>
        <a:p>
          <a:pPr>
            <a:defRPr sz="197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4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3968253968254"/>
          <c:y val="7.4340527577937673E-2"/>
          <c:w val="0.78412698412698401"/>
          <c:h val="0.61390887290167873"/>
        </c:manualLayout>
      </c:layout>
      <c:barChart>
        <c:barDir val="col"/>
        <c:grouping val="clustered"/>
        <c:ser>
          <c:idx val="1"/>
          <c:order val="1"/>
          <c:tx>
            <c:strRef>
              <c:f>Sheet1!$A$3</c:f>
              <c:strCache>
                <c:ptCount val="1"/>
                <c:pt idx="0">
                  <c:v>Заболеваемость на 100тыс. нас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436">
              <a:solidFill>
                <a:schemeClr val="tx1"/>
              </a:solidFill>
              <a:prstDash val="solid"/>
            </a:ln>
          </c:spPr>
          <c:cat>
            <c:strRef>
              <c:f>Sheet1!$B$1:$AP$1</c:f>
              <c:strCache>
                <c:ptCount val="41"/>
                <c:pt idx="0">
                  <c:v>Котельничский</c:v>
                </c:pt>
                <c:pt idx="1">
                  <c:v>Оричевский</c:v>
                </c:pt>
                <c:pt idx="2">
                  <c:v>Вятскополянский</c:v>
                </c:pt>
                <c:pt idx="3">
                  <c:v>Орловский</c:v>
                </c:pt>
                <c:pt idx="4">
                  <c:v>Кикнурский</c:v>
                </c:pt>
                <c:pt idx="5">
                  <c:v>Нагорский</c:v>
                </c:pt>
                <c:pt idx="6">
                  <c:v>Уржумский</c:v>
                </c:pt>
                <c:pt idx="7">
                  <c:v>Омутнинский</c:v>
                </c:pt>
                <c:pt idx="8">
                  <c:v>Шабалинский</c:v>
                </c:pt>
                <c:pt idx="9">
                  <c:v>Даровский</c:v>
                </c:pt>
                <c:pt idx="10">
                  <c:v>Лебяжский</c:v>
                </c:pt>
                <c:pt idx="11">
                  <c:v>Верхнекамский</c:v>
                </c:pt>
                <c:pt idx="12">
                  <c:v>Белохолуницкий</c:v>
                </c:pt>
                <c:pt idx="13">
                  <c:v>Куменский</c:v>
                </c:pt>
                <c:pt idx="14">
                  <c:v>Слободской</c:v>
                </c:pt>
                <c:pt idx="15">
                  <c:v>Верхошижемский</c:v>
                </c:pt>
                <c:pt idx="16">
                  <c:v>Яранский</c:v>
                </c:pt>
                <c:pt idx="17">
                  <c:v>Всего по области</c:v>
                </c:pt>
                <c:pt idx="18">
                  <c:v>г.Киров</c:v>
                </c:pt>
                <c:pt idx="19">
                  <c:v>Малмыжский</c:v>
                </c:pt>
                <c:pt idx="20">
                  <c:v>Санчурский</c:v>
                </c:pt>
                <c:pt idx="21">
                  <c:v>Свечинский</c:v>
                </c:pt>
                <c:pt idx="22">
                  <c:v>Юрьянский</c:v>
                </c:pt>
                <c:pt idx="23">
                  <c:v>Унинский</c:v>
                </c:pt>
                <c:pt idx="24">
                  <c:v>Арбажский</c:v>
                </c:pt>
                <c:pt idx="25">
                  <c:v>Нолинский</c:v>
                </c:pt>
                <c:pt idx="26">
                  <c:v>Пижанский</c:v>
                </c:pt>
                <c:pt idx="27">
                  <c:v>Подосиновский</c:v>
                </c:pt>
                <c:pt idx="28">
                  <c:v>Кильмезский</c:v>
                </c:pt>
                <c:pt idx="29">
                  <c:v>Советский</c:v>
                </c:pt>
                <c:pt idx="30">
                  <c:v>Немский</c:v>
                </c:pt>
                <c:pt idx="31">
                  <c:v>Лузский</c:v>
                </c:pt>
                <c:pt idx="32">
                  <c:v>Богородский</c:v>
                </c:pt>
                <c:pt idx="33">
                  <c:v>Кирово-Чепецкий</c:v>
                </c:pt>
                <c:pt idx="34">
                  <c:v>Мурашинский</c:v>
                </c:pt>
                <c:pt idx="35">
                  <c:v>Тужинский</c:v>
                </c:pt>
                <c:pt idx="36">
                  <c:v>Сунский</c:v>
                </c:pt>
                <c:pt idx="37">
                  <c:v>Афанасьевский</c:v>
                </c:pt>
                <c:pt idx="38">
                  <c:v>Зуевский</c:v>
                </c:pt>
                <c:pt idx="39">
                  <c:v>Фаленский</c:v>
                </c:pt>
                <c:pt idx="40">
                  <c:v>Опаринский</c:v>
                </c:pt>
              </c:strCache>
            </c:strRef>
          </c:cat>
          <c:val>
            <c:numRef>
              <c:f>Sheet1!$B$3:$AP$3</c:f>
              <c:numCache>
                <c:formatCode>General</c:formatCode>
                <c:ptCount val="41"/>
                <c:pt idx="0">
                  <c:v>4.5</c:v>
                </c:pt>
                <c:pt idx="7">
                  <c:v>2.1</c:v>
                </c:pt>
                <c:pt idx="11">
                  <c:v>2.8</c:v>
                </c:pt>
                <c:pt idx="14">
                  <c:v>1.4</c:v>
                </c:pt>
                <c:pt idx="17">
                  <c:v>0.9</c:v>
                </c:pt>
                <c:pt idx="18">
                  <c:v>2.9</c:v>
                </c:pt>
                <c:pt idx="25">
                  <c:v>8.5</c:v>
                </c:pt>
                <c:pt idx="34">
                  <c:v>7.1</c:v>
                </c:pt>
              </c:numCache>
            </c:numRef>
          </c:val>
        </c:ser>
        <c:axId val="186018816"/>
        <c:axId val="186028800"/>
      </c:barChar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Охват прививками. %</c:v>
                </c:pt>
              </c:strCache>
            </c:strRef>
          </c:tx>
          <c:spPr>
            <a:ln w="5230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Котельничский</c:v>
                </c:pt>
                <c:pt idx="1">
                  <c:v>Оричевский</c:v>
                </c:pt>
                <c:pt idx="2">
                  <c:v>Вятскополянский</c:v>
                </c:pt>
                <c:pt idx="3">
                  <c:v>Орловский</c:v>
                </c:pt>
                <c:pt idx="4">
                  <c:v>Кикнурский</c:v>
                </c:pt>
                <c:pt idx="5">
                  <c:v>Нагорский</c:v>
                </c:pt>
                <c:pt idx="6">
                  <c:v>Уржумский</c:v>
                </c:pt>
                <c:pt idx="7">
                  <c:v>Омутнинский</c:v>
                </c:pt>
                <c:pt idx="8">
                  <c:v>Шабалинский</c:v>
                </c:pt>
                <c:pt idx="9">
                  <c:v>Даровский</c:v>
                </c:pt>
                <c:pt idx="10">
                  <c:v>Лебяжский</c:v>
                </c:pt>
                <c:pt idx="11">
                  <c:v>Верхнекамский</c:v>
                </c:pt>
                <c:pt idx="12">
                  <c:v>Белохолуницкий</c:v>
                </c:pt>
                <c:pt idx="13">
                  <c:v>Куменский</c:v>
                </c:pt>
                <c:pt idx="14">
                  <c:v>Слободской</c:v>
                </c:pt>
                <c:pt idx="15">
                  <c:v>Верхошижемский</c:v>
                </c:pt>
                <c:pt idx="16">
                  <c:v>Яранский</c:v>
                </c:pt>
                <c:pt idx="17">
                  <c:v>Всего по области</c:v>
                </c:pt>
                <c:pt idx="18">
                  <c:v>г.Киров</c:v>
                </c:pt>
                <c:pt idx="19">
                  <c:v>Малмыжский</c:v>
                </c:pt>
                <c:pt idx="20">
                  <c:v>Санчурский</c:v>
                </c:pt>
                <c:pt idx="21">
                  <c:v>Свечинский</c:v>
                </c:pt>
                <c:pt idx="22">
                  <c:v>Юрьянский</c:v>
                </c:pt>
                <c:pt idx="23">
                  <c:v>Унинский</c:v>
                </c:pt>
                <c:pt idx="24">
                  <c:v>Арбажский</c:v>
                </c:pt>
                <c:pt idx="25">
                  <c:v>Нолинский</c:v>
                </c:pt>
                <c:pt idx="26">
                  <c:v>Пижанский</c:v>
                </c:pt>
                <c:pt idx="27">
                  <c:v>Подосиновский</c:v>
                </c:pt>
                <c:pt idx="28">
                  <c:v>Кильмезский</c:v>
                </c:pt>
                <c:pt idx="29">
                  <c:v>Советский</c:v>
                </c:pt>
                <c:pt idx="30">
                  <c:v>Немский</c:v>
                </c:pt>
                <c:pt idx="31">
                  <c:v>Лузский</c:v>
                </c:pt>
                <c:pt idx="32">
                  <c:v>Богородский</c:v>
                </c:pt>
                <c:pt idx="33">
                  <c:v>Кирово-Чепецкий</c:v>
                </c:pt>
                <c:pt idx="34">
                  <c:v>Мурашинский</c:v>
                </c:pt>
                <c:pt idx="35">
                  <c:v>Тужинский</c:v>
                </c:pt>
                <c:pt idx="36">
                  <c:v>Сунский</c:v>
                </c:pt>
                <c:pt idx="37">
                  <c:v>Афанасьевский</c:v>
                </c:pt>
                <c:pt idx="38">
                  <c:v>Зуевский</c:v>
                </c:pt>
                <c:pt idx="39">
                  <c:v>Фаленский</c:v>
                </c:pt>
                <c:pt idx="40">
                  <c:v>Опаринский</c:v>
                </c:pt>
              </c:strCache>
            </c:strRef>
          </c:cat>
          <c:val>
            <c:numRef>
              <c:f>Sheet1!$B$2:$AP$2</c:f>
              <c:numCache>
                <c:formatCode>General</c:formatCode>
                <c:ptCount val="41"/>
                <c:pt idx="0">
                  <c:v>41.55</c:v>
                </c:pt>
                <c:pt idx="1">
                  <c:v>44.24</c:v>
                </c:pt>
                <c:pt idx="2">
                  <c:v>47.11</c:v>
                </c:pt>
                <c:pt idx="3">
                  <c:v>47.14</c:v>
                </c:pt>
                <c:pt idx="4">
                  <c:v>51.230000000000004</c:v>
                </c:pt>
                <c:pt idx="5">
                  <c:v>52.760000000000005</c:v>
                </c:pt>
                <c:pt idx="6">
                  <c:v>57.190000000000005</c:v>
                </c:pt>
                <c:pt idx="7">
                  <c:v>58.03</c:v>
                </c:pt>
                <c:pt idx="8">
                  <c:v>60.61</c:v>
                </c:pt>
                <c:pt idx="9">
                  <c:v>62.730000000000004</c:v>
                </c:pt>
                <c:pt idx="10">
                  <c:v>62.75</c:v>
                </c:pt>
                <c:pt idx="11">
                  <c:v>62.809999999999995</c:v>
                </c:pt>
                <c:pt idx="12">
                  <c:v>63.21</c:v>
                </c:pt>
                <c:pt idx="13">
                  <c:v>63.339999999999996</c:v>
                </c:pt>
                <c:pt idx="14">
                  <c:v>63.71</c:v>
                </c:pt>
                <c:pt idx="15">
                  <c:v>64.09</c:v>
                </c:pt>
                <c:pt idx="16">
                  <c:v>67.069999999999993</c:v>
                </c:pt>
                <c:pt idx="17">
                  <c:v>68</c:v>
                </c:pt>
                <c:pt idx="18">
                  <c:v>68.599999999999994</c:v>
                </c:pt>
                <c:pt idx="19">
                  <c:v>72.739999999999995</c:v>
                </c:pt>
                <c:pt idx="20">
                  <c:v>74.709999999999994</c:v>
                </c:pt>
                <c:pt idx="21">
                  <c:v>75.36</c:v>
                </c:pt>
                <c:pt idx="22">
                  <c:v>77.36999999999999</c:v>
                </c:pt>
                <c:pt idx="23">
                  <c:v>77.86</c:v>
                </c:pt>
                <c:pt idx="24">
                  <c:v>78.64</c:v>
                </c:pt>
                <c:pt idx="25">
                  <c:v>78.739999999999995</c:v>
                </c:pt>
                <c:pt idx="26">
                  <c:v>81.209999999999994</c:v>
                </c:pt>
                <c:pt idx="27">
                  <c:v>83.93</c:v>
                </c:pt>
                <c:pt idx="28">
                  <c:v>84.86</c:v>
                </c:pt>
                <c:pt idx="29">
                  <c:v>85.06</c:v>
                </c:pt>
                <c:pt idx="30">
                  <c:v>85.11</c:v>
                </c:pt>
                <c:pt idx="31">
                  <c:v>85.6</c:v>
                </c:pt>
                <c:pt idx="32">
                  <c:v>87.01</c:v>
                </c:pt>
                <c:pt idx="33">
                  <c:v>87.55</c:v>
                </c:pt>
                <c:pt idx="34">
                  <c:v>90.92</c:v>
                </c:pt>
                <c:pt idx="35">
                  <c:v>92.66</c:v>
                </c:pt>
                <c:pt idx="36">
                  <c:v>92.89</c:v>
                </c:pt>
                <c:pt idx="37">
                  <c:v>93.51</c:v>
                </c:pt>
                <c:pt idx="38">
                  <c:v>94.92</c:v>
                </c:pt>
                <c:pt idx="39">
                  <c:v>96.5</c:v>
                </c:pt>
                <c:pt idx="40">
                  <c:v>97.240000000000009</c:v>
                </c:pt>
              </c:numCache>
            </c:numRef>
          </c:val>
        </c:ser>
        <c:marker val="1"/>
        <c:axId val="186030336"/>
        <c:axId val="186048512"/>
      </c:lineChart>
      <c:catAx>
        <c:axId val="186018816"/>
        <c:scaling>
          <c:orientation val="minMax"/>
        </c:scaling>
        <c:axPos val="b"/>
        <c:numFmt formatCode="General" sourceLinked="1"/>
        <c:tickLblPos val="nextTo"/>
        <c:spPr>
          <a:ln w="435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7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028800"/>
        <c:crosses val="autoZero"/>
        <c:auto val="1"/>
        <c:lblAlgn val="ctr"/>
        <c:lblOffset val="100"/>
        <c:tickLblSkip val="1"/>
        <c:tickMarkSkip val="1"/>
      </c:catAx>
      <c:valAx>
        <c:axId val="186028800"/>
        <c:scaling>
          <c:orientation val="minMax"/>
        </c:scaling>
        <c:axPos val="l"/>
        <c:majorGridlines>
          <c:spPr>
            <a:ln w="43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018816"/>
        <c:crosses val="autoZero"/>
        <c:crossBetween val="between"/>
        <c:majorUnit val="3"/>
      </c:valAx>
      <c:catAx>
        <c:axId val="186030336"/>
        <c:scaling>
          <c:orientation val="minMax"/>
        </c:scaling>
        <c:delete val="1"/>
        <c:axPos val="b"/>
        <c:tickLblPos val="none"/>
        <c:crossAx val="186048512"/>
        <c:crosses val="autoZero"/>
        <c:auto val="1"/>
        <c:lblAlgn val="ctr"/>
        <c:lblOffset val="100"/>
      </c:catAx>
      <c:valAx>
        <c:axId val="186048512"/>
        <c:scaling>
          <c:orientation val="minMax"/>
        </c:scaling>
        <c:axPos val="r"/>
        <c:numFmt formatCode="General" sourceLinked="1"/>
        <c:majorTickMark val="cross"/>
        <c:tickLblPos val="nextTo"/>
        <c:spPr>
          <a:ln w="4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030336"/>
        <c:crosses val="max"/>
        <c:crossBetween val="between"/>
      </c:valAx>
      <c:spPr>
        <a:noFill/>
        <a:ln w="1743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714285714285717"/>
          <c:y val="0.93525179856115104"/>
          <c:w val="0.71587301587301599"/>
          <c:h val="5.9952038369304565E-2"/>
        </c:manualLayout>
      </c:layout>
      <c:spPr>
        <a:noFill/>
        <a:ln w="34872">
          <a:noFill/>
        </a:ln>
      </c:spPr>
      <c:txPr>
        <a:bodyPr/>
        <a:lstStyle/>
        <a:p>
          <a:pPr>
            <a:defRPr sz="151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0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827018121911039E-2"/>
          <c:y val="2.7027027027027039E-2"/>
          <c:w val="0.96869851729818812"/>
          <c:h val="0.8168168168168168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712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879060335664583E-4"/>
                  <c:y val="-3.8042762880595954E-3"/>
                </c:manualLayout>
              </c:layout>
              <c:showVal val="1"/>
            </c:dLbl>
            <c:dLbl>
              <c:idx val="1"/>
              <c:layout>
                <c:manualLayout>
                  <c:x val="-9.3910865824315959E-3"/>
                  <c:y val="-1.7233178099541019E-3"/>
                </c:manualLayout>
              </c:layout>
              <c:showVal val="1"/>
            </c:dLbl>
            <c:dLbl>
              <c:idx val="2"/>
              <c:layout>
                <c:manualLayout>
                  <c:x val="-5.751392104299001E-3"/>
                  <c:y val="2.7585349019240597E-3"/>
                </c:manualLayout>
              </c:layout>
              <c:showVal val="1"/>
            </c:dLbl>
            <c:dLbl>
              <c:idx val="3"/>
              <c:layout>
                <c:manualLayout>
                  <c:x val="4.4782158494050053E-3"/>
                  <c:y val="-1.1813959497078641E-2"/>
                </c:manualLayout>
              </c:layout>
              <c:numFmt formatCode="0.0" sourceLinked="0"/>
              <c:spPr>
                <a:solidFill>
                  <a:schemeClr val="bg1"/>
                </a:solidFill>
                <a:ln w="428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8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5.0616613363833477E-3"/>
                  <c:y val="-2.4706978602537403E-2"/>
                </c:manualLayout>
              </c:layout>
              <c:showVal val="1"/>
            </c:dLbl>
            <c:dLbl>
              <c:idx val="5"/>
              <c:layout>
                <c:manualLayout>
                  <c:x val="-1.3021112109612357E-2"/>
                  <c:y val="1.774461490122194E-2"/>
                </c:manualLayout>
              </c:layout>
              <c:showVal val="1"/>
            </c:dLbl>
            <c:dLbl>
              <c:idx val="6"/>
              <c:layout>
                <c:manualLayout>
                  <c:x val="-1.1440576979185404E-3"/>
                  <c:y val="-1.9569645259020479E-2"/>
                </c:manualLayout>
              </c:layout>
              <c:showVal val="1"/>
            </c:dLbl>
            <c:dLbl>
              <c:idx val="7"/>
              <c:layout>
                <c:manualLayout>
                  <c:x val="-2.3796825483253809E-3"/>
                  <c:y val="-2.1265489122100006E-2"/>
                </c:manualLayout>
              </c:layout>
              <c:showVal val="1"/>
            </c:dLbl>
            <c:spPr>
              <a:solidFill>
                <a:schemeClr val="bg1"/>
              </a:solidFill>
              <a:ln w="428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98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2006 работающее</c:v>
                </c:pt>
                <c:pt idx="1">
                  <c:v>2006 бюджет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всего с 2006 по 2011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64.099999999999994</c:v>
                </c:pt>
                <c:pt idx="1">
                  <c:v>85.9</c:v>
                </c:pt>
                <c:pt idx="2">
                  <c:v>93.6</c:v>
                </c:pt>
                <c:pt idx="3">
                  <c:v>89</c:v>
                </c:pt>
                <c:pt idx="4">
                  <c:v>96.8</c:v>
                </c:pt>
                <c:pt idx="5">
                  <c:v>103.4</c:v>
                </c:pt>
                <c:pt idx="6">
                  <c:v>100.4</c:v>
                </c:pt>
                <c:pt idx="7">
                  <c:v>93.6</c:v>
                </c:pt>
              </c:numCache>
            </c:numRef>
          </c:val>
        </c:ser>
        <c:gapWidth val="50"/>
        <c:gapDepth val="0"/>
        <c:shape val="box"/>
        <c:axId val="186073472"/>
        <c:axId val="186075008"/>
        <c:axId val="0"/>
      </c:bar3DChart>
      <c:catAx>
        <c:axId val="186073472"/>
        <c:scaling>
          <c:orientation val="minMax"/>
        </c:scaling>
        <c:axPos val="b"/>
        <c:numFmt formatCode="General" sourceLinked="1"/>
        <c:tickLblPos val="low"/>
        <c:spPr>
          <a:ln w="42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075008"/>
        <c:crosses val="autoZero"/>
        <c:auto val="1"/>
        <c:lblAlgn val="ctr"/>
        <c:lblOffset val="100"/>
        <c:tickLblSkip val="1"/>
        <c:tickMarkSkip val="1"/>
      </c:catAx>
      <c:valAx>
        <c:axId val="186075008"/>
        <c:scaling>
          <c:orientation val="minMax"/>
        </c:scaling>
        <c:delete val="1"/>
        <c:axPos val="l"/>
        <c:numFmt formatCode="General" sourceLinked="1"/>
        <c:tickLblPos val="none"/>
        <c:crossAx val="186073472"/>
        <c:crosses val="autoZero"/>
        <c:crossBetween val="between"/>
      </c:valAx>
      <c:spPr>
        <a:noFill/>
        <a:ln w="3425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8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depthPercent val="130"/>
      <c:rAngAx val="1"/>
    </c:view3D>
    <c:floor>
      <c:spPr>
        <a:solidFill>
          <a:srgbClr val="C0C0C0"/>
        </a:solidFill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582733812949641E-2"/>
          <c:w val="0.96984126984126973"/>
          <c:h val="0.8465227817745802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66FF"/>
            </a:solidFill>
            <a:ln w="30854">
              <a:noFill/>
            </a:ln>
          </c:spPr>
          <c:dLbls>
            <c:dLbl>
              <c:idx val="0"/>
              <c:layout>
                <c:manualLayout>
                  <c:x val="1.3611160085690976E-2"/>
                  <c:y val="1.1388340439046815E-2"/>
                </c:manualLayout>
              </c:layout>
              <c:showVal val="1"/>
            </c:dLbl>
            <c:dLbl>
              <c:idx val="1"/>
              <c:layout>
                <c:manualLayout>
                  <c:x val="1.1030128385218467E-2"/>
                  <c:y val="-3.3156367731424823E-2"/>
                </c:manualLayout>
              </c:layout>
              <c:showVal val="1"/>
            </c:dLbl>
            <c:dLbl>
              <c:idx val="3"/>
              <c:layout>
                <c:manualLayout>
                  <c:x val="2.332838244459107E-2"/>
                  <c:y val="1.6348900649713824E-2"/>
                </c:manualLayout>
              </c:layout>
              <c:showVal val="1"/>
            </c:dLbl>
            <c:dLbl>
              <c:idx val="4"/>
              <c:layout>
                <c:manualLayout>
                  <c:x val="1.7572747569515622E-2"/>
                  <c:y val="-1.5580010889958428E-2"/>
                </c:manualLayout>
              </c:layout>
              <c:showVal val="1"/>
            </c:dLbl>
            <c:dLbl>
              <c:idx val="5"/>
              <c:layout>
                <c:manualLayout>
                  <c:x val="2.9277430154757124E-2"/>
                  <c:y val="3.718995882679433E-2"/>
                </c:manualLayout>
              </c:layout>
              <c:showVal val="1"/>
            </c:dLbl>
            <c:spPr>
              <a:solidFill>
                <a:schemeClr val="bg1"/>
              </a:solidFill>
              <a:ln w="385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21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41832</c:v>
                </c:pt>
                <c:pt idx="1">
                  <c:v>44115</c:v>
                </c:pt>
                <c:pt idx="2">
                  <c:v>74348</c:v>
                </c:pt>
                <c:pt idx="3">
                  <c:v>46451</c:v>
                </c:pt>
                <c:pt idx="4">
                  <c:v>47586</c:v>
                </c:pt>
                <c:pt idx="5">
                  <c:v>44196</c:v>
                </c:pt>
              </c:numCache>
            </c:numRef>
          </c:val>
        </c:ser>
        <c:gapWidth val="60"/>
        <c:gapDepth val="0"/>
        <c:shape val="box"/>
        <c:axId val="186320384"/>
        <c:axId val="186321920"/>
        <c:axId val="0"/>
      </c:bar3DChart>
      <c:catAx>
        <c:axId val="186320384"/>
        <c:scaling>
          <c:orientation val="minMax"/>
        </c:scaling>
        <c:axPos val="b"/>
        <c:numFmt formatCode="General" sourceLinked="1"/>
        <c:tickLblPos val="low"/>
        <c:spPr>
          <a:ln w="38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6321920"/>
        <c:crosses val="autoZero"/>
        <c:auto val="1"/>
        <c:lblAlgn val="ctr"/>
        <c:lblOffset val="100"/>
        <c:tickLblSkip val="1"/>
        <c:tickMarkSkip val="1"/>
      </c:catAx>
      <c:valAx>
        <c:axId val="186321920"/>
        <c:scaling>
          <c:orientation val="minMax"/>
        </c:scaling>
        <c:delete val="1"/>
        <c:axPos val="l"/>
        <c:numFmt formatCode="General" sourceLinked="1"/>
        <c:tickLblPos val="none"/>
        <c:crossAx val="186320384"/>
        <c:crosses val="autoZero"/>
        <c:crossBetween val="between"/>
      </c:valAx>
      <c:spPr>
        <a:noFill/>
        <a:ln w="308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1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841269841269846"/>
          <c:y val="0.1654676258992806"/>
          <c:w val="0.39523809523809528"/>
          <c:h val="0.597122302158273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277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4277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277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99CC00"/>
              </a:solidFill>
              <a:ln w="14277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3366FF"/>
              </a:solidFill>
              <a:ln w="14277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969696"/>
              </a:solidFill>
              <a:ln w="1427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8.2752268664759987E-2"/>
                  <c:y val="6.5534630114956513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4.7623220214687755E-2"/>
                  <c:y val="4.1143862289254284E-2"/>
                </c:manualLayout>
              </c:layout>
              <c:tx>
                <c:rich>
                  <a:bodyPr/>
                  <a:lstStyle/>
                  <a:p>
                    <a:pPr>
                      <a:defRPr sz="1574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Крово-обращение
15%</a:t>
                    </a:r>
                  </a:p>
                </c:rich>
              </c:tx>
              <c:spPr>
                <a:noFill/>
                <a:ln w="28553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7.9355829290495075E-2"/>
                  <c:y val="-3.315177384256527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6.8708800411613535E-2"/>
                  <c:y val="-1.4907189010757299E-2"/>
                </c:manualLayout>
              </c:layout>
              <c:tx>
                <c:rich>
                  <a:bodyPr/>
                  <a:lstStyle/>
                  <a:p>
                    <a:pPr>
                      <a:defRPr sz="1574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Болезни 
глаза 
13%</a:t>
                    </a:r>
                  </a:p>
                </c:rich>
              </c:tx>
              <c:spPr>
                <a:noFill/>
                <a:ln w="28553">
                  <a:noFill/>
                </a:ln>
              </c:spPr>
              <c:dLblPos val="bestFit"/>
            </c:dLbl>
            <c:dLbl>
              <c:idx val="5"/>
              <c:layout>
                <c:manualLayout>
                  <c:x val="-3.940819398194944E-2"/>
                  <c:y val="-6.0917927376765754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8553">
                <a:noFill/>
              </a:ln>
            </c:spPr>
            <c:txPr>
              <a:bodyPr/>
              <a:lstStyle/>
              <a:p>
                <a:pPr>
                  <a:defRPr sz="1574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Эндокринная системы</c:v>
                </c:pt>
                <c:pt idx="1">
                  <c:v>Мочеполовая система</c:v>
                </c:pt>
                <c:pt idx="2">
                  <c:v>Кровообращение</c:v>
                </c:pt>
                <c:pt idx="3">
                  <c:v>Костно-мышечная система</c:v>
                </c:pt>
                <c:pt idx="4">
                  <c:v>Болезни глаза </c:v>
                </c:pt>
                <c:pt idx="5">
                  <c:v>Прочие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21.1</c:v>
                </c:pt>
                <c:pt idx="1">
                  <c:v>19.5</c:v>
                </c:pt>
                <c:pt idx="2">
                  <c:v>14.7</c:v>
                </c:pt>
                <c:pt idx="3">
                  <c:v>13.9</c:v>
                </c:pt>
                <c:pt idx="4">
                  <c:v>12.8</c:v>
                </c:pt>
                <c:pt idx="5">
                  <c:v>18.100000000000001</c:v>
                </c:pt>
              </c:numCache>
            </c:numRef>
          </c:val>
        </c:ser>
        <c:firstSliceAng val="0"/>
      </c:pieChart>
      <c:spPr>
        <a:noFill/>
        <a:ln w="2855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05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7236842105263168"/>
          <c:y val="0.30390143737166336"/>
          <c:w val="0.30131578947368431"/>
          <c:h val="0.4702258726899383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31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99CC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33CCCC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9900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0000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3366FF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1431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79674436980492E-2"/>
                  <c:y val="-9.8955060850140109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8.4362757296237365E-2"/>
                  <c:y val="-7.7023599829161215E-3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6.4035391118556273E-2"/>
                  <c:y val="-5.2761077638166084E-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7.2534724979441356E-2"/>
                  <c:y val="5.4053077743157797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8.5210180099109745E-2"/>
                  <c:y val="-1.1301740272953347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9.2653312247074182E-2"/>
                  <c:y val="2.9025805635648914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6.0627619674043683E-2"/>
                  <c:y val="-8.8198457400323019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8621">
                <a:noFill/>
              </a:ln>
            </c:spPr>
            <c:txPr>
              <a:bodyPr/>
              <a:lstStyle/>
              <a:p>
                <a:pPr>
                  <a:defRPr sz="208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Sheet1!$B$1:$H$1</c:f>
              <c:strCache>
                <c:ptCount val="7"/>
                <c:pt idx="0">
                  <c:v>ЭКО</c:v>
                </c:pt>
                <c:pt idx="1">
                  <c:v>Нейро-хирургия</c:v>
                </c:pt>
                <c:pt idx="2">
                  <c:v>Онкология</c:v>
                </c:pt>
                <c:pt idx="3">
                  <c:v>Педиатрия</c:v>
                </c:pt>
                <c:pt idx="4">
                  <c:v>Сердечно-сосудиcтая хирургия</c:v>
                </c:pt>
                <c:pt idx="5">
                  <c:v>Травма-тология</c:v>
                </c:pt>
                <c:pt idx="6">
                  <c:v>Прочие 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234</c:v>
                </c:pt>
                <c:pt idx="1">
                  <c:v>203</c:v>
                </c:pt>
                <c:pt idx="2">
                  <c:v>1164</c:v>
                </c:pt>
                <c:pt idx="3">
                  <c:v>145</c:v>
                </c:pt>
                <c:pt idx="4">
                  <c:v>405</c:v>
                </c:pt>
                <c:pt idx="5">
                  <c:v>657</c:v>
                </c:pt>
                <c:pt idx="6">
                  <c:v>259</c:v>
                </c:pt>
              </c:numCache>
            </c:numRef>
          </c:val>
        </c:ser>
        <c:firstSliceAng val="0"/>
      </c:pieChart>
      <c:spPr>
        <a:noFill/>
        <a:ln w="2862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42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184210526315787"/>
          <c:y val="1.8644067796610174E-2"/>
          <c:w val="0.81578947368421073"/>
          <c:h val="0.8864406779661017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3858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3858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298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4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pPr>
                <a:solidFill>
                  <a:schemeClr val="bg1"/>
                </a:solidFill>
                <a:ln w="298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4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/>
              <c:spPr>
                <a:solidFill>
                  <a:schemeClr val="bg1"/>
                </a:solidFill>
                <a:ln w="298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4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Верхнекамск</c:v>
                </c:pt>
                <c:pt idx="1">
                  <c:v>Верхошижем.</c:v>
                </c:pt>
                <c:pt idx="2">
                  <c:v>Тужа</c:v>
                </c:pt>
                <c:pt idx="3">
                  <c:v>Санчурск</c:v>
                </c:pt>
                <c:pt idx="4">
                  <c:v>Нолинск</c:v>
                </c:pt>
                <c:pt idx="5">
                  <c:v>Уни</c:v>
                </c:pt>
                <c:pt idx="6">
                  <c:v>Нема</c:v>
                </c:pt>
                <c:pt idx="7">
                  <c:v>Кильмезь</c:v>
                </c:pt>
                <c:pt idx="8">
                  <c:v>Малмыж</c:v>
                </c:pt>
                <c:pt idx="9">
                  <c:v>Лузы</c:v>
                </c:pt>
                <c:pt idx="10">
                  <c:v>Область </c:v>
                </c:pt>
                <c:pt idx="11">
                  <c:v>Уржум</c:v>
                </c:pt>
                <c:pt idx="12">
                  <c:v>Б.Холуница</c:v>
                </c:pt>
                <c:pt idx="13">
                  <c:v>Подосиновец</c:v>
                </c:pt>
                <c:pt idx="14">
                  <c:v>Г. Киров</c:v>
                </c:pt>
                <c:pt idx="15">
                  <c:v>Суна</c:v>
                </c:pt>
                <c:pt idx="16">
                  <c:v>Пижанка</c:v>
                </c:pt>
                <c:pt idx="17">
                  <c:v>Арбаж</c:v>
                </c:pt>
                <c:pt idx="18">
                  <c:v>Мураши</c:v>
                </c:pt>
                <c:pt idx="19">
                  <c:v>Нагорск</c:v>
                </c:pt>
                <c:pt idx="20">
                  <c:v>Богородск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1.3</c:v>
                </c:pt>
                <c:pt idx="5">
                  <c:v>1.3</c:v>
                </c:pt>
                <c:pt idx="6">
                  <c:v>1.5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2.5</c:v>
                </c:pt>
                <c:pt idx="11">
                  <c:v>2.8</c:v>
                </c:pt>
                <c:pt idx="12">
                  <c:v>2.8</c:v>
                </c:pt>
                <c:pt idx="13">
                  <c:v>2.9</c:v>
                </c:pt>
                <c:pt idx="14">
                  <c:v>2.9</c:v>
                </c:pt>
                <c:pt idx="15">
                  <c:v>3.2</c:v>
                </c:pt>
                <c:pt idx="16">
                  <c:v>3.3</c:v>
                </c:pt>
                <c:pt idx="17">
                  <c:v>3.5</c:v>
                </c:pt>
                <c:pt idx="18">
                  <c:v>3.9</c:v>
                </c:pt>
                <c:pt idx="19">
                  <c:v>4</c:v>
                </c:pt>
                <c:pt idx="20">
                  <c:v>5.6</c:v>
                </c:pt>
              </c:numCache>
            </c:numRef>
          </c:val>
        </c:ser>
        <c:gapWidth val="40"/>
        <c:axId val="187204736"/>
        <c:axId val="187206272"/>
      </c:barChart>
      <c:catAx>
        <c:axId val="187204736"/>
        <c:scaling>
          <c:orientation val="minMax"/>
        </c:scaling>
        <c:axPos val="l"/>
        <c:numFmt formatCode="General" sourceLinked="1"/>
        <c:tickLblPos val="nextTo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206272"/>
        <c:crosses val="autoZero"/>
        <c:auto val="1"/>
        <c:lblAlgn val="ctr"/>
        <c:lblOffset val="100"/>
        <c:tickLblSkip val="1"/>
        <c:tickMarkSkip val="1"/>
      </c:catAx>
      <c:valAx>
        <c:axId val="187206272"/>
        <c:scaling>
          <c:orientation val="minMax"/>
          <c:max val="6"/>
        </c:scaling>
        <c:axPos val="b"/>
        <c:majorGridlines>
          <c:spPr>
            <a:ln w="29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204736"/>
        <c:crosses val="autoZero"/>
        <c:crossBetween val="between"/>
        <c:majorUnit val="1"/>
      </c:valAx>
      <c:spPr>
        <a:noFill/>
        <a:ln w="1192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4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8333333333333328E-2"/>
          <c:y val="7.7994428969359333E-2"/>
          <c:w val="0.8866666666666666"/>
          <c:h val="0.6963788300835657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первичная </c:v>
                </c:pt>
              </c:strCache>
            </c:strRef>
          </c:tx>
          <c:spPr>
            <a:gradFill rotWithShape="0">
              <a:gsLst>
                <a:gs pos="0">
                  <a:srgbClr val="FBDF53">
                    <a:gamma/>
                    <a:shade val="46275"/>
                    <a:invGamma/>
                  </a:srgbClr>
                </a:gs>
                <a:gs pos="50000">
                  <a:srgbClr val="FBDF53"/>
                </a:gs>
                <a:gs pos="100000">
                  <a:srgbClr val="FBDF5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94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9.9157906342922306E-3"/>
                  <c:y val="-4.7193353736581069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7.249157438731774E-3"/>
                  <c:y val="-3.790988343952066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1747575682846611E-4"/>
                  <c:y val="4.797825782201506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0249101325406523E-2"/>
                  <c:y val="5.726181953714123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5.9158014631795269E-3"/>
                  <c:y val="-5.1836980096346226E-3"/>
                </c:manualLayout>
              </c:layout>
              <c:dLblPos val="outEnd"/>
              <c:showVal val="1"/>
            </c:dLbl>
            <c:spPr>
              <a:noFill/>
              <a:ln w="35885">
                <a:noFill/>
              </a:ln>
            </c:spPr>
            <c:txPr>
              <a:bodyPr/>
              <a:lstStyle/>
              <a:p>
                <a:pPr>
                  <a:defRPr sz="233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Sheet1!$B$1:$J$1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5"/>
                <c:pt idx="0">
                  <c:v>1981</c:v>
                </c:pt>
                <c:pt idx="1">
                  <c:v>1925</c:v>
                </c:pt>
                <c:pt idx="2">
                  <c:v>2118</c:v>
                </c:pt>
                <c:pt idx="3">
                  <c:v>2086</c:v>
                </c:pt>
                <c:pt idx="4">
                  <c:v>2051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общая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94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2515730189411982E-2"/>
                  <c:y val="-8.433388558910666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151576366051823E-2"/>
                  <c:y val="4.797776073628202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5157971316245847E-3"/>
                  <c:y val="7.815354439828182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5158306027307769E-3"/>
                  <c:y val="3.172875948150769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3.5158640738373018E-3"/>
                  <c:y val="-7.7370040151980039E-3"/>
                </c:manualLayout>
              </c:layout>
              <c:dLblPos val="outEnd"/>
              <c:showVal val="1"/>
            </c:dLbl>
            <c:spPr>
              <a:noFill/>
              <a:ln w="35885">
                <a:noFill/>
              </a:ln>
            </c:spPr>
            <c:txPr>
              <a:bodyPr/>
              <a:lstStyle/>
              <a:p>
                <a:pPr>
                  <a:defRPr sz="233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5"/>
                <c:pt idx="0">
                  <c:v>2613</c:v>
                </c:pt>
                <c:pt idx="1">
                  <c:v>2526</c:v>
                </c:pt>
                <c:pt idx="2">
                  <c:v>2719</c:v>
                </c:pt>
                <c:pt idx="3">
                  <c:v>2663</c:v>
                </c:pt>
                <c:pt idx="4">
                  <c:v>2628</c:v>
                </c:pt>
              </c:numCache>
            </c:numRef>
          </c:val>
        </c:ser>
        <c:gapWidth val="50"/>
        <c:axId val="187529856"/>
        <c:axId val="187548032"/>
      </c:barChart>
      <c:catAx>
        <c:axId val="187529856"/>
        <c:scaling>
          <c:orientation val="minMax"/>
        </c:scaling>
        <c:axPos val="b"/>
        <c:numFmt formatCode="General" sourceLinked="1"/>
        <c:tickLblPos val="nextTo"/>
        <c:spPr>
          <a:ln w="4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548032"/>
        <c:crosses val="autoZero"/>
        <c:auto val="1"/>
        <c:lblAlgn val="ctr"/>
        <c:lblOffset val="100"/>
        <c:tickLblSkip val="1"/>
        <c:tickMarkSkip val="1"/>
      </c:catAx>
      <c:valAx>
        <c:axId val="187548032"/>
        <c:scaling>
          <c:orientation val="minMax"/>
        </c:scaling>
        <c:axPos val="l"/>
        <c:numFmt formatCode="General" sourceLinked="1"/>
        <c:tickLblPos val="nextTo"/>
        <c:spPr>
          <a:ln w="4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529856"/>
        <c:crosses val="autoZero"/>
        <c:crossBetween val="between"/>
      </c:valAx>
      <c:spPr>
        <a:noFill/>
        <a:ln w="35885">
          <a:noFill/>
        </a:ln>
      </c:spPr>
    </c:plotArea>
    <c:legend>
      <c:legendPos val="r"/>
      <c:layout>
        <c:manualLayout>
          <c:xMode val="edge"/>
          <c:yMode val="edge"/>
          <c:x val="0.10666666666666669"/>
          <c:y val="0.90250696378830075"/>
          <c:w val="0.8666666666666667"/>
          <c:h val="9.1922005571030668E-2"/>
        </c:manualLayout>
      </c:layout>
      <c:spPr>
        <a:noFill/>
        <a:ln w="35885">
          <a:noFill/>
        </a:ln>
      </c:spPr>
      <c:txPr>
        <a:bodyPr/>
        <a:lstStyle/>
        <a:p>
          <a:pPr>
            <a:defRPr sz="204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473087818696885"/>
          <c:y val="0.1270983213429257"/>
          <c:w val="0.8725212464589237"/>
          <c:h val="0.66666666666666663"/>
        </c:manualLayout>
      </c:layout>
      <c:barChart>
        <c:barDir val="col"/>
        <c:grouping val="clustered"/>
        <c:ser>
          <c:idx val="3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488">
              <a:noFill/>
            </a:ln>
          </c:spPr>
          <c:dLbls>
            <c:dLbl>
              <c:idx val="3"/>
              <c:layout>
                <c:manualLayout>
                  <c:x val="-2.6982691630385466E-2"/>
                  <c:y val="6.8508651580954476E-3"/>
                </c:manualLayout>
              </c:layout>
              <c:spPr>
                <a:solidFill>
                  <a:schemeClr val="bg1"/>
                </a:solidFill>
                <a:ln w="3936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1829</c:v>
                </c:pt>
                <c:pt idx="1">
                  <c:v>1827</c:v>
                </c:pt>
                <c:pt idx="2">
                  <c:v>1944</c:v>
                </c:pt>
                <c:pt idx="3">
                  <c:v>1911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488">
              <a:noFill/>
            </a:ln>
          </c:spPr>
          <c:dLbls>
            <c:dLbl>
              <c:idx val="3"/>
              <c:layout/>
              <c:spPr>
                <a:solidFill>
                  <a:schemeClr val="bg1"/>
                </a:solidFill>
                <a:ln w="3936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8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1960</c:v>
                </c:pt>
                <c:pt idx="1">
                  <c:v>1966</c:v>
                </c:pt>
                <c:pt idx="2">
                  <c:v>2097</c:v>
                </c:pt>
                <c:pt idx="3">
                  <c:v>2071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488">
              <a:noFill/>
            </a:ln>
          </c:spPr>
          <c:dLbls>
            <c:dLbl>
              <c:idx val="3"/>
              <c:layout>
                <c:manualLayout>
                  <c:x val="3.1437237513666512E-2"/>
                  <c:y val="-3.412749819955424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936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984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2124</c:v>
                </c:pt>
                <c:pt idx="1">
                  <c:v>2047</c:v>
                </c:pt>
                <c:pt idx="2">
                  <c:v>2225</c:v>
                </c:pt>
                <c:pt idx="3">
                  <c:v>2171</c:v>
                </c:pt>
                <c:pt idx="4">
                  <c:v>2129</c:v>
                </c:pt>
              </c:numCache>
            </c:numRef>
          </c:val>
        </c:ser>
        <c:axId val="187829248"/>
        <c:axId val="187839232"/>
      </c:barChart>
      <c:catAx>
        <c:axId val="187829248"/>
        <c:scaling>
          <c:orientation val="minMax"/>
        </c:scaling>
        <c:axPos val="b"/>
        <c:numFmt formatCode="General" sourceLinked="1"/>
        <c:tickLblPos val="nextTo"/>
        <c:spPr>
          <a:ln w="39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6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839232"/>
        <c:crosses val="autoZero"/>
        <c:auto val="1"/>
        <c:lblAlgn val="ctr"/>
        <c:lblOffset val="100"/>
        <c:tickLblSkip val="1"/>
        <c:tickMarkSkip val="1"/>
      </c:catAx>
      <c:valAx>
        <c:axId val="187839232"/>
        <c:scaling>
          <c:orientation val="minMax"/>
        </c:scaling>
        <c:axPos val="l"/>
        <c:numFmt formatCode="General" sourceLinked="1"/>
        <c:tickLblPos val="nextTo"/>
        <c:spPr>
          <a:ln w="39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6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829248"/>
        <c:crosses val="autoZero"/>
        <c:crossBetween val="between"/>
      </c:valAx>
      <c:spPr>
        <a:noFill/>
        <a:ln w="31488">
          <a:noFill/>
        </a:ln>
      </c:spPr>
    </c:plotArea>
    <c:legend>
      <c:legendPos val="r"/>
      <c:layout>
        <c:manualLayout>
          <c:xMode val="edge"/>
          <c:yMode val="edge"/>
          <c:x val="0.3824362606232295"/>
          <c:y val="0.89688249400479614"/>
          <c:w val="0.2974504249291785"/>
          <c:h val="8.6330935251798552E-2"/>
        </c:manualLayout>
      </c:layout>
      <c:spPr>
        <a:noFill/>
        <a:ln w="31488">
          <a:noFill/>
        </a:ln>
      </c:spPr>
      <c:txPr>
        <a:bodyPr/>
        <a:lstStyle/>
        <a:p>
          <a:pPr>
            <a:defRPr sz="205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6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587458745874588"/>
          <c:y val="4.1584158415841579E-2"/>
          <c:w val="0.70627062706270638"/>
          <c:h val="0.8693069306930694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5000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313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313">
                <a:noFill/>
              </a:ln>
            </c:spPr>
          </c:dPt>
          <c:dLbls>
            <c:dLbl>
              <c:idx val="0"/>
              <c:layout>
                <c:manualLayout>
                  <c:x val="7.6307772137313476E-2"/>
                  <c:y val="-4.8605283154344793E-2"/>
                </c:manualLayout>
              </c:layout>
              <c:spPr>
                <a:solidFill>
                  <a:schemeClr val="bg1"/>
                </a:solidFill>
                <a:ln w="353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5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6.2073376809296164E-2"/>
                  <c:y val="-4.0590244889054404E-2"/>
                </c:manualLayout>
              </c:layout>
              <c:spPr>
                <a:solidFill>
                  <a:schemeClr val="bg1"/>
                </a:solidFill>
                <a:ln w="353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5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4.3873725862217508E-2"/>
                  <c:y val="-3.0595008603962231E-2"/>
                </c:manualLayout>
              </c:layout>
              <c:spPr>
                <a:solidFill>
                  <a:schemeClr val="bg1"/>
                </a:solidFill>
                <a:ln w="3539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5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Верхошижемский  </c:v>
                </c:pt>
                <c:pt idx="1">
                  <c:v>Орловский  </c:v>
                </c:pt>
                <c:pt idx="2">
                  <c:v>Кикнурский  </c:v>
                </c:pt>
                <c:pt idx="3">
                  <c:v>г.Киров</c:v>
                </c:pt>
                <c:pt idx="4">
                  <c:v>Яранский  </c:v>
                </c:pt>
                <c:pt idx="5">
                  <c:v>Опаринский  </c:v>
                </c:pt>
                <c:pt idx="6">
                  <c:v>Подосиновский  </c:v>
                </c:pt>
                <c:pt idx="7">
                  <c:v>Кирово-Чепецкий  </c:v>
                </c:pt>
                <c:pt idx="8">
                  <c:v>Верхнекамский  </c:v>
                </c:pt>
                <c:pt idx="9">
                  <c:v>Афанасьевский  </c:v>
                </c:pt>
                <c:pt idx="10">
                  <c:v>Область</c:v>
                </c:pt>
                <c:pt idx="11">
                  <c:v>Лузский  </c:v>
                </c:pt>
                <c:pt idx="12">
                  <c:v>Советский  </c:v>
                </c:pt>
                <c:pt idx="13">
                  <c:v>Вятско-Полянский  </c:v>
                </c:pt>
                <c:pt idx="14">
                  <c:v>Богородский  </c:v>
                </c:pt>
                <c:pt idx="15">
                  <c:v>Тужинский  </c:v>
                </c:pt>
                <c:pt idx="16">
                  <c:v>Юрьянский  </c:v>
                </c:pt>
                <c:pt idx="17">
                  <c:v>Омутнинский  </c:v>
                </c:pt>
                <c:pt idx="18">
                  <c:v>Пижанский  </c:v>
                </c:pt>
                <c:pt idx="19">
                  <c:v>Нагорский  </c:v>
                </c:pt>
                <c:pt idx="20">
                  <c:v>Малмыжский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3011</c:v>
                </c:pt>
                <c:pt idx="1">
                  <c:v>2635</c:v>
                </c:pt>
                <c:pt idx="2">
                  <c:v>2551</c:v>
                </c:pt>
                <c:pt idx="3">
                  <c:v>2417</c:v>
                </c:pt>
                <c:pt idx="4">
                  <c:v>2408</c:v>
                </c:pt>
                <c:pt idx="5">
                  <c:v>2384</c:v>
                </c:pt>
                <c:pt idx="6">
                  <c:v>2362</c:v>
                </c:pt>
                <c:pt idx="7">
                  <c:v>2276</c:v>
                </c:pt>
                <c:pt idx="8">
                  <c:v>2247</c:v>
                </c:pt>
                <c:pt idx="9">
                  <c:v>2244</c:v>
                </c:pt>
                <c:pt idx="10">
                  <c:v>2129</c:v>
                </c:pt>
                <c:pt idx="11">
                  <c:v>1640</c:v>
                </c:pt>
                <c:pt idx="12">
                  <c:v>1623</c:v>
                </c:pt>
                <c:pt idx="13">
                  <c:v>1581</c:v>
                </c:pt>
                <c:pt idx="14">
                  <c:v>1580</c:v>
                </c:pt>
                <c:pt idx="15">
                  <c:v>1579</c:v>
                </c:pt>
                <c:pt idx="16">
                  <c:v>1578</c:v>
                </c:pt>
                <c:pt idx="17">
                  <c:v>1558</c:v>
                </c:pt>
                <c:pt idx="18">
                  <c:v>1534</c:v>
                </c:pt>
                <c:pt idx="19">
                  <c:v>1434</c:v>
                </c:pt>
                <c:pt idx="20">
                  <c:v>1176</c:v>
                </c:pt>
              </c:numCache>
            </c:numRef>
          </c:val>
        </c:ser>
        <c:gapWidth val="40"/>
        <c:axId val="188016896"/>
        <c:axId val="188686336"/>
      </c:barChart>
      <c:catAx>
        <c:axId val="188016896"/>
        <c:scaling>
          <c:orientation val="minMax"/>
        </c:scaling>
        <c:axPos val="l"/>
        <c:numFmt formatCode="General" sourceLinked="1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686336"/>
        <c:crosses val="autoZero"/>
        <c:auto val="1"/>
        <c:lblAlgn val="ctr"/>
        <c:lblOffset val="100"/>
        <c:tickLblSkip val="1"/>
        <c:tickMarkSkip val="1"/>
      </c:catAx>
      <c:valAx>
        <c:axId val="188686336"/>
        <c:scaling>
          <c:orientation val="minMax"/>
        </c:scaling>
        <c:axPos val="b"/>
        <c:majorGridlines>
          <c:spPr>
            <a:ln w="353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016896"/>
        <c:crosses val="autoZero"/>
        <c:crossBetween val="between"/>
      </c:valAx>
      <c:spPr>
        <a:noFill/>
        <a:ln w="14157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5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2215568862275457E-2"/>
          <c:y val="0.14624505928853754"/>
          <c:w val="0.89700598802395204"/>
          <c:h val="0.60079051383399229"/>
        </c:manualLayout>
      </c:layout>
      <c:barChart>
        <c:barDir val="col"/>
        <c:grouping val="clustered"/>
        <c:ser>
          <c:idx val="2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651">
              <a:noFill/>
            </a:ln>
          </c:spPr>
          <c:dLbls>
            <c:dLbl>
              <c:idx val="3"/>
              <c:layout/>
              <c:spPr>
                <a:solidFill>
                  <a:schemeClr val="bg1"/>
                </a:solidFill>
                <a:ln w="3206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4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2323</c:v>
                </c:pt>
                <c:pt idx="1">
                  <c:v>2321</c:v>
                </c:pt>
                <c:pt idx="2">
                  <c:v>2436</c:v>
                </c:pt>
                <c:pt idx="3">
                  <c:v>2384</c:v>
                </c:pt>
              </c:numCache>
            </c:numRef>
          </c:val>
        </c:ser>
        <c:ser>
          <c:idx val="6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651">
              <a:noFill/>
            </a:ln>
          </c:spPr>
          <c:dLbls>
            <c:dLbl>
              <c:idx val="3"/>
              <c:layout/>
              <c:spPr>
                <a:solidFill>
                  <a:schemeClr val="bg1"/>
                </a:solidFill>
                <a:ln w="3206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4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2562</c:v>
                </c:pt>
                <c:pt idx="1">
                  <c:v>2559</c:v>
                </c:pt>
                <c:pt idx="2">
                  <c:v>2689</c:v>
                </c:pt>
                <c:pt idx="3">
                  <c:v>2647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КО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5651">
              <a:noFill/>
            </a:ln>
          </c:spPr>
          <c:dLbls>
            <c:dLbl>
              <c:idx val="3"/>
              <c:layout>
                <c:manualLayout>
                  <c:x val="2.5524154272465214E-2"/>
                  <c:y val="-1.4432975293790912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206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24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2633</c:v>
                </c:pt>
                <c:pt idx="1">
                  <c:v>2522</c:v>
                </c:pt>
                <c:pt idx="2">
                  <c:v>2706</c:v>
                </c:pt>
                <c:pt idx="3">
                  <c:v>2627</c:v>
                </c:pt>
                <c:pt idx="4">
                  <c:v>2593</c:v>
                </c:pt>
              </c:numCache>
            </c:numRef>
          </c:val>
        </c:ser>
        <c:gapWidth val="90"/>
        <c:axId val="188737408"/>
        <c:axId val="188738944"/>
      </c:barChart>
      <c:catAx>
        <c:axId val="188737408"/>
        <c:scaling>
          <c:orientation val="minMax"/>
        </c:scaling>
        <c:axPos val="b"/>
        <c:numFmt formatCode="General" sourceLinked="1"/>
        <c:tickLblPos val="nextTo"/>
        <c:spPr>
          <a:ln w="32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1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738944"/>
        <c:crosses val="autoZero"/>
        <c:auto val="1"/>
        <c:lblAlgn val="ctr"/>
        <c:lblOffset val="100"/>
        <c:tickLblSkip val="1"/>
        <c:tickMarkSkip val="1"/>
      </c:catAx>
      <c:valAx>
        <c:axId val="188738944"/>
        <c:scaling>
          <c:orientation val="minMax"/>
        </c:scaling>
        <c:axPos val="l"/>
        <c:numFmt formatCode="General" sourceLinked="1"/>
        <c:tickLblPos val="nextTo"/>
        <c:spPr>
          <a:ln w="32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1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737408"/>
        <c:crosses val="autoZero"/>
        <c:crossBetween val="between"/>
      </c:valAx>
      <c:spPr>
        <a:noFill/>
        <a:ln w="25651">
          <a:noFill/>
        </a:ln>
      </c:spPr>
    </c:plotArea>
    <c:legend>
      <c:legendPos val="b"/>
      <c:layout>
        <c:manualLayout>
          <c:xMode val="edge"/>
          <c:yMode val="edge"/>
          <c:x val="0.28502994011976052"/>
          <c:y val="0.86561264822134387"/>
          <c:w val="0.4455089820359282"/>
          <c:h val="0.13043478260869568"/>
        </c:manualLayout>
      </c:layout>
      <c:spPr>
        <a:noFill/>
        <a:ln w="25651">
          <a:noFill/>
        </a:ln>
      </c:spPr>
      <c:txPr>
        <a:bodyPr/>
        <a:lstStyle/>
        <a:p>
          <a:pPr>
            <a:defRPr sz="167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943952802359883"/>
          <c:y val="2.4719101123595506E-2"/>
          <c:w val="0.76106194690265472"/>
          <c:h val="0.8898876404494382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rgbClr val="008080"/>
            </a:solidFill>
            <a:ln w="18410">
              <a:noFill/>
            </a:ln>
          </c:spPr>
          <c:dPt>
            <c:idx val="10"/>
            <c:spPr>
              <a:solidFill>
                <a:schemeClr val="hlink"/>
              </a:solidFill>
              <a:ln w="18410">
                <a:noFill/>
              </a:ln>
            </c:spPr>
          </c:dPt>
          <c:dLbls>
            <c:dLbl>
              <c:idx val="0"/>
              <c:layout>
                <c:manualLayout>
                  <c:x val="3.5608940366334003E-2"/>
                  <c:y val="2.4367249667964215E-3"/>
                </c:manualLayout>
              </c:layout>
              <c:spPr>
                <a:solidFill>
                  <a:schemeClr val="bg1"/>
                </a:solidFill>
                <a:ln w="230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16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5.6051356806838953E-2"/>
                  <c:y val="1.7204099580367841E-2"/>
                </c:manualLayout>
              </c:layout>
              <c:spPr>
                <a:solidFill>
                  <a:schemeClr val="bg1"/>
                </a:solidFill>
                <a:ln w="230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16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6.864714509284775E-2"/>
                  <c:y val="-1.2972607028165757E-2"/>
                </c:manualLayout>
              </c:layout>
              <c:spPr>
                <a:solidFill>
                  <a:schemeClr val="bg1"/>
                </a:solidFill>
                <a:ln w="2301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16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Санчурский </c:v>
                </c:pt>
                <c:pt idx="1">
                  <c:v>Яранский </c:v>
                </c:pt>
                <c:pt idx="2">
                  <c:v>Кикнурский </c:v>
                </c:pt>
                <c:pt idx="3">
                  <c:v>Свечинский </c:v>
                </c:pt>
                <c:pt idx="4">
                  <c:v>Богородский </c:v>
                </c:pt>
                <c:pt idx="5">
                  <c:v>Вятскополянский </c:v>
                </c:pt>
                <c:pt idx="6">
                  <c:v>Опаринский </c:v>
                </c:pt>
                <c:pt idx="7">
                  <c:v>Подосиновский </c:v>
                </c:pt>
                <c:pt idx="8">
                  <c:v>Кирово-Чепецкий </c:v>
                </c:pt>
                <c:pt idx="9">
                  <c:v>Верхнекамский </c:v>
                </c:pt>
                <c:pt idx="10">
                  <c:v>Область</c:v>
                </c:pt>
                <c:pt idx="11">
                  <c:v>Пижанский </c:v>
                </c:pt>
                <c:pt idx="12">
                  <c:v>Даровской </c:v>
                </c:pt>
                <c:pt idx="13">
                  <c:v>Зуевский </c:v>
                </c:pt>
                <c:pt idx="14">
                  <c:v>Уржумский </c:v>
                </c:pt>
                <c:pt idx="15">
                  <c:v>Сунский </c:v>
                </c:pt>
                <c:pt idx="16">
                  <c:v>Унинский </c:v>
                </c:pt>
                <c:pt idx="17">
                  <c:v>Кильмезский </c:v>
                </c:pt>
                <c:pt idx="18">
                  <c:v>Верхошижемский </c:v>
                </c:pt>
                <c:pt idx="19">
                  <c:v>Орловский </c:v>
                </c:pt>
                <c:pt idx="20">
                  <c:v>Афанасьевский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8.5</c:v>
                </c:pt>
                <c:pt idx="1">
                  <c:v>10.3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11.1</c:v>
                </c:pt>
                <c:pt idx="7">
                  <c:v>11.1</c:v>
                </c:pt>
                <c:pt idx="8">
                  <c:v>11.1</c:v>
                </c:pt>
                <c:pt idx="9">
                  <c:v>11.2</c:v>
                </c:pt>
                <c:pt idx="10">
                  <c:v>11.8</c:v>
                </c:pt>
                <c:pt idx="11">
                  <c:v>13.1</c:v>
                </c:pt>
                <c:pt idx="12">
                  <c:v>13.1</c:v>
                </c:pt>
                <c:pt idx="13">
                  <c:v>13.2</c:v>
                </c:pt>
                <c:pt idx="14">
                  <c:v>13.4</c:v>
                </c:pt>
                <c:pt idx="15">
                  <c:v>13.5</c:v>
                </c:pt>
                <c:pt idx="16">
                  <c:v>13.8</c:v>
                </c:pt>
                <c:pt idx="17">
                  <c:v>14.1</c:v>
                </c:pt>
                <c:pt idx="18">
                  <c:v>14.7</c:v>
                </c:pt>
                <c:pt idx="19">
                  <c:v>14.7</c:v>
                </c:pt>
                <c:pt idx="20">
                  <c:v>15.5</c:v>
                </c:pt>
              </c:numCache>
            </c:numRef>
          </c:val>
        </c:ser>
        <c:gapWidth val="40"/>
        <c:axId val="130731392"/>
        <c:axId val="130884736"/>
      </c:barChart>
      <c:catAx>
        <c:axId val="130731392"/>
        <c:scaling>
          <c:orientation val="minMax"/>
        </c:scaling>
        <c:axPos val="l"/>
        <c:numFmt formatCode="General" sourceLinked="1"/>
        <c:tickLblPos val="nextTo"/>
        <c:spPr>
          <a:ln w="23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884736"/>
        <c:crosses val="autoZero"/>
        <c:auto val="1"/>
        <c:lblAlgn val="ctr"/>
        <c:lblOffset val="100"/>
        <c:tickLblSkip val="1"/>
        <c:tickMarkSkip val="1"/>
      </c:catAx>
      <c:valAx>
        <c:axId val="130884736"/>
        <c:scaling>
          <c:orientation val="minMax"/>
        </c:scaling>
        <c:axPos val="b"/>
        <c:majorGridlines>
          <c:spPr>
            <a:ln w="23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3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731392"/>
        <c:crosses val="autoZero"/>
        <c:crossBetween val="between"/>
      </c:valAx>
      <c:spPr>
        <a:noFill/>
        <a:ln w="9205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714285714285717"/>
          <c:y val="2.1235521235521235E-2"/>
          <c:w val="0.69206349206349216"/>
          <c:h val="0.870656370656370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9698">
              <a:noFill/>
            </a:ln>
          </c:spPr>
          <c:dPt>
            <c:idx val="10"/>
            <c:spPr>
              <a:gradFill rotWithShape="0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9698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371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3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pPr>
                <a:solidFill>
                  <a:schemeClr val="bg1"/>
                </a:solidFill>
                <a:ln w="371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3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0"/>
              <c:layout/>
              <c:spPr>
                <a:solidFill>
                  <a:schemeClr val="bg1"/>
                </a:solidFill>
                <a:ln w="3712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134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Верхошижемский  </c:v>
                </c:pt>
                <c:pt idx="1">
                  <c:v>Опаринский  </c:v>
                </c:pt>
                <c:pt idx="2">
                  <c:v>Орловский  </c:v>
                </c:pt>
                <c:pt idx="3">
                  <c:v>Кикнурский  </c:v>
                </c:pt>
                <c:pt idx="4">
                  <c:v>г.Киров</c:v>
                </c:pt>
                <c:pt idx="5">
                  <c:v>Яранский  </c:v>
                </c:pt>
                <c:pt idx="6">
                  <c:v>Верхнекамский  </c:v>
                </c:pt>
                <c:pt idx="7">
                  <c:v>Кирово-Чепецкий  </c:v>
                </c:pt>
                <c:pt idx="8">
                  <c:v>Подосиновский  </c:v>
                </c:pt>
                <c:pt idx="9">
                  <c:v>Котельничский  </c:v>
                </c:pt>
                <c:pt idx="10">
                  <c:v>Область</c:v>
                </c:pt>
                <c:pt idx="11">
                  <c:v>Белохолуницкий  </c:v>
                </c:pt>
                <c:pt idx="12">
                  <c:v>Лебяжский  </c:v>
                </c:pt>
                <c:pt idx="13">
                  <c:v>Мурашинский  </c:v>
                </c:pt>
                <c:pt idx="14">
                  <c:v>Советский  </c:v>
                </c:pt>
                <c:pt idx="15">
                  <c:v>Вятско-Полянский  </c:v>
                </c:pt>
                <c:pt idx="16">
                  <c:v>Лузский  </c:v>
                </c:pt>
                <c:pt idx="17">
                  <c:v>Юрьянский  </c:v>
                </c:pt>
                <c:pt idx="18">
                  <c:v>Тужинский  </c:v>
                </c:pt>
                <c:pt idx="19">
                  <c:v>Омутнинский  </c:v>
                </c:pt>
                <c:pt idx="20">
                  <c:v>Малмыжский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3442</c:v>
                </c:pt>
                <c:pt idx="1">
                  <c:v>3029</c:v>
                </c:pt>
                <c:pt idx="2">
                  <c:v>3008</c:v>
                </c:pt>
                <c:pt idx="3">
                  <c:v>2929</c:v>
                </c:pt>
                <c:pt idx="4">
                  <c:v>2926</c:v>
                </c:pt>
                <c:pt idx="5">
                  <c:v>2925</c:v>
                </c:pt>
                <c:pt idx="6">
                  <c:v>2830</c:v>
                </c:pt>
                <c:pt idx="7">
                  <c:v>2815</c:v>
                </c:pt>
                <c:pt idx="8">
                  <c:v>2803</c:v>
                </c:pt>
                <c:pt idx="9">
                  <c:v>2744</c:v>
                </c:pt>
                <c:pt idx="10">
                  <c:v>2593</c:v>
                </c:pt>
                <c:pt idx="11">
                  <c:v>2137</c:v>
                </c:pt>
                <c:pt idx="12">
                  <c:v>2119</c:v>
                </c:pt>
                <c:pt idx="13">
                  <c:v>2084</c:v>
                </c:pt>
                <c:pt idx="14">
                  <c:v>2074</c:v>
                </c:pt>
                <c:pt idx="15">
                  <c:v>1907</c:v>
                </c:pt>
                <c:pt idx="16">
                  <c:v>1907</c:v>
                </c:pt>
                <c:pt idx="17">
                  <c:v>1902</c:v>
                </c:pt>
                <c:pt idx="18">
                  <c:v>1884</c:v>
                </c:pt>
                <c:pt idx="19">
                  <c:v>1824</c:v>
                </c:pt>
                <c:pt idx="20">
                  <c:v>1521</c:v>
                </c:pt>
              </c:numCache>
            </c:numRef>
          </c:val>
        </c:ser>
        <c:gapWidth val="40"/>
        <c:axId val="189109376"/>
        <c:axId val="189110912"/>
      </c:barChart>
      <c:catAx>
        <c:axId val="189109376"/>
        <c:scaling>
          <c:orientation val="minMax"/>
        </c:scaling>
        <c:axPos val="l"/>
        <c:numFmt formatCode="General" sourceLinked="1"/>
        <c:tickLblPos val="nextTo"/>
        <c:spPr>
          <a:ln w="3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110912"/>
        <c:crosses val="autoZero"/>
        <c:auto val="1"/>
        <c:lblAlgn val="ctr"/>
        <c:lblOffset val="100"/>
        <c:tickLblSkip val="1"/>
        <c:tickMarkSkip val="1"/>
      </c:catAx>
      <c:valAx>
        <c:axId val="189110912"/>
        <c:scaling>
          <c:orientation val="minMax"/>
        </c:scaling>
        <c:axPos val="b"/>
        <c:majorGridlines>
          <c:spPr>
            <a:ln w="371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3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109376"/>
        <c:crosses val="autoZero"/>
        <c:crossBetween val="between"/>
      </c:valAx>
      <c:spPr>
        <a:noFill/>
        <a:ln w="1484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3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9150141643059519E-2"/>
          <c:y val="0.13908872901678657"/>
          <c:w val="0.88951841359773376"/>
          <c:h val="0.70743405275779381"/>
        </c:manualLayout>
      </c:layout>
      <c:bar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Первичная</c:v>
                </c:pt>
              </c:strCache>
            </c:strRef>
          </c:tx>
          <c:spPr>
            <a:gradFill rotWithShape="0">
              <a:gsLst>
                <a:gs pos="0">
                  <a:srgbClr val="008080">
                    <a:gamma/>
                    <a:shade val="46275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012">
              <a:noFill/>
            </a:ln>
          </c:spPr>
          <c:dLbls>
            <c:dLbl>
              <c:idx val="0"/>
              <c:layout>
                <c:manualLayout>
                  <c:x val="3.6373503283927369E-2"/>
                  <c:y val="5.031791364735303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3.0198729513752236E-2"/>
                  <c:y val="-4.885749980921454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2946599705199595E-2"/>
                  <c:y val="-4.9285491459117939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3455671746412732E-2"/>
                  <c:y val="-3.858301730924741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87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22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1138.7</c:v>
                </c:pt>
                <c:pt idx="1">
                  <c:v>1367.8</c:v>
                </c:pt>
                <c:pt idx="2">
                  <c:v>1660.9</c:v>
                </c:pt>
                <c:pt idx="3">
                  <c:v>1635.1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Общая</c:v>
                </c:pt>
              </c:strCache>
            </c:strRef>
          </c:tx>
          <c:spPr>
            <a:gradFill rotWithShape="0">
              <a:gsLst>
                <a:gs pos="0">
                  <a:srgbClr val="FBDF53">
                    <a:gamma/>
                    <a:shade val="46275"/>
                    <a:invGamma/>
                  </a:srgbClr>
                </a:gs>
                <a:gs pos="50000">
                  <a:srgbClr val="FBDF53"/>
                </a:gs>
                <a:gs pos="100000">
                  <a:srgbClr val="FBDF5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012">
              <a:noFill/>
            </a:ln>
          </c:spPr>
          <c:dLbls>
            <c:spPr>
              <a:solidFill>
                <a:schemeClr val="bg1"/>
              </a:solidFill>
              <a:ln w="3877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222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2082.3000000000002</c:v>
                </c:pt>
                <c:pt idx="1">
                  <c:v>2775.4</c:v>
                </c:pt>
                <c:pt idx="2">
                  <c:v>2844.4</c:v>
                </c:pt>
                <c:pt idx="3">
                  <c:v>2814.6</c:v>
                </c:pt>
              </c:numCache>
            </c:numRef>
          </c:val>
        </c:ser>
        <c:gapWidth val="80"/>
        <c:axId val="188258944"/>
        <c:axId val="188277120"/>
      </c:barChart>
      <c:catAx>
        <c:axId val="188258944"/>
        <c:scaling>
          <c:orientation val="minMax"/>
        </c:scaling>
        <c:axPos val="b"/>
        <c:numFmt formatCode="General" sourceLinked="1"/>
        <c:tickLblPos val="nextTo"/>
        <c:spPr>
          <a:ln w="38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277120"/>
        <c:crosses val="autoZero"/>
        <c:auto val="1"/>
        <c:lblAlgn val="ctr"/>
        <c:lblOffset val="100"/>
        <c:tickLblSkip val="1"/>
        <c:tickMarkSkip val="1"/>
      </c:catAx>
      <c:valAx>
        <c:axId val="188277120"/>
        <c:scaling>
          <c:orientation val="minMax"/>
        </c:scaling>
        <c:axPos val="l"/>
        <c:numFmt formatCode="General" sourceLinked="1"/>
        <c:tickLblPos val="nextTo"/>
        <c:spPr>
          <a:ln w="38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258944"/>
        <c:crosses val="autoZero"/>
        <c:crossBetween val="between"/>
      </c:valAx>
      <c:spPr>
        <a:noFill/>
        <a:ln w="31012">
          <a:noFill/>
        </a:ln>
      </c:spPr>
    </c:plotArea>
    <c:legend>
      <c:legendPos val="r"/>
      <c:layout>
        <c:manualLayout>
          <c:xMode val="edge"/>
          <c:yMode val="edge"/>
          <c:x val="0.35127478753541086"/>
          <c:y val="0.90647482014388503"/>
          <c:w val="0.36118980169971682"/>
          <c:h val="8.6330935251798552E-2"/>
        </c:manualLayout>
      </c:layout>
      <c:spPr>
        <a:noFill/>
        <a:ln w="31012">
          <a:noFill/>
        </a:ln>
      </c:spPr>
      <c:txPr>
        <a:bodyPr/>
        <a:lstStyle/>
        <a:p>
          <a:pPr>
            <a:defRPr sz="202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2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88581952117868"/>
          <c:y val="2.6190476190476188E-2"/>
          <c:w val="0.64640883977900565"/>
          <c:h val="0.9023809523809523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2580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2580">
                <a:noFill/>
              </a:ln>
            </c:spPr>
          </c:dPt>
          <c:dLbls>
            <c:dLbl>
              <c:idx val="0"/>
              <c:layout>
                <c:manualLayout>
                  <c:x val="6.0299230503207428E-3"/>
                  <c:y val="-5.1620056113675428E-2"/>
                </c:manualLayout>
              </c:layout>
              <c:spPr>
                <a:solidFill>
                  <a:schemeClr val="bg1"/>
                </a:solidFill>
                <a:ln w="407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6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6.150012078922241E-3"/>
                  <c:y val="-4.5724370660563951E-2"/>
                </c:manualLayout>
              </c:layout>
              <c:spPr>
                <a:solidFill>
                  <a:schemeClr val="bg1"/>
                </a:solidFill>
                <a:ln w="407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6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1.2416628810162747E-2"/>
                  <c:y val="-1.363820901697633E-2"/>
                </c:manualLayout>
              </c:layout>
              <c:spPr>
                <a:solidFill>
                  <a:schemeClr val="bg1"/>
                </a:solidFill>
                <a:ln w="407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86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Шабалинский  </c:v>
                </c:pt>
                <c:pt idx="1">
                  <c:v>Верхошижемский  </c:v>
                </c:pt>
                <c:pt idx="2">
                  <c:v>Подосиновский  </c:v>
                </c:pt>
                <c:pt idx="3">
                  <c:v>Кирово-Чепецкий  </c:v>
                </c:pt>
                <c:pt idx="4">
                  <c:v>Даровский  </c:v>
                </c:pt>
                <c:pt idx="5">
                  <c:v>Афанасьевский  </c:v>
                </c:pt>
                <c:pt idx="6">
                  <c:v>Уржумский  </c:v>
                </c:pt>
                <c:pt idx="7">
                  <c:v>г.Киров</c:v>
                </c:pt>
                <c:pt idx="8">
                  <c:v>Фаленский  </c:v>
                </c:pt>
                <c:pt idx="9">
                  <c:v>Белохолуницкий  </c:v>
                </c:pt>
                <c:pt idx="10">
                  <c:v>Область</c:v>
                </c:pt>
                <c:pt idx="11">
                  <c:v>Немский  </c:v>
                </c:pt>
                <c:pt idx="12">
                  <c:v>Свечинский  </c:v>
                </c:pt>
                <c:pt idx="13">
                  <c:v>Юрьянский  </c:v>
                </c:pt>
                <c:pt idx="14">
                  <c:v>Нагорский  </c:v>
                </c:pt>
                <c:pt idx="15">
                  <c:v>Лебяжский  </c:v>
                </c:pt>
                <c:pt idx="16">
                  <c:v>Кикнурский  </c:v>
                </c:pt>
                <c:pt idx="17">
                  <c:v>Кильмезский  </c:v>
                </c:pt>
                <c:pt idx="18">
                  <c:v>Советский  </c:v>
                </c:pt>
                <c:pt idx="19">
                  <c:v>Тужинский  </c:v>
                </c:pt>
                <c:pt idx="20">
                  <c:v>Санчурский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2248</c:v>
                </c:pt>
                <c:pt idx="1">
                  <c:v>2184</c:v>
                </c:pt>
                <c:pt idx="2">
                  <c:v>2137</c:v>
                </c:pt>
                <c:pt idx="3">
                  <c:v>2058</c:v>
                </c:pt>
                <c:pt idx="4">
                  <c:v>2046</c:v>
                </c:pt>
                <c:pt idx="5">
                  <c:v>1919</c:v>
                </c:pt>
                <c:pt idx="6">
                  <c:v>1917</c:v>
                </c:pt>
                <c:pt idx="7">
                  <c:v>1917</c:v>
                </c:pt>
                <c:pt idx="8">
                  <c:v>1913</c:v>
                </c:pt>
                <c:pt idx="9">
                  <c:v>1832</c:v>
                </c:pt>
                <c:pt idx="10">
                  <c:v>1635</c:v>
                </c:pt>
                <c:pt idx="11">
                  <c:v>1313</c:v>
                </c:pt>
                <c:pt idx="12">
                  <c:v>1306</c:v>
                </c:pt>
                <c:pt idx="13">
                  <c:v>1102</c:v>
                </c:pt>
                <c:pt idx="14">
                  <c:v>1054</c:v>
                </c:pt>
                <c:pt idx="15">
                  <c:v>1029</c:v>
                </c:pt>
                <c:pt idx="16">
                  <c:v>1021</c:v>
                </c:pt>
                <c:pt idx="17">
                  <c:v>968</c:v>
                </c:pt>
                <c:pt idx="18">
                  <c:v>878</c:v>
                </c:pt>
                <c:pt idx="19">
                  <c:v>869</c:v>
                </c:pt>
                <c:pt idx="20">
                  <c:v>578</c:v>
                </c:pt>
              </c:numCache>
            </c:numRef>
          </c:val>
        </c:ser>
        <c:gapWidth val="40"/>
        <c:axId val="118540160"/>
        <c:axId val="118541696"/>
      </c:barChart>
      <c:catAx>
        <c:axId val="118540160"/>
        <c:scaling>
          <c:orientation val="minMax"/>
        </c:scaling>
        <c:axPos val="l"/>
        <c:numFmt formatCode="General" sourceLinked="1"/>
        <c:tickLblPos val="nextTo"/>
        <c:spPr>
          <a:ln w="40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8541696"/>
        <c:crosses val="autoZero"/>
        <c:auto val="1"/>
        <c:lblAlgn val="ctr"/>
        <c:lblOffset val="100"/>
        <c:tickLblSkip val="1"/>
        <c:tickMarkSkip val="1"/>
      </c:catAx>
      <c:valAx>
        <c:axId val="118541696"/>
        <c:scaling>
          <c:orientation val="minMax"/>
        </c:scaling>
        <c:axPos val="b"/>
        <c:majorGridlines>
          <c:spPr>
            <a:ln w="407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0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8540160"/>
        <c:crosses val="autoZero"/>
        <c:crossBetween val="between"/>
      </c:valAx>
      <c:spPr>
        <a:noFill/>
        <a:ln w="1629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357487922705315"/>
          <c:y val="2.3809523809523812E-2"/>
          <c:w val="0.77294685990338174"/>
          <c:h val="0.885281385281385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9466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9466">
                <a:noFill/>
              </a:ln>
            </c:spPr>
          </c:dPt>
          <c:dLbls>
            <c:dLbl>
              <c:idx val="0"/>
              <c:layout>
                <c:manualLayout>
                  <c:x val="-5.3622877067663229E-2"/>
                  <c:y val="-7.8249353672978181E-2"/>
                </c:manualLayout>
              </c:layout>
              <c:spPr>
                <a:solidFill>
                  <a:schemeClr val="bg1"/>
                </a:solidFill>
                <a:ln w="368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5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-4.1606073640457854E-2"/>
                  <c:y val="-7.6600128049920127E-2"/>
                </c:manualLayout>
              </c:layout>
              <c:spPr>
                <a:solidFill>
                  <a:schemeClr val="bg1"/>
                </a:solidFill>
                <a:ln w="368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5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>
                <c:manualLayout>
                  <c:x val="2.6220018200900273E-2"/>
                  <c:y val="-1.0015837491797255E-2"/>
                </c:manualLayout>
              </c:layout>
              <c:spPr>
                <a:solidFill>
                  <a:schemeClr val="bg1"/>
                </a:solidFill>
                <a:ln w="368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5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Нагорский  </c:v>
                </c:pt>
                <c:pt idx="1">
                  <c:v>Шабалинский  </c:v>
                </c:pt>
                <c:pt idx="2">
                  <c:v>Кирово-Чепецкий  </c:v>
                </c:pt>
                <c:pt idx="3">
                  <c:v>Даровский  </c:v>
                </c:pt>
                <c:pt idx="4">
                  <c:v>Верхнекамский  </c:v>
                </c:pt>
                <c:pt idx="5">
                  <c:v>г.Киров</c:v>
                </c:pt>
                <c:pt idx="6">
                  <c:v>Верхошижемский  </c:v>
                </c:pt>
                <c:pt idx="7">
                  <c:v>Богородский  </c:v>
                </c:pt>
                <c:pt idx="8">
                  <c:v>Мурашинский  </c:v>
                </c:pt>
                <c:pt idx="9">
                  <c:v>Афанасьевский  </c:v>
                </c:pt>
                <c:pt idx="10">
                  <c:v>Область</c:v>
                </c:pt>
                <c:pt idx="11">
                  <c:v>Кильмезский  </c:v>
                </c:pt>
                <c:pt idx="12">
                  <c:v>Сунский  </c:v>
                </c:pt>
                <c:pt idx="13">
                  <c:v>Омутнинский  </c:v>
                </c:pt>
                <c:pt idx="14">
                  <c:v>Юрьянский  </c:v>
                </c:pt>
                <c:pt idx="15">
                  <c:v>Нолинский  </c:v>
                </c:pt>
                <c:pt idx="16">
                  <c:v>Тужинский  </c:v>
                </c:pt>
                <c:pt idx="17">
                  <c:v>Санчурский  </c:v>
                </c:pt>
                <c:pt idx="18">
                  <c:v>Кикнурский  </c:v>
                </c:pt>
                <c:pt idx="19">
                  <c:v>Лебяжский  </c:v>
                </c:pt>
                <c:pt idx="20">
                  <c:v>Советский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4062</c:v>
                </c:pt>
                <c:pt idx="1">
                  <c:v>3461</c:v>
                </c:pt>
                <c:pt idx="2">
                  <c:v>3448</c:v>
                </c:pt>
                <c:pt idx="3">
                  <c:v>3393</c:v>
                </c:pt>
                <c:pt idx="4">
                  <c:v>3372</c:v>
                </c:pt>
                <c:pt idx="5">
                  <c:v>3354</c:v>
                </c:pt>
                <c:pt idx="6">
                  <c:v>3172</c:v>
                </c:pt>
                <c:pt idx="7">
                  <c:v>3162</c:v>
                </c:pt>
                <c:pt idx="8">
                  <c:v>3036</c:v>
                </c:pt>
                <c:pt idx="9">
                  <c:v>3011</c:v>
                </c:pt>
                <c:pt idx="10">
                  <c:v>2815</c:v>
                </c:pt>
                <c:pt idx="11">
                  <c:v>2256</c:v>
                </c:pt>
                <c:pt idx="12">
                  <c:v>2245</c:v>
                </c:pt>
                <c:pt idx="13">
                  <c:v>2204</c:v>
                </c:pt>
                <c:pt idx="14">
                  <c:v>2087</c:v>
                </c:pt>
                <c:pt idx="15">
                  <c:v>2042</c:v>
                </c:pt>
                <c:pt idx="16">
                  <c:v>1922</c:v>
                </c:pt>
                <c:pt idx="17">
                  <c:v>1744</c:v>
                </c:pt>
                <c:pt idx="18">
                  <c:v>1741</c:v>
                </c:pt>
                <c:pt idx="19">
                  <c:v>1719</c:v>
                </c:pt>
                <c:pt idx="20">
                  <c:v>1558</c:v>
                </c:pt>
              </c:numCache>
            </c:numRef>
          </c:val>
        </c:ser>
        <c:gapWidth val="80"/>
        <c:axId val="119214464"/>
        <c:axId val="119216000"/>
      </c:barChart>
      <c:catAx>
        <c:axId val="119214464"/>
        <c:scaling>
          <c:orientation val="minMax"/>
        </c:scaling>
        <c:axPos val="l"/>
        <c:numFmt formatCode="General" sourceLinked="1"/>
        <c:tickLblPos val="nextTo"/>
        <c:spPr>
          <a:ln w="36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216000"/>
        <c:crosses val="autoZero"/>
        <c:auto val="1"/>
        <c:lblAlgn val="ctr"/>
        <c:lblOffset val="100"/>
        <c:tickLblSkip val="1"/>
        <c:tickMarkSkip val="1"/>
      </c:catAx>
      <c:valAx>
        <c:axId val="119216000"/>
        <c:scaling>
          <c:orientation val="minMax"/>
          <c:max val="4100"/>
          <c:min val="1100"/>
        </c:scaling>
        <c:axPos val="b"/>
        <c:majorGridlines>
          <c:spPr>
            <a:ln w="36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6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214464"/>
        <c:crosses val="autoZero"/>
        <c:crossBetween val="between"/>
        <c:majorUnit val="500"/>
      </c:valAx>
      <c:spPr>
        <a:noFill/>
        <a:ln w="14733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5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530758226037203E-2"/>
          <c:y val="0.28322440087145972"/>
          <c:w val="0.46351931330472107"/>
          <c:h val="0.7058823529411766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007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CCFF"/>
              </a:solidFill>
              <a:ln w="20157">
                <a:noFill/>
              </a:ln>
            </c:spPr>
          </c:dPt>
          <c:dPt>
            <c:idx val="1"/>
            <c:spPr>
              <a:solidFill>
                <a:srgbClr val="333399"/>
              </a:solidFill>
              <a:ln w="20157">
                <a:noFill/>
              </a:ln>
            </c:spPr>
          </c:dPt>
          <c:dPt>
            <c:idx val="2"/>
            <c:spPr>
              <a:solidFill>
                <a:srgbClr val="3366FF"/>
              </a:solidFill>
              <a:ln w="20157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0157">
                <a:noFill/>
              </a:ln>
            </c:spPr>
          </c:dPt>
          <c:dPt>
            <c:idx val="4"/>
            <c:spPr>
              <a:solidFill>
                <a:srgbClr val="99CCFF"/>
              </a:solidFill>
              <a:ln w="20157">
                <a:noFill/>
              </a:ln>
            </c:spPr>
          </c:dPt>
          <c:dPt>
            <c:idx val="5"/>
            <c:spPr>
              <a:solidFill>
                <a:srgbClr val="0066CC"/>
              </a:solidFill>
              <a:ln w="1007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6370214618276852"/>
                  <c:y val="-0.22157830397125905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0624782861064131E-2"/>
                  <c:y val="-0.10324165982336177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/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8.1821648429572791E-2"/>
                  <c:y val="-9.8181481082963262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1625412831178078"/>
                  <c:y val="3.425071477977009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7625118488396524"/>
                  <c:y val="0.18820329933225785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59513590844062947"/>
                  <c:y val="0.47712418300653597"/>
                </c:manualLayout>
              </c:layout>
              <c:numFmt formatCode="0%" sourceLinked="0"/>
              <c:spPr>
                <a:noFill/>
                <a:ln w="20157">
                  <a:noFill/>
                </a:ln>
              </c:spPr>
              <c:txPr>
                <a:bodyPr/>
                <a:lstStyle/>
                <a:p>
                  <a:pPr>
                    <a:defRPr sz="1587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</c:dLbl>
            <c:numFmt formatCode="0%" sourceLinked="0"/>
            <c:spPr>
              <a:noFill/>
              <a:ln w="20157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Болезни органов дыхания</c:v>
                </c:pt>
                <c:pt idx="1">
                  <c:v>Травмы</c:v>
                </c:pt>
                <c:pt idx="2">
                  <c:v>Болезни кожи</c:v>
                </c:pt>
                <c:pt idx="3">
                  <c:v>Болезни КМС</c:v>
                </c:pt>
                <c:pt idx="4">
                  <c:v>Болезни глаза </c:v>
                </c:pt>
                <c:pt idx="5">
                  <c:v>Прочие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927.1</c:v>
                </c:pt>
                <c:pt idx="1">
                  <c:v>168.5</c:v>
                </c:pt>
                <c:pt idx="2">
                  <c:v>79.400000000000006</c:v>
                </c:pt>
                <c:pt idx="3">
                  <c:v>76</c:v>
                </c:pt>
                <c:pt idx="4">
                  <c:v>84.7</c:v>
                </c:pt>
                <c:pt idx="5">
                  <c:v>299.39999999999992</c:v>
                </c:pt>
              </c:numCache>
            </c:numRef>
          </c:val>
        </c:ser>
        <c:firstSliceAng val="120"/>
      </c:pieChart>
      <c:spPr>
        <a:noFill/>
        <a:ln w="20157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58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182572614107885"/>
          <c:y val="0.26386233269598475"/>
          <c:w val="0.52420470262793917"/>
          <c:h val="0.7246653919694073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81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6203">
                <a:noFill/>
              </a:ln>
            </c:spPr>
          </c:dPt>
          <c:dPt>
            <c:idx val="1"/>
            <c:spPr>
              <a:solidFill>
                <a:srgbClr val="333399"/>
              </a:solidFill>
              <a:ln w="16203">
                <a:noFill/>
              </a:ln>
            </c:spPr>
          </c:dPt>
          <c:dPt>
            <c:idx val="2"/>
            <c:spPr>
              <a:solidFill>
                <a:srgbClr val="CC99FF"/>
              </a:solidFill>
              <a:ln w="16203">
                <a:noFill/>
              </a:ln>
            </c:spPr>
          </c:dPt>
          <c:dPt>
            <c:idx val="3"/>
            <c:spPr>
              <a:solidFill>
                <a:srgbClr val="FF9900"/>
              </a:solidFill>
              <a:ln w="16203">
                <a:noFill/>
              </a:ln>
            </c:spPr>
          </c:dPt>
          <c:dPt>
            <c:idx val="4"/>
            <c:spPr>
              <a:solidFill>
                <a:srgbClr val="FFFF00"/>
              </a:solidFill>
              <a:ln w="16203">
                <a:noFill/>
              </a:ln>
            </c:spPr>
          </c:dPt>
          <c:dPt>
            <c:idx val="5"/>
            <c:spPr>
              <a:solidFill>
                <a:srgbClr val="FF00FF"/>
              </a:solidFill>
              <a:ln w="810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2608322604048081"/>
                  <c:y val="-0.15331245642742278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6.228898874798186E-2"/>
                  <c:y val="2.660350068947349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Травмы; 106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8.1602357728638823E-3"/>
                  <c:y val="-0.1228274610375175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136115698880291"/>
                  <c:y val="-2.083414302495069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Болезни органов пищева-рения; 53,2</a:t>
                    </a:r>
                  </a:p>
                </c:rich>
              </c:tx>
              <c:dLblPos val="bestFit"/>
            </c:dLbl>
            <c:dLbl>
              <c:idx val="4"/>
              <c:layout>
                <c:manualLayout>
                  <c:x val="0.23526767961554543"/>
                  <c:y val="1.935112871234823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Инфекционные заболева-ния; 102,4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9.4228303205810909E-2"/>
                  <c:y val="1.1047661476184993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16203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Sheet1!$B$1:$G$1</c:f>
              <c:strCache>
                <c:ptCount val="6"/>
                <c:pt idx="0">
                  <c:v>Болезни органов дыхания</c:v>
                </c:pt>
                <c:pt idx="1">
                  <c:v>Травмы</c:v>
                </c:pt>
                <c:pt idx="2">
                  <c:v>Болезни кожи</c:v>
                </c:pt>
                <c:pt idx="3">
                  <c:v>Болезни органов пищеварения</c:v>
                </c:pt>
                <c:pt idx="4">
                  <c:v>Инфекционные заболевания</c:v>
                </c:pt>
                <c:pt idx="5">
                  <c:v>Прочие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1463.4</c:v>
                </c:pt>
                <c:pt idx="1">
                  <c:v>106</c:v>
                </c:pt>
                <c:pt idx="2">
                  <c:v>78</c:v>
                </c:pt>
                <c:pt idx="3">
                  <c:v>53.2</c:v>
                </c:pt>
                <c:pt idx="4">
                  <c:v>102.4</c:v>
                </c:pt>
                <c:pt idx="5">
                  <c:v>325.5</c:v>
                </c:pt>
              </c:numCache>
            </c:numRef>
          </c:val>
        </c:ser>
        <c:firstSliceAng val="80"/>
      </c:pieChart>
      <c:spPr>
        <a:noFill/>
        <a:ln w="1620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2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5502183406113534E-3"/>
          <c:y val="3.0508474576271191E-2"/>
          <c:w val="0.69323144104803491"/>
          <c:h val="0.83728813559322035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spPr>
            <a:solidFill>
              <a:srgbClr val="008080"/>
            </a:solidFill>
            <a:ln w="23224">
              <a:noFill/>
            </a:ln>
          </c:spPr>
          <c:dLbls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182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1508.1</c:v>
                </c:pt>
                <c:pt idx="1">
                  <c:v>1012.6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FF6600"/>
            </a:solidFill>
            <a:ln w="23224">
              <a:noFill/>
            </a:ln>
          </c:spPr>
          <c:dLbls>
            <c:numFmt formatCode="0.0" sourceLinked="0"/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182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635</c:v>
                </c:pt>
                <c:pt idx="1">
                  <c:v>766.7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Болезни глаза </c:v>
                </c:pt>
              </c:strCache>
            </c:strRef>
          </c:tx>
          <c:spPr>
            <a:solidFill>
              <a:srgbClr val="33CCCC"/>
            </a:solidFill>
            <a:ln w="23224">
              <a:noFill/>
            </a:ln>
          </c:spPr>
          <c:dLbls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182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121.8</c:v>
                </c:pt>
                <c:pt idx="1">
                  <c:v>328.2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Травмы</c:v>
                </c:pt>
              </c:strCache>
            </c:strRef>
          </c:tx>
          <c:spPr>
            <a:solidFill>
              <a:srgbClr val="99CC00"/>
            </a:solidFill>
            <a:ln w="23224">
              <a:noFill/>
            </a:ln>
          </c:spPr>
          <c:dLbls>
            <c:dLbl>
              <c:idx val="0"/>
              <c:layout>
                <c:manualLayout>
                  <c:x val="8.2039853720842132E-2"/>
                  <c:y val="-1.5092174607722456E-2"/>
                </c:manualLayout>
              </c:layout>
              <c:dLblPos val="ctr"/>
              <c:showVal val="1"/>
            </c:dLbl>
            <c:numFmt formatCode="0.0" sourceLinked="0"/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182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106</c:v>
                </c:pt>
                <c:pt idx="1">
                  <c:v>168.5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Болезни КМС</c:v>
                </c:pt>
              </c:strCache>
            </c:strRef>
          </c:tx>
          <c:spPr>
            <a:solidFill>
              <a:srgbClr val="FFCC00"/>
            </a:solidFill>
            <a:ln w="23224">
              <a:noFill/>
            </a:ln>
          </c:spPr>
          <c:dLbls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2103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1">
                  <c:v>313.7</c:v>
                </c:pt>
              </c:numCache>
            </c:numRef>
          </c:val>
        </c:ser>
        <c:ser>
          <c:idx val="6"/>
          <c:order val="5"/>
          <c:tx>
            <c:strRef>
              <c:f>Sheet1!$A$7</c:f>
              <c:strCache>
                <c:ptCount val="1"/>
                <c:pt idx="0">
                  <c:v>Инфекционные заболевания</c:v>
                </c:pt>
              </c:strCache>
            </c:strRef>
          </c:tx>
          <c:spPr>
            <a:solidFill>
              <a:srgbClr val="CC99FF"/>
            </a:solidFill>
            <a:ln w="23224">
              <a:noFill/>
            </a:ln>
          </c:spPr>
          <c:dLbls>
            <c:dLbl>
              <c:idx val="0"/>
              <c:layout>
                <c:manualLayout>
                  <c:x val="-9.5824745457493879E-2"/>
                  <c:y val="-1.6727239129481177E-2"/>
                </c:manualLayout>
              </c:layout>
              <c:dLblPos val="ctr"/>
              <c:showVal val="1"/>
            </c:dLbl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1714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112.6</c:v>
                </c:pt>
              </c:numCache>
            </c:numRef>
          </c:val>
        </c:ser>
        <c:ser>
          <c:idx val="4"/>
          <c:order val="6"/>
          <c:tx>
            <c:strRef>
              <c:f>Sheet1!$A$8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solidFill>
              <a:srgbClr val="C0C0C0"/>
            </a:solidFill>
            <a:ln w="23224">
              <a:noFill/>
            </a:ln>
          </c:spPr>
          <c:dLbls>
            <c:dLbl>
              <c:idx val="0"/>
              <c:layout>
                <c:manualLayout>
                  <c:x val="1.3368265949078829E-3"/>
                  <c:y val="-1.621411063690522E-2"/>
                </c:manualLayout>
              </c:layout>
              <c:dLblPos val="ctr"/>
              <c:showVal val="1"/>
            </c:dLbl>
            <c:spPr>
              <a:noFill/>
              <a:ln w="23224">
                <a:noFill/>
              </a:ln>
            </c:spPr>
            <c:txPr>
              <a:bodyPr/>
              <a:lstStyle/>
              <a:p>
                <a:pPr>
                  <a:defRPr sz="1714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109.7</c:v>
                </c:pt>
                <c:pt idx="1">
                  <c:v>224.9</c:v>
                </c:pt>
              </c:numCache>
            </c:numRef>
          </c:val>
        </c:ser>
        <c:gapWidth val="10"/>
        <c:overlap val="100"/>
        <c:axId val="189497728"/>
        <c:axId val="189499264"/>
      </c:barChart>
      <c:catAx>
        <c:axId val="189497728"/>
        <c:scaling>
          <c:orientation val="minMax"/>
        </c:scaling>
        <c:axPos val="b"/>
        <c:numFmt formatCode="General" sourceLinked="1"/>
        <c:tickLblPos val="nextTo"/>
        <c:spPr>
          <a:ln w="29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499264"/>
        <c:crosses val="autoZero"/>
        <c:auto val="1"/>
        <c:lblAlgn val="ctr"/>
        <c:lblOffset val="100"/>
        <c:tickLblSkip val="1"/>
        <c:tickMarkSkip val="1"/>
      </c:catAx>
      <c:valAx>
        <c:axId val="189499264"/>
        <c:scaling>
          <c:orientation val="minMax"/>
        </c:scaling>
        <c:delete val="1"/>
        <c:axPos val="l"/>
        <c:numFmt formatCode="General" sourceLinked="1"/>
        <c:tickLblPos val="none"/>
        <c:crossAx val="189497728"/>
        <c:crosses val="autoZero"/>
        <c:crossBetween val="between"/>
      </c:valAx>
      <c:spPr>
        <a:noFill/>
        <a:ln w="23224">
          <a:noFill/>
        </a:ln>
      </c:spPr>
    </c:plotArea>
    <c:legend>
      <c:legendPos val="r"/>
      <c:layout>
        <c:manualLayout>
          <c:xMode val="edge"/>
          <c:yMode val="edge"/>
          <c:x val="0.66921397379912662"/>
          <c:y val="5.0847457627118668E-2"/>
          <c:w val="0.33078602620087344"/>
          <c:h val="0.82711864406779667"/>
        </c:manualLayout>
      </c:layout>
      <c:spPr>
        <a:solidFill>
          <a:schemeClr val="bg1"/>
        </a:solidFill>
        <a:ln w="23224">
          <a:noFill/>
        </a:ln>
      </c:spPr>
      <c:txPr>
        <a:bodyPr/>
        <a:lstStyle/>
        <a:p>
          <a:pPr>
            <a:defRPr sz="168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7199281867145433E-2"/>
          <c:y val="0.15439429928741094"/>
          <c:w val="0.89048473967684016"/>
          <c:h val="0.6840855106888361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478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393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15.3</c:v>
                </c:pt>
                <c:pt idx="1">
                  <c:v>14.7</c:v>
                </c:pt>
                <c:pt idx="2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478">
              <a:noFill/>
            </a:ln>
          </c:spPr>
          <c:dLbls>
            <c:dLbl>
              <c:idx val="2"/>
              <c:layout/>
              <c:spPr>
                <a:solidFill>
                  <a:schemeClr val="bg1"/>
                </a:solidFill>
                <a:ln w="3935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983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11.2</c:v>
                </c:pt>
                <c:pt idx="1">
                  <c:v>10.9</c:v>
                </c:pt>
                <c:pt idx="2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1478">
              <a:noFill/>
            </a:ln>
          </c:spPr>
          <c:dLbls>
            <c:dLbl>
              <c:idx val="0"/>
              <c:layout>
                <c:manualLayout>
                  <c:x val="-6.0016915094883881E-3"/>
                  <c:y val="-5.226645987019265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8.3609310100942486E-3"/>
                  <c:y val="-5.179156534901865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9750170835122834E-3"/>
                  <c:y val="-4.6090770329320491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3935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983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12.2</c:v>
                </c:pt>
                <c:pt idx="1">
                  <c:v>10.200000000000001</c:v>
                </c:pt>
                <c:pt idx="2">
                  <c:v>7.2</c:v>
                </c:pt>
                <c:pt idx="3">
                  <c:v>11.2</c:v>
                </c:pt>
              </c:numCache>
            </c:numRef>
          </c:val>
        </c:ser>
        <c:gapWidth val="40"/>
        <c:axId val="189858560"/>
        <c:axId val="189860096"/>
      </c:barChart>
      <c:catAx>
        <c:axId val="189858560"/>
        <c:scaling>
          <c:orientation val="minMax"/>
        </c:scaling>
        <c:axPos val="b"/>
        <c:numFmt formatCode="General" sourceLinked="1"/>
        <c:tickLblPos val="nextTo"/>
        <c:spPr>
          <a:ln w="39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8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860096"/>
        <c:crosses val="autoZero"/>
        <c:auto val="1"/>
        <c:lblAlgn val="ctr"/>
        <c:lblOffset val="100"/>
        <c:tickLblSkip val="1"/>
        <c:tickMarkSkip val="1"/>
      </c:catAx>
      <c:valAx>
        <c:axId val="189860096"/>
        <c:scaling>
          <c:orientation val="minMax"/>
        </c:scaling>
        <c:axPos val="l"/>
        <c:numFmt formatCode="General" sourceLinked="1"/>
        <c:tickLblPos val="nextTo"/>
        <c:spPr>
          <a:ln w="39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8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858560"/>
        <c:crosses val="autoZero"/>
        <c:crossBetween val="between"/>
        <c:majorUnit val="5"/>
      </c:valAx>
      <c:spPr>
        <a:noFill/>
        <a:ln w="31478">
          <a:noFill/>
        </a:ln>
      </c:spPr>
    </c:plotArea>
    <c:legend>
      <c:legendPos val="r"/>
      <c:layout>
        <c:manualLayout>
          <c:xMode val="edge"/>
          <c:yMode val="edge"/>
          <c:x val="0.24236983842010776"/>
          <c:y val="4.7505938242280291E-2"/>
          <c:w val="0.58886894075403939"/>
          <c:h val="7.8384798099762468E-2"/>
        </c:manualLayout>
      </c:layout>
      <c:spPr>
        <a:solidFill>
          <a:schemeClr val="bg1"/>
        </a:solidFill>
        <a:ln w="31478">
          <a:noFill/>
        </a:ln>
      </c:spPr>
      <c:txPr>
        <a:bodyPr/>
        <a:lstStyle/>
        <a:p>
          <a:pPr>
            <a:defRPr sz="182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8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31</c:v>
                </c:pt>
              </c:strCache>
            </c:strRef>
          </c:tx>
          <c:spPr>
            <a:gradFill>
              <a:gsLst>
                <a:gs pos="0">
                  <a:srgbClr val="006666"/>
                </a:gs>
                <a:gs pos="50000">
                  <a:srgbClr val="008A3E"/>
                </a:gs>
                <a:gs pos="100000">
                  <a:srgbClr val="006666"/>
                </a:gs>
              </a:gsLst>
              <a:lin ang="5400000" scaled="0"/>
            </a:gra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6"/>
              <c:layout/>
              <c:showVal val="1"/>
            </c:dLbl>
            <c:dLbl>
              <c:idx val="16"/>
              <c:layout/>
              <c:showVal val="1"/>
            </c:dLbl>
            <c:delete val="1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Lbls>
          <c:cat>
            <c:strRef>
              <c:f>Лист1!$A$2:$A$18</c:f>
              <c:strCache>
                <c:ptCount val="17"/>
                <c:pt idx="0">
                  <c:v>Оричевский</c:v>
                </c:pt>
                <c:pt idx="1">
                  <c:v>г. Киров</c:v>
                </c:pt>
                <c:pt idx="2">
                  <c:v>Верхнекамский</c:v>
                </c:pt>
                <c:pt idx="3">
                  <c:v>Вятско-Полянский</c:v>
                </c:pt>
                <c:pt idx="4">
                  <c:v>Куменский</c:v>
                </c:pt>
                <c:pt idx="5">
                  <c:v>Омутнинский</c:v>
                </c:pt>
                <c:pt idx="6">
                  <c:v>Яранский</c:v>
                </c:pt>
                <c:pt idx="7">
                  <c:v>Афанасьевский</c:v>
                </c:pt>
                <c:pt idx="8">
                  <c:v>Богородский </c:v>
                </c:pt>
                <c:pt idx="9">
                  <c:v>Верхошижемский</c:v>
                </c:pt>
                <c:pt idx="10">
                  <c:v>Зуевский</c:v>
                </c:pt>
                <c:pt idx="11">
                  <c:v>Кильмезский</c:v>
                </c:pt>
                <c:pt idx="12">
                  <c:v>Кирово-Чепецкий</c:v>
                </c:pt>
                <c:pt idx="13">
                  <c:v>Слободской </c:v>
                </c:pt>
                <c:pt idx="14">
                  <c:v>Тужинский</c:v>
                </c:pt>
                <c:pt idx="15">
                  <c:v>Унинский</c:v>
                </c:pt>
                <c:pt idx="16">
                  <c:v>Шабалинский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gapWidth val="36"/>
        <c:axId val="120399744"/>
        <c:axId val="120401280"/>
      </c:barChart>
      <c:catAx>
        <c:axId val="120399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0401280"/>
        <c:crosses val="autoZero"/>
        <c:auto val="1"/>
        <c:lblAlgn val="ctr"/>
        <c:lblOffset val="100"/>
        <c:tickLblSkip val="1"/>
      </c:catAx>
      <c:valAx>
        <c:axId val="120401280"/>
        <c:scaling>
          <c:orientation val="minMax"/>
          <c:max val="6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399744"/>
        <c:crosses val="autoZero"/>
        <c:crossBetween val="between"/>
        <c:majorUnit val="1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657016774436719"/>
          <c:y val="3.1568088887784146E-2"/>
          <c:w val="0.62631413896507804"/>
          <c:h val="0.8905064113500494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Подростки</c:v>
                </c:pt>
              </c:strCache>
            </c:strRef>
          </c:tx>
          <c:spPr>
            <a:gradFill>
              <a:gsLst>
                <a:gs pos="0">
                  <a:srgbClr val="000066"/>
                </a:gs>
                <a:gs pos="50000">
                  <a:srgbClr val="0070C0"/>
                </a:gs>
                <a:gs pos="100000">
                  <a:srgbClr val="002060"/>
                </a:gs>
              </a:gsLst>
              <a:lin ang="5400000" scaled="0"/>
            </a:gradFill>
          </c:spPr>
          <c:dPt>
            <c:idx val="1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</c:spPr>
          </c:dPt>
          <c:dLbls>
            <c:dLbl>
              <c:idx val="0"/>
              <c:layout>
                <c:manualLayout>
                  <c:x val="-4.2100182522523621E-2"/>
                  <c:y val="-2.8698262625257284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howVal val="1"/>
            </c:dLbl>
            <c:dLbl>
              <c:idx val="13"/>
              <c:layout/>
              <c:showVal val="1"/>
            </c:dLbl>
            <c:delete val="1"/>
          </c:dLbls>
          <c:cat>
            <c:strRef>
              <c:f>Лист1!$A$2:$A$15</c:f>
              <c:strCache>
                <c:ptCount val="14"/>
                <c:pt idx="0">
                  <c:v>Богородский </c:v>
                </c:pt>
                <c:pt idx="1">
                  <c:v>Мурашинский</c:v>
                </c:pt>
                <c:pt idx="2">
                  <c:v>Кикнурский</c:v>
                </c:pt>
                <c:pt idx="3">
                  <c:v>Уржумский</c:v>
                </c:pt>
                <c:pt idx="4">
                  <c:v>Подосиновский</c:v>
                </c:pt>
                <c:pt idx="5">
                  <c:v>Немский</c:v>
                </c:pt>
                <c:pt idx="6">
                  <c:v>Кильмезский</c:v>
                </c:pt>
                <c:pt idx="7">
                  <c:v>Верхнекамский</c:v>
                </c:pt>
                <c:pt idx="8">
                  <c:v>Советский</c:v>
                </c:pt>
                <c:pt idx="9">
                  <c:v>Даровской</c:v>
                </c:pt>
                <c:pt idx="10">
                  <c:v>Область</c:v>
                </c:pt>
                <c:pt idx="11">
                  <c:v>Куменский</c:v>
                </c:pt>
                <c:pt idx="12">
                  <c:v>Белохолуницкий</c:v>
                </c:pt>
                <c:pt idx="13">
                  <c:v>Малмыжский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2395.2095808383242</c:v>
                </c:pt>
                <c:pt idx="1">
                  <c:v>2153.4320323014954</c:v>
                </c:pt>
                <c:pt idx="2">
                  <c:v>1851.851851851852</c:v>
                </c:pt>
                <c:pt idx="3">
                  <c:v>1751.8248175182478</c:v>
                </c:pt>
                <c:pt idx="4">
                  <c:v>1707.779886148008</c:v>
                </c:pt>
                <c:pt idx="5">
                  <c:v>1500.9380863039401</c:v>
                </c:pt>
                <c:pt idx="6">
                  <c:v>1492.5373134328358</c:v>
                </c:pt>
                <c:pt idx="7">
                  <c:v>1090.3426791277261</c:v>
                </c:pt>
                <c:pt idx="8">
                  <c:v>1079.1366906474821</c:v>
                </c:pt>
                <c:pt idx="9">
                  <c:v>1028.2776349614401</c:v>
                </c:pt>
                <c:pt idx="10">
                  <c:v>526.25778365570068</c:v>
                </c:pt>
                <c:pt idx="11">
                  <c:v>199.00497512437693</c:v>
                </c:pt>
                <c:pt idx="12">
                  <c:v>169.49152542372875</c:v>
                </c:pt>
                <c:pt idx="13">
                  <c:v>105.82010582010581</c:v>
                </c:pt>
              </c:numCache>
            </c:numRef>
          </c:val>
        </c:ser>
        <c:gapWidth val="31"/>
        <c:axId val="120214272"/>
        <c:axId val="120215808"/>
      </c:barChart>
      <c:catAx>
        <c:axId val="12021427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0215808"/>
        <c:crosses val="autoZero"/>
        <c:auto val="1"/>
        <c:lblAlgn val="ctr"/>
        <c:lblOffset val="100"/>
        <c:tickLblSkip val="1"/>
      </c:catAx>
      <c:valAx>
        <c:axId val="120215808"/>
        <c:scaling>
          <c:orientation val="minMax"/>
          <c:max val="240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0214272"/>
        <c:crosses val="autoZero"/>
        <c:crossBetween val="between"/>
        <c:majorUnit val="800"/>
      </c:valAx>
      <c:spPr>
        <a:ln>
          <a:solidFill>
            <a:schemeClr val="tx2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6307922272047835"/>
          <c:y val="2.3109243697478996E-2"/>
          <c:w val="0.70104633781763814"/>
          <c:h val="0.8403361344537816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rgbClr val="0066CC"/>
            </a:solidFill>
            <a:ln w="18505">
              <a:noFill/>
            </a:ln>
          </c:spPr>
          <c:dPt>
            <c:idx val="10"/>
            <c:spPr>
              <a:solidFill>
                <a:schemeClr val="hlink"/>
              </a:solidFill>
              <a:ln w="18505">
                <a:noFill/>
              </a:ln>
            </c:spPr>
          </c:dPt>
          <c:dLbls>
            <c:dLbl>
              <c:idx val="0"/>
              <c:layout>
                <c:manualLayout>
                  <c:x val="-4.3653011336894591E-3"/>
                  <c:y val="-4.7166730269140984E-2"/>
                </c:manualLayout>
              </c:layout>
              <c:spPr>
                <a:solidFill>
                  <a:schemeClr val="bg1"/>
                </a:solidFill>
                <a:ln w="231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16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-7.9281045523981668E-4"/>
                  <c:y val="-4.1564537990741966E-2"/>
                </c:manualLayout>
              </c:layout>
              <c:spPr>
                <a:solidFill>
                  <a:schemeClr val="bg1"/>
                </a:solidFill>
                <a:ln w="231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16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4"/>
              <c:layout>
                <c:manualLayout>
                  <c:x val="-7.5296586997103984E-4"/>
                  <c:y val="-2.5458161770655834E-2"/>
                </c:manualLayout>
              </c:layout>
              <c:spPr>
                <a:solidFill>
                  <a:schemeClr val="bg1"/>
                </a:solidFill>
                <a:ln w="231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166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Sheet1!$A$2:$A$16</c:f>
              <c:strCache>
                <c:ptCount val="15"/>
                <c:pt idx="0">
                  <c:v>Санчурский </c:v>
                </c:pt>
                <c:pt idx="1">
                  <c:v>Кикнурский </c:v>
                </c:pt>
                <c:pt idx="2">
                  <c:v>Богородский </c:v>
                </c:pt>
                <c:pt idx="3">
                  <c:v>Подосиновский </c:v>
                </c:pt>
                <c:pt idx="4">
                  <c:v>Тужинский </c:v>
                </c:pt>
                <c:pt idx="5">
                  <c:v>Белохолуницкий </c:v>
                </c:pt>
                <c:pt idx="6">
                  <c:v>Фаленский </c:v>
                </c:pt>
                <c:pt idx="7">
                  <c:v>Зуевский </c:v>
                </c:pt>
                <c:pt idx="8">
                  <c:v>Свечинский </c:v>
                </c:pt>
                <c:pt idx="9">
                  <c:v>Шабалинский </c:v>
                </c:pt>
                <c:pt idx="10">
                  <c:v>Область</c:v>
                </c:pt>
                <c:pt idx="11">
                  <c:v>Немский </c:v>
                </c:pt>
                <c:pt idx="12">
                  <c:v>Омутнинский </c:v>
                </c:pt>
                <c:pt idx="13">
                  <c:v>Кирово-Чепецкий </c:v>
                </c:pt>
                <c:pt idx="14">
                  <c:v> Киров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25.1</c:v>
                </c:pt>
                <c:pt idx="1">
                  <c:v>24.7</c:v>
                </c:pt>
                <c:pt idx="2">
                  <c:v>22.6</c:v>
                </c:pt>
                <c:pt idx="3">
                  <c:v>20.8</c:v>
                </c:pt>
                <c:pt idx="4">
                  <c:v>20.6</c:v>
                </c:pt>
                <c:pt idx="5">
                  <c:v>20.399999999999999</c:v>
                </c:pt>
                <c:pt idx="6">
                  <c:v>20.399999999999999</c:v>
                </c:pt>
                <c:pt idx="7">
                  <c:v>20.100000000000001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15.8</c:v>
                </c:pt>
                <c:pt idx="11">
                  <c:v>15.7</c:v>
                </c:pt>
                <c:pt idx="12">
                  <c:v>15.2</c:v>
                </c:pt>
                <c:pt idx="13">
                  <c:v>14.7</c:v>
                </c:pt>
                <c:pt idx="14">
                  <c:v>12.6</c:v>
                </c:pt>
              </c:numCache>
            </c:numRef>
          </c:val>
        </c:ser>
        <c:gapWidth val="40"/>
        <c:axId val="130921984"/>
        <c:axId val="130923520"/>
      </c:barChart>
      <c:catAx>
        <c:axId val="130921984"/>
        <c:scaling>
          <c:orientation val="minMax"/>
        </c:scaling>
        <c:axPos val="l"/>
        <c:numFmt formatCode="General" sourceLinked="1"/>
        <c:tickLblPos val="nextTo"/>
        <c:spPr>
          <a:ln w="23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923520"/>
        <c:crosses val="autoZero"/>
        <c:auto val="1"/>
        <c:lblAlgn val="ctr"/>
        <c:lblOffset val="100"/>
        <c:tickLblSkip val="1"/>
        <c:tickMarkSkip val="1"/>
      </c:catAx>
      <c:valAx>
        <c:axId val="130923520"/>
        <c:scaling>
          <c:orientation val="minMax"/>
        </c:scaling>
        <c:axPos val="b"/>
        <c:majorGridlines>
          <c:spPr>
            <a:ln w="231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3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921984"/>
        <c:crosses val="autoZero"/>
        <c:crossBetween val="between"/>
      </c:valAx>
      <c:spPr>
        <a:noFill/>
        <a:ln w="925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spPr>
            <a:gradFill>
              <a:gsLst>
                <a:gs pos="0">
                  <a:srgbClr val="006666"/>
                </a:gs>
                <a:gs pos="50000">
                  <a:srgbClr val="008A3E"/>
                </a:gs>
                <a:gs pos="100000">
                  <a:srgbClr val="006666"/>
                </a:gs>
              </a:gsLst>
              <a:lin ang="5400000" scaled="0"/>
            </a:gradFill>
          </c:spPr>
          <c:dPt>
            <c:idx val="10"/>
            <c:spPr>
              <a:gradFill>
                <a:gsLst>
                  <a:gs pos="0">
                    <a:srgbClr val="C00000"/>
                  </a:gs>
                  <a:gs pos="5000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2.805577045342989E-3"/>
                  <c:y val="-4.3047393937887472E-2"/>
                </c:manualLayout>
              </c:layout>
              <c:showVal val="1"/>
            </c:dLbl>
            <c:dLbl>
              <c:idx val="10"/>
              <c:layout/>
              <c:showVal val="1"/>
            </c:dLbl>
            <c:dLbl>
              <c:idx val="19"/>
              <c:layout/>
              <c:showVal val="1"/>
            </c:dLbl>
            <c:delete val="1"/>
          </c:dLbls>
          <c:cat>
            <c:strRef>
              <c:f>Лист1!$A$2:$A$21</c:f>
              <c:strCache>
                <c:ptCount val="20"/>
                <c:pt idx="0">
                  <c:v>Опаринский</c:v>
                </c:pt>
                <c:pt idx="1">
                  <c:v>Омутнинский </c:v>
                </c:pt>
                <c:pt idx="2">
                  <c:v>Советский</c:v>
                </c:pt>
                <c:pt idx="3">
                  <c:v>Верхошижемский</c:v>
                </c:pt>
                <c:pt idx="4">
                  <c:v>Кирово-Чепецкий</c:v>
                </c:pt>
                <c:pt idx="5">
                  <c:v>Вятско-Полянский</c:v>
                </c:pt>
                <c:pt idx="6">
                  <c:v>Фаленский</c:v>
                </c:pt>
                <c:pt idx="7">
                  <c:v>Подосиновский</c:v>
                </c:pt>
                <c:pt idx="8">
                  <c:v>Кикнурский</c:v>
                </c:pt>
                <c:pt idx="9">
                  <c:v>Афанасьевский</c:v>
                </c:pt>
                <c:pt idx="10">
                  <c:v>Область</c:v>
                </c:pt>
                <c:pt idx="11">
                  <c:v>Яранский</c:v>
                </c:pt>
                <c:pt idx="12">
                  <c:v>Нолинский</c:v>
                </c:pt>
                <c:pt idx="13">
                  <c:v>Тужинский</c:v>
                </c:pt>
                <c:pt idx="14">
                  <c:v>Малмыжский</c:v>
                </c:pt>
                <c:pt idx="15">
                  <c:v>Шабалинский </c:v>
                </c:pt>
                <c:pt idx="16">
                  <c:v>Уржумский</c:v>
                </c:pt>
                <c:pt idx="17">
                  <c:v>Богородский </c:v>
                </c:pt>
                <c:pt idx="18">
                  <c:v>Орловский</c:v>
                </c:pt>
                <c:pt idx="19">
                  <c:v>Зуевский</c:v>
                </c:pt>
              </c:strCache>
            </c:strRef>
          </c:cat>
          <c:val>
            <c:numRef>
              <c:f>Лист1!$B$2:$B$21</c:f>
              <c:numCache>
                <c:formatCode>0.0</c:formatCode>
                <c:ptCount val="20"/>
                <c:pt idx="0">
                  <c:v>3137.4961550292219</c:v>
                </c:pt>
                <c:pt idx="1">
                  <c:v>2545.5597338733178</c:v>
                </c:pt>
                <c:pt idx="2">
                  <c:v>2508.6306098964328</c:v>
                </c:pt>
                <c:pt idx="3">
                  <c:v>2192.1812203142117</c:v>
                </c:pt>
                <c:pt idx="4">
                  <c:v>1951.886616522658</c:v>
                </c:pt>
                <c:pt idx="5">
                  <c:v>1701.3049782503572</c:v>
                </c:pt>
                <c:pt idx="6">
                  <c:v>1558.6034912718139</c:v>
                </c:pt>
                <c:pt idx="7">
                  <c:v>1543.5076210688801</c:v>
                </c:pt>
                <c:pt idx="8">
                  <c:v>1507.9365079365111</c:v>
                </c:pt>
                <c:pt idx="9">
                  <c:v>1421.3577707125501</c:v>
                </c:pt>
                <c:pt idx="10">
                  <c:v>1224.0643660691808</c:v>
                </c:pt>
                <c:pt idx="11">
                  <c:v>458.13184016289131</c:v>
                </c:pt>
                <c:pt idx="12">
                  <c:v>452.56182317763052</c:v>
                </c:pt>
                <c:pt idx="13">
                  <c:v>366.46816307833194</c:v>
                </c:pt>
                <c:pt idx="14">
                  <c:v>275.89378089435723</c:v>
                </c:pt>
                <c:pt idx="15">
                  <c:v>275.76697690451454</c:v>
                </c:pt>
                <c:pt idx="16">
                  <c:v>243.65931996898883</c:v>
                </c:pt>
                <c:pt idx="17">
                  <c:v>135.13513513513513</c:v>
                </c:pt>
                <c:pt idx="18">
                  <c:v>109.14051841746245</c:v>
                </c:pt>
                <c:pt idx="19">
                  <c:v>87.006960556844518</c:v>
                </c:pt>
              </c:numCache>
            </c:numRef>
          </c:val>
        </c:ser>
        <c:gapWidth val="32"/>
        <c:axId val="120678272"/>
        <c:axId val="120679808"/>
      </c:barChart>
      <c:catAx>
        <c:axId val="12067827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0679808"/>
        <c:crosses val="autoZero"/>
        <c:auto val="1"/>
        <c:lblAlgn val="ctr"/>
        <c:lblOffset val="100"/>
      </c:catAx>
      <c:valAx>
        <c:axId val="120679808"/>
        <c:scaling>
          <c:orientation val="minMax"/>
          <c:max val="3200"/>
          <c:min val="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0678272"/>
        <c:crosses val="autoZero"/>
        <c:crossBetween val="between"/>
        <c:majorUnit val="800"/>
      </c:valAx>
      <c:spPr>
        <a:ln>
          <a:solidFill>
            <a:srgbClr val="000000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Лист1!$A$3</c:f>
              <c:strCache>
                <c:ptCount val="1"/>
                <c:pt idx="0">
                  <c:v>подр15-17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9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Лист1!$B$2:$J$2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14</c:v>
                </c:pt>
                <c:pt idx="1">
                  <c:v>29</c:v>
                </c:pt>
                <c:pt idx="2">
                  <c:v>12</c:v>
                </c:pt>
                <c:pt idx="3">
                  <c:v>13</c:v>
                </c:pt>
                <c:pt idx="4">
                  <c:v>9</c:v>
                </c:pt>
                <c:pt idx="5">
                  <c:v>10</c:v>
                </c:pt>
                <c:pt idx="6">
                  <c:v>13</c:v>
                </c:pt>
                <c:pt idx="7">
                  <c:v>7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дети 9-14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circle"/>
            <c:size val="9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numRef>
              <c:f>Лист1!$B$2:$J$2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всего 0-17 лет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990033"/>
                </a:solidFill>
              </a:ln>
            </c:spPr>
          </c:marker>
          <c:cat>
            <c:numRef>
              <c:f>Лист1!$B$2:$J$2</c:f>
              <c:numCache>
                <c:formatCode>General</c:formatCod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numCache>
            </c:num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16</c:v>
                </c:pt>
                <c:pt idx="1">
                  <c:v>33</c:v>
                </c:pt>
                <c:pt idx="2">
                  <c:v>15</c:v>
                </c:pt>
                <c:pt idx="3">
                  <c:v>17</c:v>
                </c:pt>
                <c:pt idx="4">
                  <c:v>10</c:v>
                </c:pt>
                <c:pt idx="5">
                  <c:v>11</c:v>
                </c:pt>
                <c:pt idx="6">
                  <c:v>17</c:v>
                </c:pt>
                <c:pt idx="7">
                  <c:v>9</c:v>
                </c:pt>
                <c:pt idx="8">
                  <c:v>7</c:v>
                </c:pt>
              </c:numCache>
            </c:numRef>
          </c:val>
        </c:ser>
        <c:marker val="1"/>
        <c:axId val="120730752"/>
        <c:axId val="120732288"/>
      </c:lineChart>
      <c:catAx>
        <c:axId val="1207307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120732288"/>
        <c:crosses val="autoZero"/>
        <c:auto val="1"/>
        <c:lblAlgn val="ctr"/>
        <c:lblOffset val="100"/>
      </c:catAx>
      <c:valAx>
        <c:axId val="120732288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2073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27329255082768"/>
          <c:y val="1.6166718328030363E-2"/>
          <c:w val="0.55828432257526939"/>
          <c:h val="0.21416488822156976"/>
        </c:manualLayout>
      </c:layout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0736543909348452E-2"/>
          <c:y val="7.6738609112709841E-2"/>
          <c:w val="0.9065155807365437"/>
          <c:h val="0.66666666666666663"/>
        </c:manualLayout>
      </c:layout>
      <c:barChart>
        <c:barDir val="col"/>
        <c:grouping val="clustered"/>
        <c:ser>
          <c:idx val="3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162">
              <a:noFill/>
            </a:ln>
          </c:spPr>
          <c:dPt>
            <c:idx val="1"/>
            <c:spPr>
              <a:gradFill rotWithShape="0">
                <a:gsLst>
                  <a:gs pos="0">
                    <a:srgbClr val="3366FF">
                      <a:gamma/>
                      <a:shade val="46275"/>
                      <a:invGamma/>
                    </a:srgbClr>
                  </a:gs>
                  <a:gs pos="50000">
                    <a:srgbClr val="3366FF"/>
                  </a:gs>
                  <a:gs pos="100000">
                    <a:srgbClr val="3366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8162">
                <a:noFill/>
              </a:ln>
            </c:spPr>
          </c:dPt>
          <c:dLbls>
            <c:dLbl>
              <c:idx val="1"/>
              <c:layout>
                <c:manualLayout>
                  <c:x val="-1.563633049064056E-2"/>
                  <c:y val="-1.3460849615868353E-3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27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0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2.2200000000000002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162">
              <a:noFill/>
            </a:ln>
          </c:spPr>
          <c:dLbls>
            <c:dLbl>
              <c:idx val="1"/>
              <c:layout>
                <c:manualLayout>
                  <c:x val="1.7570974522183081E-2"/>
                  <c:y val="-3.4648614305150982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27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0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2.8299999999999996</c:v>
                </c:pt>
                <c:pt idx="1">
                  <c:v>2.8299999999999996</c:v>
                </c:pt>
                <c:pt idx="2">
                  <c:v>2.88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8162">
              <a:noFill/>
            </a:ln>
          </c:spPr>
          <c:dLbls>
            <c:spPr>
              <a:solidFill>
                <a:schemeClr val="bg1"/>
              </a:solidFill>
              <a:ln w="2270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30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12.31</c:v>
                </c:pt>
                <c:pt idx="1">
                  <c:v>10.220000000000001</c:v>
                </c:pt>
                <c:pt idx="2">
                  <c:v>7.2700000000000005</c:v>
                </c:pt>
              </c:numCache>
            </c:numRef>
          </c:val>
        </c:ser>
        <c:axId val="120087296"/>
        <c:axId val="120088832"/>
      </c:barChart>
      <c:catAx>
        <c:axId val="120087296"/>
        <c:scaling>
          <c:orientation val="minMax"/>
        </c:scaling>
        <c:axPos val="b"/>
        <c:numFmt formatCode="General" sourceLinked="1"/>
        <c:tickLblPos val="nextTo"/>
        <c:spPr>
          <a:ln w="2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088832"/>
        <c:crosses val="autoZero"/>
        <c:auto val="1"/>
        <c:lblAlgn val="ctr"/>
        <c:lblOffset val="100"/>
        <c:tickLblSkip val="1"/>
        <c:tickMarkSkip val="1"/>
      </c:catAx>
      <c:valAx>
        <c:axId val="120088832"/>
        <c:scaling>
          <c:orientation val="minMax"/>
        </c:scaling>
        <c:axPos val="l"/>
        <c:numFmt formatCode="General" sourceLinked="1"/>
        <c:tickLblPos val="nextTo"/>
        <c:spPr>
          <a:ln w="2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087296"/>
        <c:crosses val="autoZero"/>
        <c:crossBetween val="between"/>
      </c:valAx>
      <c:spPr>
        <a:noFill/>
        <a:ln w="18162">
          <a:noFill/>
        </a:ln>
      </c:spPr>
    </c:plotArea>
    <c:legend>
      <c:legendPos val="b"/>
      <c:layout>
        <c:manualLayout>
          <c:xMode val="edge"/>
          <c:yMode val="edge"/>
          <c:x val="0.29178470254957511"/>
          <c:y val="0.90887290167865709"/>
          <c:w val="0.48158640226628902"/>
          <c:h val="8.6330935251798552E-2"/>
        </c:manualLayout>
      </c:layout>
      <c:spPr>
        <a:noFill/>
        <a:ln w="18162">
          <a:noFill/>
        </a:ln>
      </c:spPr>
      <c:txPr>
        <a:bodyPr/>
        <a:lstStyle/>
        <a:p>
          <a:pPr>
            <a:defRPr sz="118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670658682634719E-2"/>
          <c:y val="6.3116370808678504E-2"/>
          <c:w val="0.92455089820359293"/>
          <c:h val="0.60157790927021682"/>
        </c:manualLayout>
      </c:layout>
      <c:barChart>
        <c:barDir val="col"/>
        <c:grouping val="clustered"/>
        <c:ser>
          <c:idx val="2"/>
          <c:order val="0"/>
          <c:tx>
            <c:strRef>
              <c:f>Sheet1!$A$2</c:f>
              <c:strCache>
                <c:ptCount val="1"/>
                <c:pt idx="0">
                  <c:v>Кировская обл 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034">
              <a:noFill/>
            </a:ln>
          </c:spPr>
          <c:dLbls>
            <c:spPr>
              <a:solidFill>
                <a:schemeClr val="bg1"/>
              </a:solidFill>
              <a:ln w="212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9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2.1</c:v>
                </c:pt>
                <c:pt idx="2">
                  <c:v>2.36</c:v>
                </c:pt>
                <c:pt idx="3">
                  <c:v>4.72</c:v>
                </c:pt>
              </c:numCache>
            </c:numRef>
          </c:val>
        </c:ser>
        <c:ser>
          <c:idx val="6"/>
          <c:order val="1"/>
          <c:tx>
            <c:strRef>
              <c:f>Sheet1!$A$3</c:f>
              <c:strCache>
                <c:ptCount val="1"/>
                <c:pt idx="0">
                  <c:v>ПФО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034">
              <a:noFill/>
            </a:ln>
          </c:spPr>
          <c:dLbls>
            <c:dLbl>
              <c:idx val="0"/>
              <c:layout>
                <c:manualLayout>
                  <c:x val="-2.8732054637543903E-2"/>
                  <c:y val="-1.203965779363615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6755909658937966E-2"/>
                  <c:y val="-2.712836784990428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558396299071678E-2"/>
                  <c:y val="-2.3558281041910382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12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9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8.0500000000000007</c:v>
                </c:pt>
                <c:pt idx="1">
                  <c:v>6.75</c:v>
                </c:pt>
                <c:pt idx="2">
                  <c:v>5.17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7034">
              <a:noFill/>
            </a:ln>
          </c:spPr>
          <c:dLbls>
            <c:dLbl>
              <c:idx val="0"/>
              <c:layout>
                <c:manualLayout>
                  <c:x val="2.6490938272750435E-2"/>
                  <c:y val="5.917159763313612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2231896552989166E-2"/>
                  <c:y val="-4.256221078067665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1281363078288445E-2"/>
                  <c:y val="-3.3380926220267074E-2"/>
                </c:manualLayout>
              </c:layout>
              <c:dLblPos val="outEnd"/>
              <c:showVal val="1"/>
            </c:dLbl>
            <c:spPr>
              <a:solidFill>
                <a:schemeClr val="bg1"/>
              </a:solidFill>
              <a:ln w="2129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49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9.52</c:v>
                </c:pt>
                <c:pt idx="1">
                  <c:v>8.1</c:v>
                </c:pt>
                <c:pt idx="2">
                  <c:v>6.81</c:v>
                </c:pt>
              </c:numCache>
            </c:numRef>
          </c:val>
        </c:ser>
        <c:axId val="189874560"/>
        <c:axId val="189876096"/>
      </c:barChart>
      <c:catAx>
        <c:axId val="189874560"/>
        <c:scaling>
          <c:orientation val="minMax"/>
        </c:scaling>
        <c:axPos val="b"/>
        <c:numFmt formatCode="General" sourceLinked="1"/>
        <c:tickLblPos val="nextTo"/>
        <c:spPr>
          <a:ln w="21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876096"/>
        <c:crosses val="autoZero"/>
        <c:auto val="1"/>
        <c:lblAlgn val="ctr"/>
        <c:lblOffset val="100"/>
        <c:tickLblSkip val="1"/>
        <c:tickMarkSkip val="1"/>
      </c:catAx>
      <c:valAx>
        <c:axId val="189876096"/>
        <c:scaling>
          <c:orientation val="minMax"/>
        </c:scaling>
        <c:axPos val="l"/>
        <c:numFmt formatCode="General" sourceLinked="1"/>
        <c:tickLblPos val="nextTo"/>
        <c:spPr>
          <a:ln w="21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9874560"/>
        <c:crosses val="autoZero"/>
        <c:crossBetween val="between"/>
        <c:majorUnit val="2"/>
      </c:valAx>
      <c:spPr>
        <a:noFill/>
        <a:ln w="17034">
          <a:noFill/>
        </a:ln>
      </c:spPr>
    </c:plotArea>
    <c:legend>
      <c:legendPos val="b"/>
      <c:layout>
        <c:manualLayout>
          <c:xMode val="edge"/>
          <c:yMode val="edge"/>
          <c:x val="3.473053892215569E-2"/>
          <c:y val="0.79684418145956604"/>
          <c:w val="0.94730538922155683"/>
          <c:h val="0.20118343195266275"/>
        </c:manualLayout>
      </c:layout>
      <c:spPr>
        <a:noFill/>
        <a:ln w="17034">
          <a:noFill/>
        </a:ln>
      </c:spPr>
      <c:txPr>
        <a:bodyPr/>
        <a:lstStyle/>
        <a:p>
          <a:pPr>
            <a:defRPr sz="111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9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 0-14 лет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9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Pos val="t"/>
            <c:showVal val="1"/>
          </c:dLbls>
          <c:cat>
            <c:strRef>
              <c:f>Лист1!$B$1:$J$1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Лист1!$B$2:$J$2</c:f>
              <c:numCache>
                <c:formatCode>0.00</c:formatCode>
                <c:ptCount val="9"/>
                <c:pt idx="0">
                  <c:v>1.2100898861731995</c:v>
                </c:pt>
                <c:pt idx="1">
                  <c:v>1.2457135502376468</c:v>
                </c:pt>
                <c:pt idx="2">
                  <c:v>1.1093158415125319</c:v>
                </c:pt>
                <c:pt idx="3">
                  <c:v>1.2153841517924378</c:v>
                </c:pt>
                <c:pt idx="4">
                  <c:v>1.2398871702675061</c:v>
                </c:pt>
                <c:pt idx="5">
                  <c:v>0.95983307250913252</c:v>
                </c:pt>
                <c:pt idx="6">
                  <c:v>0.84879538338120764</c:v>
                </c:pt>
                <c:pt idx="7">
                  <c:v>0.95107097750666003</c:v>
                </c:pt>
                <c:pt idx="8">
                  <c:v>0.87380571165458587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 15-17 лет</c:v>
                </c:pt>
              </c:strCache>
            </c:strRef>
          </c:tx>
          <c:spPr>
            <a:ln>
              <a:solidFill>
                <a:srgbClr val="993366"/>
              </a:solidFill>
            </a:ln>
          </c:spPr>
          <c:marker>
            <c:symbol val="circle"/>
            <c:size val="9"/>
            <c:spPr>
              <a:solidFill>
                <a:srgbClr val="993366"/>
              </a:solidFill>
              <a:ln>
                <a:solidFill>
                  <a:srgbClr val="993366"/>
                </a:solidFill>
              </a:ln>
            </c:spPr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7691278508003428E-2"/>
                  <c:y val="-4.7557096414955952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3391063829627546E-2"/>
                  <c:y val="-4.2168190305612412E-2"/>
                </c:manualLayout>
              </c:layout>
              <c:dLblPos val="r"/>
              <c:showVal val="1"/>
            </c:dLbl>
            <c:dLbl>
              <c:idx val="7"/>
              <c:delete val="1"/>
            </c:dLbl>
            <c:dLblPos val="b"/>
            <c:showVal val="1"/>
          </c:dLbls>
          <c:cat>
            <c:strRef>
              <c:f>Лист1!$B$1:$J$1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Лист1!$B$3:$J$3</c:f>
              <c:numCache>
                <c:formatCode>0.00</c:formatCode>
                <c:ptCount val="9"/>
                <c:pt idx="0">
                  <c:v>0.98658740664884981</c:v>
                </c:pt>
                <c:pt idx="1">
                  <c:v>1.0123506782749538</c:v>
                </c:pt>
                <c:pt idx="2">
                  <c:v>0.86004165826782586</c:v>
                </c:pt>
                <c:pt idx="3">
                  <c:v>0.69989209996792157</c:v>
                </c:pt>
                <c:pt idx="4">
                  <c:v>0.63611208294901567</c:v>
                </c:pt>
                <c:pt idx="5">
                  <c:v>0.81929904415111565</c:v>
                </c:pt>
                <c:pt idx="6">
                  <c:v>0.60783902745755858</c:v>
                </c:pt>
                <c:pt idx="7">
                  <c:v>0.68323713040405232</c:v>
                </c:pt>
                <c:pt idx="8">
                  <c:v>0.69933692498963707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 0-17</c:v>
                </c:pt>
              </c:strCache>
            </c:strRef>
          </c:tx>
          <c:spPr>
            <a:ln w="44450">
              <a:solidFill>
                <a:srgbClr val="008080"/>
              </a:solidFill>
            </a:ln>
          </c:spPr>
          <c:marker>
            <c:symbol val="circle"/>
            <c:size val="9"/>
            <c:spPr>
              <a:solidFill>
                <a:srgbClr val="008080"/>
              </a:solidFill>
              <a:ln>
                <a:solidFill>
                  <a:srgbClr val="008080"/>
                </a:solidFill>
              </a:ln>
            </c:spPr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3.3391063829627546E-2"/>
                  <c:y val="3.327649522519581E-2"/>
                </c:manualLayout>
              </c:layout>
              <c:dLblPos val="r"/>
              <c:showVal val="1"/>
            </c:dLbl>
            <c:dLbl>
              <c:idx val="7"/>
              <c:delete val="1"/>
            </c:dLbl>
            <c:dLblPos val="b"/>
            <c:showVal val="1"/>
          </c:dLbls>
          <c:cat>
            <c:strRef>
              <c:f>Лист1!$B$1:$J$1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Лист1!$B$4:$J$4</c:f>
              <c:numCache>
                <c:formatCode>0.00</c:formatCode>
                <c:ptCount val="9"/>
                <c:pt idx="0">
                  <c:v>1.15232288280844</c:v>
                </c:pt>
                <c:pt idx="1">
                  <c:v>1.1835317125805038</c:v>
                </c:pt>
                <c:pt idx="2">
                  <c:v>1.0434782608695652</c:v>
                </c:pt>
                <c:pt idx="3">
                  <c:v>1.0833183910106978</c:v>
                </c:pt>
                <c:pt idx="4">
                  <c:v>1.0918392812577948</c:v>
                </c:pt>
                <c:pt idx="5">
                  <c:v>0.92853522554485568</c:v>
                </c:pt>
                <c:pt idx="6">
                  <c:v>0.80107917401681061</c:v>
                </c:pt>
                <c:pt idx="7">
                  <c:v>0.90330820876082918</c:v>
                </c:pt>
                <c:pt idx="8">
                  <c:v>0.84448429868626107</c:v>
                </c:pt>
              </c:numCache>
            </c:numRef>
          </c:val>
        </c:ser>
        <c:marker val="1"/>
        <c:axId val="121604352"/>
        <c:axId val="121630720"/>
      </c:lineChart>
      <c:catAx>
        <c:axId val="121604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1630720"/>
        <c:crosses val="autoZero"/>
        <c:auto val="1"/>
        <c:lblAlgn val="ctr"/>
        <c:lblOffset val="100"/>
      </c:catAx>
      <c:valAx>
        <c:axId val="121630720"/>
        <c:scaling>
          <c:orientation val="minMax"/>
          <c:max val="1.5"/>
          <c:min val="0.60000000000000064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1604352"/>
        <c:crosses val="autoZero"/>
        <c:crossBetween val="between"/>
        <c:majorUnit val="0.30000000000000032"/>
      </c:valAx>
    </c:plotArea>
    <c:legend>
      <c:legendPos val="t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02017291066284"/>
          <c:y val="1.9264448336252193E-2"/>
          <c:w val="0.74207492795389074"/>
          <c:h val="0.8669001751313485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Детская смертность</c:v>
                </c:pt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764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5764">
                <a:noFill/>
              </a:ln>
            </c:spPr>
          </c:dPt>
          <c:dLbls>
            <c:dLbl>
              <c:idx val="0"/>
              <c:layout>
                <c:manualLayout>
                  <c:x val="9.6398463906384717E-3"/>
                  <c:y val="-2.9742533617527159E-2"/>
                </c:manualLayout>
              </c:layout>
              <c:spPr>
                <a:solidFill>
                  <a:schemeClr val="bg1"/>
                </a:solidFill>
                <a:ln w="322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2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-2.2992022742861695E-3"/>
                  <c:y val="-7.4757514184127004E-3"/>
                </c:manualLayout>
              </c:layout>
              <c:spPr>
                <a:solidFill>
                  <a:schemeClr val="bg1"/>
                </a:solidFill>
                <a:ln w="322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2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0"/>
              <c:layout/>
              <c:spPr>
                <a:solidFill>
                  <a:schemeClr val="bg1"/>
                </a:solidFill>
                <a:ln w="322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02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Sheet1!$A$2:$A$22</c:f>
              <c:strCache>
                <c:ptCount val="21"/>
                <c:pt idx="0">
                  <c:v>Яранский</c:v>
                </c:pt>
                <c:pt idx="1">
                  <c:v>Лузский</c:v>
                </c:pt>
                <c:pt idx="2">
                  <c:v>Котельничский</c:v>
                </c:pt>
                <c:pt idx="3">
                  <c:v>Орловский</c:v>
                </c:pt>
                <c:pt idx="4">
                  <c:v>Нолинский</c:v>
                </c:pt>
                <c:pt idx="5">
                  <c:v>Кирово-Чепецкий</c:v>
                </c:pt>
                <c:pt idx="6">
                  <c:v>г.Киров</c:v>
                </c:pt>
                <c:pt idx="7">
                  <c:v>Фаленский</c:v>
                </c:pt>
                <c:pt idx="8">
                  <c:v>Малмыжский</c:v>
                </c:pt>
                <c:pt idx="9">
                  <c:v>Нагорский</c:v>
                </c:pt>
                <c:pt idx="10">
                  <c:v>Всего по области</c:v>
                </c:pt>
                <c:pt idx="11">
                  <c:v>Омутнинский</c:v>
                </c:pt>
                <c:pt idx="12">
                  <c:v>Тужинский</c:v>
                </c:pt>
                <c:pt idx="13">
                  <c:v>Белохолуницкий</c:v>
                </c:pt>
                <c:pt idx="14">
                  <c:v>Санчурский</c:v>
                </c:pt>
                <c:pt idx="15">
                  <c:v>Шабалинский</c:v>
                </c:pt>
                <c:pt idx="16">
                  <c:v>Юрьянский</c:v>
                </c:pt>
                <c:pt idx="17">
                  <c:v>Афанасьевский</c:v>
                </c:pt>
                <c:pt idx="18">
                  <c:v>Даровский</c:v>
                </c:pt>
                <c:pt idx="19">
                  <c:v>Опаринский</c:v>
                </c:pt>
                <c:pt idx="20">
                  <c:v>Подосиновский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0.22</c:v>
                </c:pt>
                <c:pt idx="1">
                  <c:v>0.30000000000000004</c:v>
                </c:pt>
                <c:pt idx="2">
                  <c:v>0.30000000000000004</c:v>
                </c:pt>
                <c:pt idx="3">
                  <c:v>0.42000000000000004</c:v>
                </c:pt>
                <c:pt idx="4">
                  <c:v>0.49000000000000005</c:v>
                </c:pt>
                <c:pt idx="5">
                  <c:v>0.5</c:v>
                </c:pt>
                <c:pt idx="6">
                  <c:v>0.54</c:v>
                </c:pt>
                <c:pt idx="7">
                  <c:v>0.54</c:v>
                </c:pt>
                <c:pt idx="8">
                  <c:v>0.56000000000000005</c:v>
                </c:pt>
                <c:pt idx="9">
                  <c:v>0.56999999999999995</c:v>
                </c:pt>
                <c:pt idx="10">
                  <c:v>0.82000000000000006</c:v>
                </c:pt>
                <c:pt idx="11">
                  <c:v>1.37</c:v>
                </c:pt>
                <c:pt idx="12">
                  <c:v>1.56</c:v>
                </c:pt>
                <c:pt idx="13">
                  <c:v>1.71</c:v>
                </c:pt>
                <c:pt idx="14">
                  <c:v>1.71</c:v>
                </c:pt>
                <c:pt idx="15">
                  <c:v>1.77</c:v>
                </c:pt>
                <c:pt idx="16">
                  <c:v>1.9000000000000001</c:v>
                </c:pt>
                <c:pt idx="17">
                  <c:v>1.9000000000000001</c:v>
                </c:pt>
                <c:pt idx="18">
                  <c:v>2.11</c:v>
                </c:pt>
                <c:pt idx="19">
                  <c:v>2.58</c:v>
                </c:pt>
                <c:pt idx="20">
                  <c:v>3.06</c:v>
                </c:pt>
              </c:numCache>
            </c:numRef>
          </c:val>
        </c:ser>
        <c:gapWidth val="40"/>
        <c:axId val="121085312"/>
        <c:axId val="121099392"/>
      </c:barChart>
      <c:catAx>
        <c:axId val="121085312"/>
        <c:scaling>
          <c:orientation val="minMax"/>
        </c:scaling>
        <c:axPos val="l"/>
        <c:numFmt formatCode="General" sourceLinked="1"/>
        <c:tickLblPos val="nextTo"/>
        <c:spPr>
          <a:ln w="32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099392"/>
        <c:crosses val="autoZero"/>
        <c:auto val="1"/>
        <c:lblAlgn val="ctr"/>
        <c:lblOffset val="100"/>
        <c:tickLblSkip val="1"/>
        <c:tickMarkSkip val="1"/>
      </c:catAx>
      <c:valAx>
        <c:axId val="121099392"/>
        <c:scaling>
          <c:orientation val="minMax"/>
          <c:max val="3.5"/>
        </c:scaling>
        <c:axPos val="b"/>
        <c:majorGridlines>
          <c:spPr>
            <a:ln w="32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085312"/>
        <c:crosses val="autoZero"/>
        <c:crossBetween val="between"/>
        <c:majorUnit val="0.5"/>
      </c:valAx>
      <c:spPr>
        <a:noFill/>
        <a:ln w="1288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2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0"/>
      <c:depthPercent val="100"/>
      <c:perspective val="30"/>
    </c:view3D>
    <c:floor>
      <c:spPr>
        <a:solidFill>
          <a:srgbClr val="C0C0C0"/>
        </a:solidFill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3458950201884253E-2"/>
          <c:y val="1.7928286852589639E-2"/>
          <c:w val="0.62718707940780627"/>
          <c:h val="0.91434262948207168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Внешние причины</c:v>
                </c:pt>
              </c:strCache>
            </c:strRef>
          </c:tx>
          <c:spPr>
            <a:solidFill>
              <a:srgbClr val="993366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37.04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Врожденные аномалии</c:v>
                </c:pt>
              </c:strCache>
            </c:strRef>
          </c:tx>
          <c:spPr>
            <a:solidFill>
              <a:schemeClr val="accent2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22.22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Перинатальные рас-ва</c:v>
                </c:pt>
              </c:strCache>
            </c:strRef>
          </c:tx>
          <c:spPr>
            <a:solidFill>
              <a:srgbClr val="666699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808000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9.01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Неуточненные</c:v>
                </c:pt>
              </c:strCache>
            </c:strRef>
          </c:tx>
          <c:spPr>
            <a:solidFill>
              <a:srgbClr val="C0C0C0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6.88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Б-ни нервной с-мы</c:v>
                </c:pt>
              </c:strCache>
            </c:strRef>
          </c:tx>
          <c:spPr>
            <a:solidFill>
              <a:srgbClr val="33CCCC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5.29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Б-ни органов дыхания</c:v>
                </c:pt>
              </c:strCache>
            </c:strRef>
          </c:tx>
          <c:spPr>
            <a:solidFill>
              <a:srgbClr val="800000"/>
            </a:solidFill>
            <a:ln w="27384">
              <a:noFill/>
            </a:ln>
          </c:spPr>
          <c:dLbls>
            <c:spPr>
              <a:noFill/>
              <a:ln w="27384">
                <a:noFill/>
              </a:ln>
            </c:spPr>
            <c:txPr>
              <a:bodyPr/>
              <a:lstStyle/>
              <a:p>
                <a:pPr>
                  <a:defRPr sz="231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3.17</c:v>
                </c:pt>
              </c:numCache>
            </c:numRef>
          </c:val>
        </c:ser>
        <c:dLbls>
          <c:showVal val="1"/>
        </c:dLbls>
        <c:shape val="box"/>
        <c:axId val="121732480"/>
        <c:axId val="121746560"/>
        <c:axId val="0"/>
      </c:bar3DChart>
      <c:catAx>
        <c:axId val="121732480"/>
        <c:scaling>
          <c:orientation val="minMax"/>
        </c:scaling>
        <c:axPos val="b"/>
        <c:numFmt formatCode="General" sourceLinked="1"/>
        <c:tickLblPos val="low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1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74656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21746560"/>
        <c:scaling>
          <c:orientation val="minMax"/>
        </c:scaling>
        <c:delete val="1"/>
        <c:axPos val="l"/>
        <c:numFmt formatCode="0%" sourceLinked="1"/>
        <c:tickLblPos val="none"/>
        <c:crossAx val="121732480"/>
        <c:crosses val="autoZero"/>
        <c:crossBetween val="between"/>
      </c:valAx>
      <c:spPr>
        <a:noFill/>
        <a:ln w="27384">
          <a:noFill/>
        </a:ln>
      </c:spPr>
    </c:plotArea>
    <c:legend>
      <c:legendPos val="r"/>
      <c:layout>
        <c:manualLayout>
          <c:xMode val="edge"/>
          <c:yMode val="edge"/>
          <c:x val="0.65545087483176312"/>
          <c:y val="0.17729083665338646"/>
          <c:w val="0.33916554508748331"/>
          <c:h val="0.73505976095617542"/>
        </c:manualLayout>
      </c:layout>
      <c:spPr>
        <a:noFill/>
        <a:ln w="27384">
          <a:noFill/>
        </a:ln>
      </c:spPr>
      <c:txPr>
        <a:bodyPr/>
        <a:lstStyle/>
        <a:p>
          <a:pPr>
            <a:defRPr sz="1633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1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hape val="box"/>
        <c:axId val="105374464"/>
        <c:axId val="106754432"/>
        <c:axId val="0"/>
      </c:bar3DChart>
      <c:catAx>
        <c:axId val="10537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754432"/>
        <c:crosses val="autoZero"/>
        <c:auto val="1"/>
        <c:lblAlgn val="ctr"/>
        <c:lblOffset val="100"/>
      </c:catAx>
      <c:valAx>
        <c:axId val="106754432"/>
        <c:scaling>
          <c:orientation val="minMax"/>
        </c:scaling>
        <c:axPos val="l"/>
        <c:majorGridlines/>
        <c:numFmt formatCode="General" sourceLinked="1"/>
        <c:tickLblPos val="nextTo"/>
        <c:crossAx val="1053744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Лист3!$A$3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Лист3!$B$2:$E$2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Лист3!$B$3:$E$3</c:f>
              <c:numCache>
                <c:formatCode>General</c:formatCode>
                <c:ptCount val="4"/>
                <c:pt idx="0">
                  <c:v>8</c:v>
                </c:pt>
                <c:pt idx="1">
                  <c:v>6.6</c:v>
                </c:pt>
                <c:pt idx="2">
                  <c:v>7.5</c:v>
                </c:pt>
                <c:pt idx="3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2"/>
              <c:layout>
                <c:manualLayout>
                  <c:x val="3.611111111111121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Лист3!$B$2:$E$2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Лист3!$B$4:$E$4</c:f>
              <c:numCache>
                <c:formatCode>General</c:formatCode>
                <c:ptCount val="4"/>
                <c:pt idx="0">
                  <c:v>8.5</c:v>
                </c:pt>
                <c:pt idx="1">
                  <c:v>8.1</c:v>
                </c:pt>
                <c:pt idx="2">
                  <c:v>7.5</c:v>
                </c:pt>
                <c:pt idx="3">
                  <c:v>7.3</c:v>
                </c:pt>
              </c:numCache>
            </c:numRef>
          </c:val>
        </c:ser>
        <c:shape val="box"/>
        <c:axId val="106865792"/>
        <c:axId val="106867328"/>
        <c:axId val="0"/>
      </c:bar3DChart>
      <c:catAx>
        <c:axId val="106865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867328"/>
        <c:crosses val="autoZero"/>
        <c:auto val="1"/>
        <c:lblAlgn val="ctr"/>
        <c:lblOffset val="100"/>
      </c:catAx>
      <c:valAx>
        <c:axId val="106867328"/>
        <c:scaling>
          <c:orientation val="minMax"/>
        </c:scaling>
        <c:axPos val="l"/>
        <c:majorGridlines/>
        <c:numFmt formatCode="General" sourceLinked="1"/>
        <c:tickLblPos val="nextTo"/>
        <c:crossAx val="106865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44958824593467"/>
          <c:y val="0.94056141910158164"/>
          <c:w val="0.66964322605110482"/>
          <c:h val="4.5329037514350294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9.6138900770533026E-2"/>
          <c:y val="0.12054320987654329"/>
          <c:w val="0.56710275982143177"/>
          <c:h val="0.78218955963838088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Отд. состояния в перинатальном периоде</c:v>
                </c:pt>
              </c:strCache>
            </c:strRef>
          </c:tx>
          <c:spPr>
            <a:solidFill>
              <a:srgbClr val="993366"/>
            </a:solidFill>
            <a:ln w="28143">
              <a:noFill/>
            </a:ln>
          </c:spPr>
          <c:invertIfNegative val="1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РФ-2011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27.8</c:v>
                </c:pt>
                <c:pt idx="1">
                  <c:v>21.1</c:v>
                </c:pt>
                <c:pt idx="2">
                  <c:v>33.800000000000004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143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Вр. аномалии</c:v>
                </c:pt>
              </c:strCache>
            </c:strRef>
          </c:tx>
          <c:spPr>
            <a:solidFill>
              <a:srgbClr val="736FAD"/>
            </a:solidFill>
            <a:ln w="28143">
              <a:noFill/>
            </a:ln>
          </c:spPr>
          <c:invertIfNegative val="1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РФ-2011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22.9</c:v>
                </c:pt>
                <c:pt idx="2">
                  <c:v>17.399999999999999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143">
                    <a:noFill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Инфекционные заболевания</c:v>
                </c:pt>
              </c:strCache>
            </c:strRef>
          </c:tx>
          <c:spPr>
            <a:solidFill>
              <a:srgbClr val="339966"/>
            </a:solidFill>
            <a:ln w="28143">
              <a:noFill/>
            </a:ln>
          </c:spPr>
          <c:invertIfNegative val="1"/>
          <c:cat>
            <c:strRef>
              <c:f>Sheet1!$B$1:$D$1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РФ-2011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1.9000000000000001</c:v>
                </c:pt>
                <c:pt idx="2">
                  <c:v>2.4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143">
                    <a:noFill/>
                  </a:ln>
                </c14:spPr>
              </c14:invertSolidFillFmt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spPr>
            <a:solidFill>
              <a:srgbClr val="D35B1F"/>
            </a:solidFill>
            <a:ln w="28143">
              <a:noFill/>
            </a:ln>
          </c:spPr>
          <c:invertIfNegative val="1"/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РФ-2011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1.7</c:v>
                </c:pt>
                <c:pt idx="2">
                  <c:v>4.0999999999999996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143">
                    <a:noFill/>
                  </a:ln>
                </c14:spPr>
              </c14:invertSolidFillFmt>
            </c:ext>
          </c:extLst>
        </c:ser>
        <c:gapWidth val="55"/>
        <c:overlap val="100"/>
        <c:axId val="122030720"/>
        <c:axId val="122052992"/>
      </c:barChart>
      <c:catAx>
        <c:axId val="1220307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5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205299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22052992"/>
        <c:scaling>
          <c:orientation val="minMax"/>
        </c:scaling>
        <c:axPos val="l"/>
        <c:majorGridlines>
          <c:spPr>
            <a:ln w="3518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none"/>
        <c:tickLblPos val="nextTo"/>
        <c:spPr>
          <a:ln w="35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2030720"/>
        <c:crosses val="autoZero"/>
        <c:crossBetween val="between"/>
        <c:majorUnit val="0.2"/>
      </c:valAx>
      <c:spPr>
        <a:noFill/>
        <a:ln w="140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93625481206561"/>
          <c:y val="0.18951958782930037"/>
          <c:w val="0.32145612058630391"/>
          <c:h val="0.53454107125498262"/>
        </c:manualLayout>
      </c:layout>
      <c:spPr>
        <a:noFill/>
        <a:ln w="28143">
          <a:noFill/>
        </a:ln>
      </c:spPr>
      <c:txPr>
        <a:bodyPr/>
        <a:lstStyle/>
        <a:p>
          <a:pPr>
            <a:defRPr sz="162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238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324730681265356"/>
          <c:y val="5.0760563641076922E-2"/>
          <c:w val="0.80225808243528485"/>
          <c:h val="0.8991474237905190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 +</c:v>
                </c:pt>
              </c:strCache>
            </c:strRef>
          </c:cat>
          <c:val>
            <c:numRef>
              <c:f>Лист1!$B$2:$B$102</c:f>
              <c:numCache>
                <c:formatCode>General</c:formatCode>
                <c:ptCount val="101"/>
                <c:pt idx="0">
                  <c:v>-8143</c:v>
                </c:pt>
                <c:pt idx="1">
                  <c:v>-8029</c:v>
                </c:pt>
                <c:pt idx="2">
                  <c:v>-7609</c:v>
                </c:pt>
                <c:pt idx="3">
                  <c:v>-6977</c:v>
                </c:pt>
                <c:pt idx="4">
                  <c:v>-6729</c:v>
                </c:pt>
                <c:pt idx="5">
                  <c:v>-6913</c:v>
                </c:pt>
                <c:pt idx="6">
                  <c:v>-6648</c:v>
                </c:pt>
                <c:pt idx="7">
                  <c:v>-6591</c:v>
                </c:pt>
                <c:pt idx="8">
                  <c:v>-6018</c:v>
                </c:pt>
                <c:pt idx="9">
                  <c:v>-6011</c:v>
                </c:pt>
                <c:pt idx="10">
                  <c:v>-5880</c:v>
                </c:pt>
                <c:pt idx="11">
                  <c:v>-6147</c:v>
                </c:pt>
                <c:pt idx="12">
                  <c:v>-5907</c:v>
                </c:pt>
                <c:pt idx="13">
                  <c:v>-6041</c:v>
                </c:pt>
                <c:pt idx="14">
                  <c:v>-6479</c:v>
                </c:pt>
                <c:pt idx="15">
                  <c:v>-6731</c:v>
                </c:pt>
                <c:pt idx="16">
                  <c:v>-6965</c:v>
                </c:pt>
                <c:pt idx="17">
                  <c:v>-8162</c:v>
                </c:pt>
                <c:pt idx="18">
                  <c:v>-9001</c:v>
                </c:pt>
                <c:pt idx="19">
                  <c:v>-9617</c:v>
                </c:pt>
                <c:pt idx="20">
                  <c:v>-10803</c:v>
                </c:pt>
                <c:pt idx="21">
                  <c:v>-11815</c:v>
                </c:pt>
                <c:pt idx="22">
                  <c:v>-12843</c:v>
                </c:pt>
                <c:pt idx="23">
                  <c:v>-13260</c:v>
                </c:pt>
                <c:pt idx="24">
                  <c:v>-12280</c:v>
                </c:pt>
                <c:pt idx="25">
                  <c:v>-11903</c:v>
                </c:pt>
                <c:pt idx="26">
                  <c:v>-11917</c:v>
                </c:pt>
                <c:pt idx="27">
                  <c:v>-10450</c:v>
                </c:pt>
                <c:pt idx="28">
                  <c:v>-10327</c:v>
                </c:pt>
                <c:pt idx="29">
                  <c:v>-10099</c:v>
                </c:pt>
                <c:pt idx="30">
                  <c:v>-10122</c:v>
                </c:pt>
                <c:pt idx="31">
                  <c:v>-10373</c:v>
                </c:pt>
                <c:pt idx="32">
                  <c:v>-10060</c:v>
                </c:pt>
                <c:pt idx="33">
                  <c:v>-10185</c:v>
                </c:pt>
                <c:pt idx="34">
                  <c:v>-9989</c:v>
                </c:pt>
                <c:pt idx="35">
                  <c:v>-9619</c:v>
                </c:pt>
                <c:pt idx="36">
                  <c:v>-9219</c:v>
                </c:pt>
                <c:pt idx="37">
                  <c:v>-9326</c:v>
                </c:pt>
                <c:pt idx="38">
                  <c:v>-8633</c:v>
                </c:pt>
                <c:pt idx="39">
                  <c:v>-8691</c:v>
                </c:pt>
                <c:pt idx="40">
                  <c:v>-7868</c:v>
                </c:pt>
                <c:pt idx="41">
                  <c:v>-7920</c:v>
                </c:pt>
                <c:pt idx="42">
                  <c:v>-7926</c:v>
                </c:pt>
                <c:pt idx="43">
                  <c:v>-8227</c:v>
                </c:pt>
                <c:pt idx="44">
                  <c:v>-8488</c:v>
                </c:pt>
                <c:pt idx="45">
                  <c:v>-9037</c:v>
                </c:pt>
                <c:pt idx="46">
                  <c:v>-10177</c:v>
                </c:pt>
                <c:pt idx="47">
                  <c:v>-10437</c:v>
                </c:pt>
                <c:pt idx="48">
                  <c:v>-11453</c:v>
                </c:pt>
                <c:pt idx="49">
                  <c:v>-12187</c:v>
                </c:pt>
                <c:pt idx="50">
                  <c:v>-12244</c:v>
                </c:pt>
                <c:pt idx="51">
                  <c:v>-11999</c:v>
                </c:pt>
                <c:pt idx="52">
                  <c:v>-11795</c:v>
                </c:pt>
                <c:pt idx="53">
                  <c:v>-11017</c:v>
                </c:pt>
                <c:pt idx="54">
                  <c:v>-11030</c:v>
                </c:pt>
                <c:pt idx="55">
                  <c:v>-10865</c:v>
                </c:pt>
                <c:pt idx="56">
                  <c:v>-9464</c:v>
                </c:pt>
                <c:pt idx="57">
                  <c:v>-9756</c:v>
                </c:pt>
                <c:pt idx="58">
                  <c:v>-9077</c:v>
                </c:pt>
                <c:pt idx="59">
                  <c:v>-8675</c:v>
                </c:pt>
                <c:pt idx="60">
                  <c:v>-9003</c:v>
                </c:pt>
                <c:pt idx="61">
                  <c:v>-6675</c:v>
                </c:pt>
                <c:pt idx="62">
                  <c:v>-6782</c:v>
                </c:pt>
                <c:pt idx="63">
                  <c:v>-5341</c:v>
                </c:pt>
                <c:pt idx="64">
                  <c:v>-2749</c:v>
                </c:pt>
                <c:pt idx="65">
                  <c:v>-1656</c:v>
                </c:pt>
                <c:pt idx="66">
                  <c:v>-1456</c:v>
                </c:pt>
                <c:pt idx="67">
                  <c:v>-2645</c:v>
                </c:pt>
                <c:pt idx="68">
                  <c:v>-4464</c:v>
                </c:pt>
                <c:pt idx="69">
                  <c:v>-4114</c:v>
                </c:pt>
                <c:pt idx="70">
                  <c:v>-4827</c:v>
                </c:pt>
                <c:pt idx="71">
                  <c:v>-4474</c:v>
                </c:pt>
                <c:pt idx="72">
                  <c:v>-4338</c:v>
                </c:pt>
                <c:pt idx="73">
                  <c:v>-3371</c:v>
                </c:pt>
                <c:pt idx="74">
                  <c:v>-3034</c:v>
                </c:pt>
                <c:pt idx="75">
                  <c:v>-2739</c:v>
                </c:pt>
                <c:pt idx="76">
                  <c:v>-2491</c:v>
                </c:pt>
                <c:pt idx="77">
                  <c:v>-2651</c:v>
                </c:pt>
                <c:pt idx="78">
                  <c:v>-2262</c:v>
                </c:pt>
                <c:pt idx="79">
                  <c:v>-2304</c:v>
                </c:pt>
                <c:pt idx="80">
                  <c:v>-1779</c:v>
                </c:pt>
                <c:pt idx="81">
                  <c:v>-1758</c:v>
                </c:pt>
                <c:pt idx="82">
                  <c:v>-1255</c:v>
                </c:pt>
                <c:pt idx="83">
                  <c:v>-1174</c:v>
                </c:pt>
                <c:pt idx="84">
                  <c:v>-769</c:v>
                </c:pt>
                <c:pt idx="85">
                  <c:v>-530</c:v>
                </c:pt>
                <c:pt idx="86">
                  <c:v>-375</c:v>
                </c:pt>
                <c:pt idx="87">
                  <c:v>-254</c:v>
                </c:pt>
                <c:pt idx="88">
                  <c:v>-215</c:v>
                </c:pt>
                <c:pt idx="89">
                  <c:v>-128</c:v>
                </c:pt>
                <c:pt idx="90">
                  <c:v>-116</c:v>
                </c:pt>
                <c:pt idx="91">
                  <c:v>-101</c:v>
                </c:pt>
                <c:pt idx="92">
                  <c:v>-42</c:v>
                </c:pt>
                <c:pt idx="93">
                  <c:v>-40</c:v>
                </c:pt>
                <c:pt idx="94">
                  <c:v>-20</c:v>
                </c:pt>
                <c:pt idx="95">
                  <c:v>-26</c:v>
                </c:pt>
                <c:pt idx="96">
                  <c:v>-16</c:v>
                </c:pt>
                <c:pt idx="97">
                  <c:v>-8</c:v>
                </c:pt>
                <c:pt idx="98">
                  <c:v>-9</c:v>
                </c:pt>
                <c:pt idx="99">
                  <c:v>-1</c:v>
                </c:pt>
                <c:pt idx="100">
                  <c:v>-13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Лист1!$A$2:$A$102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 +</c:v>
                </c:pt>
              </c:strCache>
            </c:strRef>
          </c:cat>
          <c:val>
            <c:numRef>
              <c:f>Лист1!$C$2:$C$102</c:f>
              <c:numCache>
                <c:formatCode>General</c:formatCode>
                <c:ptCount val="101"/>
                <c:pt idx="0">
                  <c:v>7648</c:v>
                </c:pt>
                <c:pt idx="1">
                  <c:v>7705</c:v>
                </c:pt>
                <c:pt idx="2">
                  <c:v>7117</c:v>
                </c:pt>
                <c:pt idx="3">
                  <c:v>6593</c:v>
                </c:pt>
                <c:pt idx="4">
                  <c:v>6452</c:v>
                </c:pt>
                <c:pt idx="5">
                  <c:v>6697</c:v>
                </c:pt>
                <c:pt idx="6">
                  <c:v>6308</c:v>
                </c:pt>
                <c:pt idx="7">
                  <c:v>6218</c:v>
                </c:pt>
                <c:pt idx="8">
                  <c:v>5699</c:v>
                </c:pt>
                <c:pt idx="9">
                  <c:v>5810</c:v>
                </c:pt>
                <c:pt idx="10">
                  <c:v>5644</c:v>
                </c:pt>
                <c:pt idx="11">
                  <c:v>5990</c:v>
                </c:pt>
                <c:pt idx="12">
                  <c:v>5680</c:v>
                </c:pt>
                <c:pt idx="13">
                  <c:v>5803</c:v>
                </c:pt>
                <c:pt idx="14">
                  <c:v>6083</c:v>
                </c:pt>
                <c:pt idx="15">
                  <c:v>6382</c:v>
                </c:pt>
                <c:pt idx="16">
                  <c:v>6632</c:v>
                </c:pt>
                <c:pt idx="17">
                  <c:v>7573</c:v>
                </c:pt>
                <c:pt idx="18">
                  <c:v>8844</c:v>
                </c:pt>
                <c:pt idx="19">
                  <c:v>9869</c:v>
                </c:pt>
                <c:pt idx="20">
                  <c:v>11012</c:v>
                </c:pt>
                <c:pt idx="21">
                  <c:v>11600</c:v>
                </c:pt>
                <c:pt idx="22">
                  <c:v>12346</c:v>
                </c:pt>
                <c:pt idx="23">
                  <c:v>12918</c:v>
                </c:pt>
                <c:pt idx="24">
                  <c:v>11765</c:v>
                </c:pt>
                <c:pt idx="25">
                  <c:v>12086</c:v>
                </c:pt>
                <c:pt idx="26">
                  <c:v>12538</c:v>
                </c:pt>
                <c:pt idx="27">
                  <c:v>11208</c:v>
                </c:pt>
                <c:pt idx="28">
                  <c:v>10662</c:v>
                </c:pt>
                <c:pt idx="29">
                  <c:v>10493</c:v>
                </c:pt>
                <c:pt idx="30">
                  <c:v>10128</c:v>
                </c:pt>
                <c:pt idx="31">
                  <c:v>10513</c:v>
                </c:pt>
                <c:pt idx="32">
                  <c:v>10064</c:v>
                </c:pt>
                <c:pt idx="33">
                  <c:v>10216</c:v>
                </c:pt>
                <c:pt idx="34">
                  <c:v>9861</c:v>
                </c:pt>
                <c:pt idx="35">
                  <c:v>9775</c:v>
                </c:pt>
                <c:pt idx="36">
                  <c:v>9485</c:v>
                </c:pt>
                <c:pt idx="37">
                  <c:v>9225</c:v>
                </c:pt>
                <c:pt idx="38">
                  <c:v>9082</c:v>
                </c:pt>
                <c:pt idx="39">
                  <c:v>8669</c:v>
                </c:pt>
                <c:pt idx="40">
                  <c:v>8395</c:v>
                </c:pt>
                <c:pt idx="41">
                  <c:v>8188</c:v>
                </c:pt>
                <c:pt idx="42">
                  <c:v>8364</c:v>
                </c:pt>
                <c:pt idx="43">
                  <c:v>9027</c:v>
                </c:pt>
                <c:pt idx="44">
                  <c:v>9301</c:v>
                </c:pt>
                <c:pt idx="45">
                  <c:v>9987</c:v>
                </c:pt>
                <c:pt idx="46">
                  <c:v>11064</c:v>
                </c:pt>
                <c:pt idx="47">
                  <c:v>11703</c:v>
                </c:pt>
                <c:pt idx="48">
                  <c:v>12832</c:v>
                </c:pt>
                <c:pt idx="49">
                  <c:v>13531</c:v>
                </c:pt>
                <c:pt idx="50">
                  <c:v>13791</c:v>
                </c:pt>
                <c:pt idx="51">
                  <c:v>13931</c:v>
                </c:pt>
                <c:pt idx="52">
                  <c:v>13446</c:v>
                </c:pt>
                <c:pt idx="53">
                  <c:v>12819</c:v>
                </c:pt>
                <c:pt idx="54">
                  <c:v>13220</c:v>
                </c:pt>
                <c:pt idx="55">
                  <c:v>12950</c:v>
                </c:pt>
                <c:pt idx="56">
                  <c:v>11550</c:v>
                </c:pt>
                <c:pt idx="57">
                  <c:v>12163</c:v>
                </c:pt>
                <c:pt idx="58">
                  <c:v>11383</c:v>
                </c:pt>
                <c:pt idx="59">
                  <c:v>11083</c:v>
                </c:pt>
                <c:pt idx="60">
                  <c:v>11109</c:v>
                </c:pt>
                <c:pt idx="61">
                  <c:v>8626</c:v>
                </c:pt>
                <c:pt idx="62">
                  <c:v>8888</c:v>
                </c:pt>
                <c:pt idx="63">
                  <c:v>7456</c:v>
                </c:pt>
                <c:pt idx="64">
                  <c:v>3744</c:v>
                </c:pt>
                <c:pt idx="65">
                  <c:v>2665</c:v>
                </c:pt>
                <c:pt idx="66">
                  <c:v>2251</c:v>
                </c:pt>
                <c:pt idx="67">
                  <c:v>4478</c:v>
                </c:pt>
                <c:pt idx="68">
                  <c:v>7889</c:v>
                </c:pt>
                <c:pt idx="69">
                  <c:v>8023</c:v>
                </c:pt>
                <c:pt idx="70">
                  <c:v>9603</c:v>
                </c:pt>
                <c:pt idx="71">
                  <c:v>9127</c:v>
                </c:pt>
                <c:pt idx="72">
                  <c:v>9024</c:v>
                </c:pt>
                <c:pt idx="73">
                  <c:v>6872</c:v>
                </c:pt>
                <c:pt idx="74">
                  <c:v>6670</c:v>
                </c:pt>
                <c:pt idx="75">
                  <c:v>6444</c:v>
                </c:pt>
                <c:pt idx="76">
                  <c:v>6388</c:v>
                </c:pt>
                <c:pt idx="77">
                  <c:v>7282</c:v>
                </c:pt>
                <c:pt idx="78">
                  <c:v>6667</c:v>
                </c:pt>
                <c:pt idx="79">
                  <c:v>6766</c:v>
                </c:pt>
                <c:pt idx="80">
                  <c:v>5753</c:v>
                </c:pt>
                <c:pt idx="81">
                  <c:v>5682</c:v>
                </c:pt>
                <c:pt idx="82">
                  <c:v>4642</c:v>
                </c:pt>
                <c:pt idx="83">
                  <c:v>4522</c:v>
                </c:pt>
                <c:pt idx="84">
                  <c:v>3352</c:v>
                </c:pt>
                <c:pt idx="85">
                  <c:v>2975</c:v>
                </c:pt>
                <c:pt idx="86">
                  <c:v>2230</c:v>
                </c:pt>
                <c:pt idx="87">
                  <c:v>1816</c:v>
                </c:pt>
                <c:pt idx="88">
                  <c:v>1387</c:v>
                </c:pt>
                <c:pt idx="89">
                  <c:v>844</c:v>
                </c:pt>
                <c:pt idx="90">
                  <c:v>720</c:v>
                </c:pt>
                <c:pt idx="91">
                  <c:v>635</c:v>
                </c:pt>
                <c:pt idx="92">
                  <c:v>288</c:v>
                </c:pt>
                <c:pt idx="93">
                  <c:v>239</c:v>
                </c:pt>
                <c:pt idx="94">
                  <c:v>183</c:v>
                </c:pt>
                <c:pt idx="95">
                  <c:v>161</c:v>
                </c:pt>
                <c:pt idx="96">
                  <c:v>113</c:v>
                </c:pt>
                <c:pt idx="97">
                  <c:v>81</c:v>
                </c:pt>
                <c:pt idx="98">
                  <c:v>47</c:v>
                </c:pt>
                <c:pt idx="99">
                  <c:v>34</c:v>
                </c:pt>
                <c:pt idx="100">
                  <c:v>103</c:v>
                </c:pt>
              </c:numCache>
            </c:numRef>
          </c:val>
        </c:ser>
        <c:gapWidth val="9"/>
        <c:axId val="133968640"/>
        <c:axId val="133970176"/>
      </c:barChart>
      <c:catAx>
        <c:axId val="133968640"/>
        <c:scaling>
          <c:orientation val="minMax"/>
        </c:scaling>
        <c:axPos val="l"/>
        <c:tickLblPos val="low"/>
        <c:txPr>
          <a:bodyPr/>
          <a:lstStyle/>
          <a:p>
            <a:pPr>
              <a:defRPr sz="1200" b="1"/>
            </a:pPr>
            <a:endParaRPr lang="ru-RU"/>
          </a:p>
        </c:txPr>
        <c:crossAx val="133970176"/>
        <c:crosses val="autoZero"/>
        <c:auto val="1"/>
        <c:lblAlgn val="ctr"/>
        <c:lblOffset val="1000"/>
      </c:catAx>
      <c:valAx>
        <c:axId val="133970176"/>
        <c:scaling>
          <c:orientation val="minMax"/>
          <c:max val="150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396864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80952380952382"/>
          <c:y val="1.8644067796610174E-2"/>
          <c:w val="0.73968253968253972"/>
          <c:h val="0.874576271186440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4243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4243">
                <a:noFill/>
              </a:ln>
            </c:spPr>
          </c:dPt>
          <c:dLbls>
            <c:dLbl>
              <c:idx val="0"/>
              <c:layout/>
              <c:numFmt formatCode="0.0" sourceLinked="0"/>
              <c:spPr>
                <a:solidFill>
                  <a:schemeClr val="bg1"/>
                </a:solidFill>
                <a:ln w="303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4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numFmt formatCode="0.0" sourceLinked="0"/>
              <c:spPr>
                <a:solidFill>
                  <a:schemeClr val="bg1"/>
                </a:solidFill>
                <a:ln w="303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4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9"/>
              <c:layout/>
              <c:numFmt formatCode="0.0" sourceLinked="0"/>
              <c:spPr>
                <a:solidFill>
                  <a:schemeClr val="bg1"/>
                </a:solidFill>
                <a:ln w="3030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742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Sheet1!$A$2:$A$21</c:f>
              <c:strCache>
                <c:ptCount val="20"/>
                <c:pt idx="0">
                  <c:v>Опаринский</c:v>
                </c:pt>
                <c:pt idx="1">
                  <c:v>Санчурский</c:v>
                </c:pt>
                <c:pt idx="2">
                  <c:v>Шабалинский</c:v>
                </c:pt>
                <c:pt idx="3">
                  <c:v>Подосиновский</c:v>
                </c:pt>
                <c:pt idx="4">
                  <c:v>Белохолуницкий</c:v>
                </c:pt>
                <c:pt idx="5">
                  <c:v>Омутнинский</c:v>
                </c:pt>
                <c:pt idx="6">
                  <c:v>Свечинский</c:v>
                </c:pt>
                <c:pt idx="7">
                  <c:v>Немский</c:v>
                </c:pt>
                <c:pt idx="8">
                  <c:v>Тужинский</c:v>
                </c:pt>
                <c:pt idx="9">
                  <c:v>Вятскополянский</c:v>
                </c:pt>
                <c:pt idx="10">
                  <c:v>Всего по области</c:v>
                </c:pt>
                <c:pt idx="11">
                  <c:v>Юрьянский</c:v>
                </c:pt>
                <c:pt idx="12">
                  <c:v>Уржумский</c:v>
                </c:pt>
                <c:pt idx="13">
                  <c:v>Кильмезский</c:v>
                </c:pt>
                <c:pt idx="14">
                  <c:v>Кирово-Чепецкий</c:v>
                </c:pt>
                <c:pt idx="15">
                  <c:v>г.Киров</c:v>
                </c:pt>
                <c:pt idx="16">
                  <c:v>Лузский</c:v>
                </c:pt>
                <c:pt idx="17">
                  <c:v>Яранский</c:v>
                </c:pt>
                <c:pt idx="18">
                  <c:v>Зуевский</c:v>
                </c:pt>
                <c:pt idx="19">
                  <c:v>Котельничский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30.77</c:v>
                </c:pt>
                <c:pt idx="1">
                  <c:v>23.53</c:v>
                </c:pt>
                <c:pt idx="2">
                  <c:v>22.39</c:v>
                </c:pt>
                <c:pt idx="3">
                  <c:v>21.279999999999998</c:v>
                </c:pt>
                <c:pt idx="4">
                  <c:v>13.219999999999999</c:v>
                </c:pt>
                <c:pt idx="5">
                  <c:v>13.04</c:v>
                </c:pt>
                <c:pt idx="6">
                  <c:v>11.11</c:v>
                </c:pt>
                <c:pt idx="7">
                  <c:v>10.53</c:v>
                </c:pt>
                <c:pt idx="8">
                  <c:v>10.42</c:v>
                </c:pt>
                <c:pt idx="9">
                  <c:v>9.7100000000000009</c:v>
                </c:pt>
                <c:pt idx="10">
                  <c:v>6.3199999999999994</c:v>
                </c:pt>
                <c:pt idx="11">
                  <c:v>6.17</c:v>
                </c:pt>
                <c:pt idx="12">
                  <c:v>5.54</c:v>
                </c:pt>
                <c:pt idx="13">
                  <c:v>5.4300000000000006</c:v>
                </c:pt>
                <c:pt idx="14">
                  <c:v>5.29</c:v>
                </c:pt>
                <c:pt idx="15">
                  <c:v>4.6599999999999993</c:v>
                </c:pt>
                <c:pt idx="16">
                  <c:v>4.63</c:v>
                </c:pt>
                <c:pt idx="17">
                  <c:v>3.64</c:v>
                </c:pt>
                <c:pt idx="18">
                  <c:v>3.36</c:v>
                </c:pt>
                <c:pt idx="19">
                  <c:v>2.19</c:v>
                </c:pt>
              </c:numCache>
            </c:numRef>
          </c:val>
        </c:ser>
        <c:gapWidth val="40"/>
        <c:axId val="121981184"/>
        <c:axId val="121987072"/>
      </c:barChart>
      <c:catAx>
        <c:axId val="121981184"/>
        <c:scaling>
          <c:orientation val="minMax"/>
        </c:scaling>
        <c:axPos val="l"/>
        <c:numFmt formatCode="General" sourceLinked="1"/>
        <c:tickLblPos val="nextTo"/>
        <c:spPr>
          <a:ln w="30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987072"/>
        <c:crosses val="autoZero"/>
        <c:auto val="1"/>
        <c:lblAlgn val="ctr"/>
        <c:lblOffset val="100"/>
        <c:tickLblSkip val="1"/>
        <c:tickMarkSkip val="1"/>
      </c:catAx>
      <c:valAx>
        <c:axId val="121987072"/>
        <c:scaling>
          <c:orientation val="minMax"/>
        </c:scaling>
        <c:axPos val="b"/>
        <c:majorGridlines>
          <c:spPr>
            <a:ln w="30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981184"/>
        <c:crosses val="autoZero"/>
        <c:crossBetween val="between"/>
      </c:valAx>
      <c:spPr>
        <a:noFill/>
        <a:ln w="12122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4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0925925925925923E-2"/>
          <c:w val="1"/>
          <c:h val="0.6485436716243842"/>
        </c:manualLayout>
      </c:layout>
      <c:pie3DChart>
        <c:varyColors val="1"/>
        <c:ser>
          <c:idx val="0"/>
          <c:order val="0"/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Лист1!$A$40:$A$48</c:f>
              <c:strCache>
                <c:ptCount val="9"/>
                <c:pt idx="0">
                  <c:v>Болезни глаз</c:v>
                </c:pt>
                <c:pt idx="1">
                  <c:v>Б-ни костно-мышечной системы</c:v>
                </c:pt>
                <c:pt idx="2">
                  <c:v>Б-ни эндокринной системы</c:v>
                </c:pt>
                <c:pt idx="3">
                  <c:v>Б-ни ЖКТ</c:v>
                </c:pt>
                <c:pt idx="4">
                  <c:v>Б-ни органов дыхания</c:v>
                </c:pt>
                <c:pt idx="5">
                  <c:v>Болезни ССС</c:v>
                </c:pt>
                <c:pt idx="6">
                  <c:v>Б-ни МПС</c:v>
                </c:pt>
                <c:pt idx="7">
                  <c:v>ВПР</c:v>
                </c:pt>
                <c:pt idx="8">
                  <c:v>Прочие</c:v>
                </c:pt>
              </c:strCache>
            </c:strRef>
          </c:cat>
          <c:val>
            <c:numRef>
              <c:f>Лист1!$B$40:$B$48</c:f>
              <c:numCache>
                <c:formatCode>General</c:formatCode>
                <c:ptCount val="9"/>
                <c:pt idx="0">
                  <c:v>24.5</c:v>
                </c:pt>
                <c:pt idx="1">
                  <c:v>20.399999999999999</c:v>
                </c:pt>
                <c:pt idx="2">
                  <c:v>19.899999999999999</c:v>
                </c:pt>
                <c:pt idx="3">
                  <c:v>8.4</c:v>
                </c:pt>
                <c:pt idx="4">
                  <c:v>7.3</c:v>
                </c:pt>
                <c:pt idx="5">
                  <c:v>4</c:v>
                </c:pt>
                <c:pt idx="6">
                  <c:v>5.5</c:v>
                </c:pt>
                <c:pt idx="7">
                  <c:v>2.2000000000000002</c:v>
                </c:pt>
                <c:pt idx="8">
                  <c:v>7.8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9.0290901137357847E-3"/>
          <c:y val="0.7966918197725309"/>
          <c:w val="0.99027515310586178"/>
          <c:h val="0.2033082361055240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</c:pie3DChart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5833333333333368E-2"/>
          <c:y val="0.11571668124817773"/>
          <c:w val="0.81388888888889099"/>
          <c:h val="0.67559018664333903"/>
        </c:manualLayout>
      </c:layout>
      <c:pie3DChart>
        <c:varyColors val="1"/>
      </c:pie3DChart>
    </c:plotArea>
    <c:plotVisOnly val="1"/>
    <c:dispBlanksAs val="zero"/>
  </c:chart>
  <c:externalData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</c:pie3DChart>
    </c:plotArea>
    <c:legend>
      <c:legendPos val="b"/>
      <c:layout>
        <c:manualLayout>
          <c:xMode val="edge"/>
          <c:yMode val="edge"/>
          <c:x val="5.000004514982518E-2"/>
          <c:y val="0.80930364602344163"/>
          <c:w val="0.89999990970034949"/>
          <c:h val="0.170364773108095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6565507872862768E-2"/>
          <c:w val="1"/>
          <c:h val="0.91343449212713734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Лист2!$A$7:$A$11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Лист2!$B$7:$B$11</c:f>
              <c:numCache>
                <c:formatCode>General</c:formatCode>
                <c:ptCount val="5"/>
                <c:pt idx="0">
                  <c:v>4.76</c:v>
                </c:pt>
                <c:pt idx="1">
                  <c:v>23.759999999999987</c:v>
                </c:pt>
                <c:pt idx="2">
                  <c:v>60</c:v>
                </c:pt>
                <c:pt idx="3">
                  <c:v>6.98</c:v>
                </c:pt>
                <c:pt idx="4">
                  <c:v>4.51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4.5451006124234472E-2"/>
          <c:y val="0.84372594050743865"/>
          <c:w val="0.93409798775153108"/>
          <c:h val="0.1284962817147859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2"/>
  <c:userShapes r:id="rId3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777777777777778"/>
          <c:y val="1.8644067796610174E-2"/>
          <c:w val="0.78571428571428559"/>
          <c:h val="0.8745762711864406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8000">
                    <a:gamma/>
                    <a:shade val="46275"/>
                    <a:invGamma/>
                  </a:srgbClr>
                </a:gs>
                <a:gs pos="5000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702">
              <a:noFill/>
            </a:ln>
          </c:spPr>
          <c:dPt>
            <c:idx val="11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2702">
                <a:noFill/>
              </a:ln>
            </c:spPr>
          </c:dPt>
          <c:dLbls>
            <c:dLbl>
              <c:idx val="3"/>
              <c:layout>
                <c:manualLayout>
                  <c:x val="-2.2633936547453711E-2"/>
                  <c:y val="8.0027236475066446E-2"/>
                </c:manualLayout>
              </c:layout>
              <c:tx>
                <c:rich>
                  <a:bodyPr/>
                  <a:lstStyle/>
                  <a:p>
                    <a:pPr>
                      <a:defRPr sz="1631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0</a:t>
                    </a:r>
                  </a:p>
                </c:rich>
              </c:tx>
              <c:numFmt formatCode="0.0" sourceLinked="0"/>
              <c:spPr>
                <a:solidFill>
                  <a:schemeClr val="bg1"/>
                </a:solidFill>
                <a:ln w="283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dLblPos val="outEnd"/>
            </c:dLbl>
            <c:dLbl>
              <c:idx val="11"/>
              <c:layout/>
              <c:numFmt formatCode="0.0" sourceLinked="0"/>
              <c:spPr>
                <a:solidFill>
                  <a:schemeClr val="bg1"/>
                </a:solidFill>
                <a:ln w="283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63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/>
              <c:numFmt formatCode="0.0" sourceLinked="0"/>
              <c:spPr>
                <a:solidFill>
                  <a:schemeClr val="bg1"/>
                </a:solidFill>
                <a:ln w="2838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631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Богородск</c:v>
                </c:pt>
                <c:pt idx="1">
                  <c:v>Пижанка</c:v>
                </c:pt>
                <c:pt idx="2">
                  <c:v>Свеча</c:v>
                </c:pt>
                <c:pt idx="3">
                  <c:v>Фаленки</c:v>
                </c:pt>
                <c:pt idx="4">
                  <c:v>Нема</c:v>
                </c:pt>
                <c:pt idx="5">
                  <c:v>Орлов</c:v>
                </c:pt>
                <c:pt idx="6">
                  <c:v>Верхнекамск</c:v>
                </c:pt>
                <c:pt idx="7">
                  <c:v>Санчурск</c:v>
                </c:pt>
                <c:pt idx="8">
                  <c:v>Юрья</c:v>
                </c:pt>
                <c:pt idx="9">
                  <c:v>Оричи</c:v>
                </c:pt>
                <c:pt idx="10">
                  <c:v>Лебяжье</c:v>
                </c:pt>
                <c:pt idx="11">
                  <c:v>Область</c:v>
                </c:pt>
                <c:pt idx="12">
                  <c:v>Кумены</c:v>
                </c:pt>
                <c:pt idx="13">
                  <c:v>Мураши</c:v>
                </c:pt>
                <c:pt idx="14">
                  <c:v>Советск</c:v>
                </c:pt>
                <c:pt idx="15">
                  <c:v>Кильмезь</c:v>
                </c:pt>
                <c:pt idx="16">
                  <c:v>Арбаж</c:v>
                </c:pt>
                <c:pt idx="17">
                  <c:v>Уржум</c:v>
                </c:pt>
                <c:pt idx="18">
                  <c:v>Нагорск</c:v>
                </c:pt>
                <c:pt idx="19">
                  <c:v>Подосиновец</c:v>
                </c:pt>
                <c:pt idx="20">
                  <c:v>Кикнур</c:v>
                </c:pt>
                <c:pt idx="21">
                  <c:v>Суна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0.70000000000000007</c:v>
                </c:pt>
                <c:pt idx="5">
                  <c:v>0.8</c:v>
                </c:pt>
                <c:pt idx="6">
                  <c:v>1</c:v>
                </c:pt>
                <c:pt idx="7">
                  <c:v>1.1000000000000001</c:v>
                </c:pt>
                <c:pt idx="8">
                  <c:v>1.3</c:v>
                </c:pt>
                <c:pt idx="9">
                  <c:v>1.3</c:v>
                </c:pt>
                <c:pt idx="10">
                  <c:v>1.3</c:v>
                </c:pt>
                <c:pt idx="11">
                  <c:v>3.3</c:v>
                </c:pt>
                <c:pt idx="12">
                  <c:v>4.5</c:v>
                </c:pt>
                <c:pt idx="13">
                  <c:v>4.8</c:v>
                </c:pt>
                <c:pt idx="14">
                  <c:v>4.8</c:v>
                </c:pt>
                <c:pt idx="15">
                  <c:v>5</c:v>
                </c:pt>
                <c:pt idx="16">
                  <c:v>5.2</c:v>
                </c:pt>
                <c:pt idx="17">
                  <c:v>5.3</c:v>
                </c:pt>
                <c:pt idx="18">
                  <c:v>6.2</c:v>
                </c:pt>
                <c:pt idx="19">
                  <c:v>6.5</c:v>
                </c:pt>
                <c:pt idx="20">
                  <c:v>6.8</c:v>
                </c:pt>
                <c:pt idx="21">
                  <c:v>8.5</c:v>
                </c:pt>
              </c:numCache>
            </c:numRef>
          </c:val>
        </c:ser>
        <c:gapWidth val="40"/>
        <c:axId val="121989760"/>
        <c:axId val="122004608"/>
      </c:barChart>
      <c:catAx>
        <c:axId val="121989760"/>
        <c:scaling>
          <c:orientation val="minMax"/>
        </c:scaling>
        <c:axPos val="l"/>
        <c:numFmt formatCode="General" sourceLinked="1"/>
        <c:tickLblPos val="nextTo"/>
        <c:spPr>
          <a:ln w="28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3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2004608"/>
        <c:crosses val="autoZero"/>
        <c:auto val="1"/>
        <c:lblAlgn val="ctr"/>
        <c:lblOffset val="100"/>
        <c:tickLblSkip val="1"/>
        <c:tickMarkSkip val="1"/>
      </c:catAx>
      <c:valAx>
        <c:axId val="122004608"/>
        <c:scaling>
          <c:orientation val="minMax"/>
        </c:scaling>
        <c:axPos val="b"/>
        <c:majorGridlines>
          <c:spPr>
            <a:ln w="283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8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989760"/>
        <c:crosses val="autoZero"/>
        <c:crossBetween val="between"/>
      </c:valAx>
      <c:spPr>
        <a:noFill/>
        <a:ln w="11351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984081041968161"/>
          <c:y val="9.3984962406015067E-3"/>
          <c:w val="0.76700434153400865"/>
          <c:h val="0.88909774436090228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льготников от населения района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180">
              <a:noFill/>
            </a:ln>
          </c:spPr>
          <c:dPt>
            <c:idx val="10"/>
            <c:spPr>
              <a:gradFill rotWithShape="0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180">
                <a:noFill/>
              </a:ln>
            </c:spPr>
          </c:dPt>
          <c:dLbls>
            <c:dLbl>
              <c:idx val="0"/>
              <c:layout/>
              <c:spPr>
                <a:solidFill>
                  <a:schemeClr val="bg1"/>
                </a:solidFill>
                <a:ln w="352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1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0"/>
              <c:layout/>
              <c:spPr>
                <a:solidFill>
                  <a:schemeClr val="bg1"/>
                </a:solidFill>
                <a:ln w="352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1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/>
              <c:spPr>
                <a:solidFill>
                  <a:schemeClr val="bg1"/>
                </a:solidFill>
                <a:ln w="3523">
                  <a:solidFill>
                    <a:schemeClr val="tx1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219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Sheet1!$A$2:$A$23</c:f>
              <c:strCache>
                <c:ptCount val="22"/>
                <c:pt idx="0">
                  <c:v>Нагорский </c:v>
                </c:pt>
                <c:pt idx="1">
                  <c:v>Котельничский </c:v>
                </c:pt>
                <c:pt idx="2">
                  <c:v>Белохолуницкий </c:v>
                </c:pt>
                <c:pt idx="3">
                  <c:v>Вятскополянский </c:v>
                </c:pt>
                <c:pt idx="4">
                  <c:v>Кикнурский </c:v>
                </c:pt>
                <c:pt idx="5">
                  <c:v>Оричевский </c:v>
                </c:pt>
                <c:pt idx="6">
                  <c:v>Опаринский </c:v>
                </c:pt>
                <c:pt idx="7">
                  <c:v>Даровской </c:v>
                </c:pt>
                <c:pt idx="8">
                  <c:v>Малмыжский </c:v>
                </c:pt>
                <c:pt idx="9">
                  <c:v>Юрьянский </c:v>
                </c:pt>
                <c:pt idx="10">
                  <c:v>Итого:</c:v>
                </c:pt>
                <c:pt idx="11">
                  <c:v>Киров</c:v>
                </c:pt>
                <c:pt idx="12">
                  <c:v>Фаленский </c:v>
                </c:pt>
                <c:pt idx="13">
                  <c:v>Свечинский </c:v>
                </c:pt>
                <c:pt idx="14">
                  <c:v>Немский </c:v>
                </c:pt>
                <c:pt idx="15">
                  <c:v>К-Чепецкий </c:v>
                </c:pt>
                <c:pt idx="16">
                  <c:v>Зуевский </c:v>
                </c:pt>
                <c:pt idx="17">
                  <c:v>Сунский </c:v>
                </c:pt>
                <c:pt idx="18">
                  <c:v>Лебяжский </c:v>
                </c:pt>
                <c:pt idx="19">
                  <c:v>Арбажский </c:v>
                </c:pt>
                <c:pt idx="20">
                  <c:v>Пижанский </c:v>
                </c:pt>
                <c:pt idx="21">
                  <c:v>Богородский 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6.2</c:v>
                </c:pt>
                <c:pt idx="1">
                  <c:v>6.5</c:v>
                </c:pt>
                <c:pt idx="2">
                  <c:v>6.8</c:v>
                </c:pt>
                <c:pt idx="3">
                  <c:v>6.9</c:v>
                </c:pt>
                <c:pt idx="4">
                  <c:v>7.1</c:v>
                </c:pt>
                <c:pt idx="5">
                  <c:v>7.3</c:v>
                </c:pt>
                <c:pt idx="6">
                  <c:v>7.4</c:v>
                </c:pt>
                <c:pt idx="7">
                  <c:v>7.5</c:v>
                </c:pt>
                <c:pt idx="8">
                  <c:v>7.5</c:v>
                </c:pt>
                <c:pt idx="9">
                  <c:v>8.2000000000000011</c:v>
                </c:pt>
                <c:pt idx="10">
                  <c:v>10.200000000000001</c:v>
                </c:pt>
                <c:pt idx="11">
                  <c:v>11.3</c:v>
                </c:pt>
                <c:pt idx="12">
                  <c:v>11.3</c:v>
                </c:pt>
                <c:pt idx="13">
                  <c:v>11.7</c:v>
                </c:pt>
                <c:pt idx="14">
                  <c:v>11.9</c:v>
                </c:pt>
                <c:pt idx="15">
                  <c:v>12.1</c:v>
                </c:pt>
                <c:pt idx="16">
                  <c:v>12.3</c:v>
                </c:pt>
                <c:pt idx="17">
                  <c:v>13.1</c:v>
                </c:pt>
                <c:pt idx="18">
                  <c:v>13.7</c:v>
                </c:pt>
                <c:pt idx="19">
                  <c:v>15.6</c:v>
                </c:pt>
                <c:pt idx="20">
                  <c:v>15.8</c:v>
                </c:pt>
                <c:pt idx="21">
                  <c:v>16.5</c:v>
                </c:pt>
              </c:numCache>
            </c:numRef>
          </c:val>
        </c:ser>
        <c:gapWidth val="30"/>
        <c:axId val="118904704"/>
        <c:axId val="118906240"/>
      </c:barChart>
      <c:catAx>
        <c:axId val="118904704"/>
        <c:scaling>
          <c:orientation val="minMax"/>
        </c:scaling>
        <c:axPos val="l"/>
        <c:numFmt formatCode="General" sourceLinked="1"/>
        <c:tickLblPos val="nextTo"/>
        <c:spPr>
          <a:ln w="35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8906240"/>
        <c:crosses val="autoZero"/>
        <c:auto val="1"/>
        <c:lblAlgn val="ctr"/>
        <c:lblOffset val="100"/>
        <c:tickLblSkip val="1"/>
        <c:tickMarkSkip val="1"/>
      </c:catAx>
      <c:valAx>
        <c:axId val="118906240"/>
        <c:scaling>
          <c:orientation val="minMax"/>
        </c:scaling>
        <c:axPos val="b"/>
        <c:majorGridlines>
          <c:spPr>
            <a:ln w="352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5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8904704"/>
        <c:crosses val="autoZero"/>
        <c:crossBetween val="between"/>
      </c:valAx>
      <c:spPr>
        <a:noFill/>
        <a:ln w="1409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9193819734315249E-2"/>
          <c:y val="4.0062500000000008E-2"/>
          <c:w val="0.79783723843942655"/>
          <c:h val="0.566451771653543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sz="1495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Федеральная льгота</c:v>
                </c:pt>
                <c:pt idx="1">
                  <c:v>7 - ВЗН</c:v>
                </c:pt>
                <c:pt idx="2">
                  <c:v>Региональная льгота</c:v>
                </c:pt>
                <c:pt idx="3">
                  <c:v>ЦП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288.3</c:v>
                </c:pt>
                <c:pt idx="1">
                  <c:v>586.6</c:v>
                </c:pt>
                <c:pt idx="2">
                  <c:v>97</c:v>
                </c:pt>
                <c:pt idx="3">
                  <c:v>285.39999999999992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99FF"/>
            </a:solidFill>
            <a:ln w="7910"/>
            <a:effectLst>
              <a:outerShdw blurRad="50800" dist="50800" dir="5400000" algn="ctr" rotWithShape="0">
                <a:srgbClr val="FF0000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prst="slope"/>
            </a:sp3d>
          </c:spPr>
          <c:dLbls>
            <c:txPr>
              <a:bodyPr/>
              <a:lstStyle/>
              <a:p>
                <a:pPr>
                  <a:defRPr sz="1495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Федеральная льгота</c:v>
                </c:pt>
                <c:pt idx="1">
                  <c:v>7 - ВЗН</c:v>
                </c:pt>
                <c:pt idx="2">
                  <c:v>Региональная льгота</c:v>
                </c:pt>
                <c:pt idx="3">
                  <c:v>ЦП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328.9</c:v>
                </c:pt>
                <c:pt idx="1">
                  <c:v>449.5</c:v>
                </c:pt>
                <c:pt idx="2">
                  <c:v>101</c:v>
                </c:pt>
                <c:pt idx="3">
                  <c:v>237.3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sz="1495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Федеральная льгота</c:v>
                </c:pt>
                <c:pt idx="1">
                  <c:v>7 - ВЗН</c:v>
                </c:pt>
                <c:pt idx="2">
                  <c:v>Региональная льгота</c:v>
                </c:pt>
                <c:pt idx="3">
                  <c:v>ЦП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355.5</c:v>
                </c:pt>
                <c:pt idx="1">
                  <c:v>286.5</c:v>
                </c:pt>
                <c:pt idx="2">
                  <c:v>170</c:v>
                </c:pt>
                <c:pt idx="3">
                  <c:v>304.2</c:v>
                </c:pt>
              </c:numCache>
            </c:numRef>
          </c:val>
        </c:ser>
        <c:axId val="119280768"/>
        <c:axId val="119282304"/>
      </c:barChart>
      <c:catAx>
        <c:axId val="119280768"/>
        <c:scaling>
          <c:orientation val="minMax"/>
        </c:scaling>
        <c:axPos val="b"/>
        <c:numFmt formatCode="General" sourceLinked="1"/>
        <c:tickLblPos val="nextTo"/>
        <c:crossAx val="119282304"/>
        <c:crosses val="autoZero"/>
        <c:auto val="1"/>
        <c:lblAlgn val="ctr"/>
        <c:lblOffset val="100"/>
      </c:catAx>
      <c:valAx>
        <c:axId val="119282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744" b="1"/>
            </a:pPr>
            <a:endParaRPr lang="ru-RU"/>
          </a:p>
        </c:txPr>
        <c:crossAx val="1192807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a:ln>
        <a:effectLst/>
      </c:spPr>
    </c:plotArea>
    <c:legend>
      <c:legendPos val="r"/>
      <c:layout/>
      <c:spPr>
        <a:solidFill>
          <a:schemeClr val="accent6">
            <a:lumMod val="20000"/>
            <a:lumOff val="80000"/>
          </a:schemeClr>
        </a:solidFill>
      </c:spPr>
    </c:legend>
    <c:plotVisOnly val="1"/>
    <c:dispBlanksAs val="gap"/>
  </c:chart>
  <c:spPr>
    <a:ln>
      <a:noFill/>
    </a:ln>
  </c:spPr>
  <c:txPr>
    <a:bodyPr/>
    <a:lstStyle/>
    <a:p>
      <a:pPr>
        <a:defRPr sz="2242"/>
      </a:pPr>
      <a:endParaRPr lang="ru-RU"/>
    </a:p>
  </c:txPr>
  <c:externalData r:id="rId2"/>
  <c:userShapes r:id="rId3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593" b="1">
              <a:solidFill>
                <a:srgbClr val="00206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774636873827935E-2"/>
          <c:y val="0.17714837598425198"/>
          <c:w val="0.47149776568035656"/>
          <c:h val="0.618336323162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Пациенты (1537 чел.)</c:v>
                </c:pt>
              </c:strCache>
            </c:strRef>
          </c:tx>
          <c:explosion val="25"/>
          <c:dPt>
            <c:idx val="0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600CC"/>
              </a:solidFill>
            </c:spPr>
          </c:dPt>
          <c:dLbls>
            <c:txPr>
              <a:bodyPr/>
              <a:lstStyle/>
              <a:p>
                <a:pPr>
                  <a:defRPr sz="1394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Гемофилия</c:v>
                </c:pt>
                <c:pt idx="1">
                  <c:v>Онкогематология</c:v>
                </c:pt>
                <c:pt idx="2">
                  <c:v>Рассеянный склероз</c:v>
                </c:pt>
                <c:pt idx="3">
                  <c:v>Муковисцидоз</c:v>
                </c:pt>
                <c:pt idx="4">
                  <c:v>Гипофизарный нанизм</c:v>
                </c:pt>
                <c:pt idx="5">
                  <c:v>Трансплантация органов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127</c:v>
                </c:pt>
                <c:pt idx="1">
                  <c:v>726</c:v>
                </c:pt>
                <c:pt idx="2">
                  <c:v>604</c:v>
                </c:pt>
                <c:pt idx="3">
                  <c:v>24</c:v>
                </c:pt>
                <c:pt idx="4">
                  <c:v>32</c:v>
                </c:pt>
                <c:pt idx="5">
                  <c:v>24</c:v>
                </c:pt>
              </c:numCache>
            </c:numRef>
          </c:val>
        </c:ser>
      </c:pie3DChart>
      <c:spPr>
        <a:noFill/>
        <a:ln w="25289">
          <a:noFill/>
        </a:ln>
      </c:spPr>
    </c:plotArea>
    <c:legend>
      <c:legendPos val="r"/>
      <c:layout>
        <c:manualLayout>
          <c:xMode val="edge"/>
          <c:yMode val="edge"/>
          <c:x val="0.5401634520455586"/>
          <c:y val="0.1839759073940459"/>
          <c:w val="0.42927284548147071"/>
          <c:h val="0.54368060566134424"/>
        </c:manualLayout>
      </c:layout>
      <c:txPr>
        <a:bodyPr/>
        <a:lstStyle/>
        <a:p>
          <a:pPr>
            <a:defRPr sz="1195" b="1"/>
          </a:pPr>
          <a:endParaRPr lang="ru-RU"/>
        </a:p>
      </c:txPr>
    </c:legend>
    <c:plotVisOnly val="1"/>
    <c:dispBlanksAs val="zero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792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C34C3-CB20-49E2-B005-8B4A5D80B3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116AF-AF2D-43A5-99CF-F1A3F552BB2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i="1" dirty="0" smtClean="0"/>
            <a:t>1 уровень</a:t>
          </a:r>
        </a:p>
        <a:p>
          <a:r>
            <a:rPr lang="ru-RU" sz="2400" dirty="0" smtClean="0"/>
            <a:t>21 ЦРБ</a:t>
          </a:r>
          <a:endParaRPr lang="ru-RU" sz="2400" dirty="0"/>
        </a:p>
      </dgm:t>
    </dgm:pt>
    <dgm:pt modelId="{57F54B10-D3E1-4567-A699-4313F2BA6463}" type="parTrans" cxnId="{FCD55D5C-508A-42B2-95BE-5374F50FE567}">
      <dgm:prSet/>
      <dgm:spPr/>
      <dgm:t>
        <a:bodyPr/>
        <a:lstStyle/>
        <a:p>
          <a:endParaRPr lang="ru-RU"/>
        </a:p>
      </dgm:t>
    </dgm:pt>
    <dgm:pt modelId="{E51C2223-DCB2-40DB-B4CA-F642946CA67D}" type="sibTrans" cxnId="{FCD55D5C-508A-42B2-95BE-5374F50FE567}">
      <dgm:prSet/>
      <dgm:spPr/>
      <dgm:t>
        <a:bodyPr/>
        <a:lstStyle/>
        <a:p>
          <a:endParaRPr lang="ru-RU"/>
        </a:p>
      </dgm:t>
    </dgm:pt>
    <dgm:pt modelId="{F39D5897-C35C-4658-B9E9-86049284B2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2710 (17,8%)</a:t>
          </a:r>
          <a:endParaRPr lang="ru-RU" sz="2400" dirty="0"/>
        </a:p>
      </dgm:t>
    </dgm:pt>
    <dgm:pt modelId="{8CF6BFE1-E10C-4889-8AD6-7C1DDBE16EB5}" type="parTrans" cxnId="{F0C3DC49-6513-406A-A015-652CF1D22DEA}">
      <dgm:prSet/>
      <dgm:spPr/>
      <dgm:t>
        <a:bodyPr/>
        <a:lstStyle/>
        <a:p>
          <a:endParaRPr lang="ru-RU"/>
        </a:p>
      </dgm:t>
    </dgm:pt>
    <dgm:pt modelId="{9C14A4F1-0BAD-463C-A032-8D3FE09274CD}" type="sibTrans" cxnId="{F0C3DC49-6513-406A-A015-652CF1D22DEA}">
      <dgm:prSet/>
      <dgm:spPr/>
      <dgm:t>
        <a:bodyPr/>
        <a:lstStyle/>
        <a:p>
          <a:endParaRPr lang="ru-RU"/>
        </a:p>
      </dgm:t>
    </dgm:pt>
    <dgm:pt modelId="{8D6CA5CD-CDC9-4355-87B3-AE379F6F336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i="1" dirty="0" smtClean="0"/>
            <a:t>2 уровень</a:t>
          </a:r>
        </a:p>
        <a:p>
          <a:r>
            <a:rPr lang="ru-RU" sz="2400" dirty="0" smtClean="0"/>
            <a:t>10 межмуниципальных учреждений</a:t>
          </a:r>
          <a:endParaRPr lang="ru-RU" sz="2400" dirty="0"/>
        </a:p>
      </dgm:t>
    </dgm:pt>
    <dgm:pt modelId="{F2181D50-4127-4B13-882C-DF9AC8F3D88F}" type="parTrans" cxnId="{89523008-7A7B-43B3-8F8A-B368D2F2286D}">
      <dgm:prSet/>
      <dgm:spPr/>
      <dgm:t>
        <a:bodyPr/>
        <a:lstStyle/>
        <a:p>
          <a:endParaRPr lang="ru-RU"/>
        </a:p>
      </dgm:t>
    </dgm:pt>
    <dgm:pt modelId="{2D749E86-30CC-44DB-9D5D-4E56B1F0534C}" type="sibTrans" cxnId="{89523008-7A7B-43B3-8F8A-B368D2F2286D}">
      <dgm:prSet/>
      <dgm:spPr/>
      <dgm:t>
        <a:bodyPr/>
        <a:lstStyle/>
        <a:p>
          <a:endParaRPr lang="ru-RU"/>
        </a:p>
      </dgm:t>
    </dgm:pt>
    <dgm:pt modelId="{DC0E7749-8D40-499F-9942-DE0D22AA2C4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6826 (44,8%)</a:t>
          </a:r>
          <a:endParaRPr lang="ru-RU" sz="2400" dirty="0"/>
        </a:p>
      </dgm:t>
    </dgm:pt>
    <dgm:pt modelId="{EDCE69B6-048B-4E64-8C84-3B2576AD21BC}" type="parTrans" cxnId="{9FA84665-0E4B-4C20-8C93-8D2CEDB96EA2}">
      <dgm:prSet/>
      <dgm:spPr/>
      <dgm:t>
        <a:bodyPr/>
        <a:lstStyle/>
        <a:p>
          <a:endParaRPr lang="ru-RU"/>
        </a:p>
      </dgm:t>
    </dgm:pt>
    <dgm:pt modelId="{85702FC0-2DD2-430B-9F7E-00E1CAED8EE1}" type="sibTrans" cxnId="{9FA84665-0E4B-4C20-8C93-8D2CEDB96EA2}">
      <dgm:prSet/>
      <dgm:spPr/>
      <dgm:t>
        <a:bodyPr/>
        <a:lstStyle/>
        <a:p>
          <a:endParaRPr lang="ru-RU"/>
        </a:p>
      </dgm:t>
    </dgm:pt>
    <dgm:pt modelId="{A620B9FC-D9CB-4444-B48F-24899F8427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i="1" dirty="0" smtClean="0"/>
            <a:t>3 уровень</a:t>
          </a:r>
        </a:p>
        <a:p>
          <a:r>
            <a:rPr lang="ru-RU" sz="2400" dirty="0" smtClean="0"/>
            <a:t>Перинатальный центр</a:t>
          </a:r>
          <a:endParaRPr lang="ru-RU" sz="2400" dirty="0"/>
        </a:p>
      </dgm:t>
    </dgm:pt>
    <dgm:pt modelId="{4A5BA707-71B0-46BC-9FE5-A72D33597B38}" type="parTrans" cxnId="{2848EC56-C0F0-4FB9-A59F-DD23FB966BB9}">
      <dgm:prSet/>
      <dgm:spPr/>
      <dgm:t>
        <a:bodyPr/>
        <a:lstStyle/>
        <a:p>
          <a:endParaRPr lang="ru-RU"/>
        </a:p>
      </dgm:t>
    </dgm:pt>
    <dgm:pt modelId="{100395B2-B2A7-4EDF-8259-49BB9D11594A}" type="sibTrans" cxnId="{2848EC56-C0F0-4FB9-A59F-DD23FB966BB9}">
      <dgm:prSet/>
      <dgm:spPr/>
      <dgm:t>
        <a:bodyPr/>
        <a:lstStyle/>
        <a:p>
          <a:endParaRPr lang="ru-RU"/>
        </a:p>
      </dgm:t>
    </dgm:pt>
    <dgm:pt modelId="{E479C3CB-C138-4A25-830D-E2D157E848A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5712 (37,4%)</a:t>
          </a:r>
          <a:endParaRPr lang="ru-RU" sz="2400" dirty="0"/>
        </a:p>
      </dgm:t>
    </dgm:pt>
    <dgm:pt modelId="{F1BA1E7D-E52A-4EC7-9063-89EE59C81B84}" type="parTrans" cxnId="{B60D79F9-5B09-4BD5-9C32-4675DC484395}">
      <dgm:prSet/>
      <dgm:spPr/>
      <dgm:t>
        <a:bodyPr/>
        <a:lstStyle/>
        <a:p>
          <a:endParaRPr lang="ru-RU"/>
        </a:p>
      </dgm:t>
    </dgm:pt>
    <dgm:pt modelId="{C3301C10-38DB-4DB9-9591-92D7BB4A5E3E}" type="sibTrans" cxnId="{B60D79F9-5B09-4BD5-9C32-4675DC484395}">
      <dgm:prSet/>
      <dgm:spPr/>
      <dgm:t>
        <a:bodyPr/>
        <a:lstStyle/>
        <a:p>
          <a:endParaRPr lang="ru-RU"/>
        </a:p>
      </dgm:t>
    </dgm:pt>
    <dgm:pt modelId="{3E3DBAC3-769E-487D-A214-68E46E3B07D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Общее количество родов</a:t>
          </a:r>
          <a:endParaRPr lang="ru-RU" sz="2400" dirty="0"/>
        </a:p>
      </dgm:t>
    </dgm:pt>
    <dgm:pt modelId="{32089EEE-DBDC-4787-B2C1-DC447E5DB8DE}" type="parTrans" cxnId="{7538E8CE-0ACD-4F36-9BF0-7907E6BF8F80}">
      <dgm:prSet/>
      <dgm:spPr/>
      <dgm:t>
        <a:bodyPr/>
        <a:lstStyle/>
        <a:p>
          <a:endParaRPr lang="ru-RU"/>
        </a:p>
      </dgm:t>
    </dgm:pt>
    <dgm:pt modelId="{EBA74917-646A-48E5-91CF-77DD9F2D2301}" type="sibTrans" cxnId="{7538E8CE-0ACD-4F36-9BF0-7907E6BF8F80}">
      <dgm:prSet/>
      <dgm:spPr/>
      <dgm:t>
        <a:bodyPr/>
        <a:lstStyle/>
        <a:p>
          <a:endParaRPr lang="ru-RU"/>
        </a:p>
      </dgm:t>
    </dgm:pt>
    <dgm:pt modelId="{F1EBFDEF-77BD-4593-B530-F36136A7614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15248 </a:t>
          </a:r>
          <a:endParaRPr lang="ru-RU" dirty="0"/>
        </a:p>
      </dgm:t>
    </dgm:pt>
    <dgm:pt modelId="{C5B3131A-6E28-4F2B-9DF2-4644EFB76B22}" type="parTrans" cxnId="{16400C3A-C651-4C65-986C-036B70BB2441}">
      <dgm:prSet/>
      <dgm:spPr/>
      <dgm:t>
        <a:bodyPr/>
        <a:lstStyle/>
        <a:p>
          <a:endParaRPr lang="ru-RU"/>
        </a:p>
      </dgm:t>
    </dgm:pt>
    <dgm:pt modelId="{AE124403-D7C1-40CB-9216-83849753A703}" type="sibTrans" cxnId="{16400C3A-C651-4C65-986C-036B70BB2441}">
      <dgm:prSet/>
      <dgm:spPr/>
      <dgm:t>
        <a:bodyPr/>
        <a:lstStyle/>
        <a:p>
          <a:endParaRPr lang="ru-RU"/>
        </a:p>
      </dgm:t>
    </dgm:pt>
    <dgm:pt modelId="{6F479BD4-86DD-4925-AB94-3B72C69CC2EF}" type="pres">
      <dgm:prSet presAssocID="{225C34C3-CB20-49E2-B005-8B4A5D80B3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4FC2E-6463-4119-836B-77F7644F3D3C}" type="pres">
      <dgm:prSet presAssocID="{3E3DBAC3-769E-487D-A214-68E46E3B07DC}" presName="linNode" presStyleCnt="0"/>
      <dgm:spPr/>
    </dgm:pt>
    <dgm:pt modelId="{C00EAD2D-4FC5-4BEE-B9E7-38D7C70DF853}" type="pres">
      <dgm:prSet presAssocID="{3E3DBAC3-769E-487D-A214-68E46E3B07DC}" presName="parentText" presStyleLbl="node1" presStyleIdx="0" presStyleCnt="4" custScaleX="230099" custLinFactNeighborX="482" custLinFactNeighborY="-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F5C45-BCF9-4EE8-A997-CD21224BCD89}" type="pres">
      <dgm:prSet presAssocID="{3E3DBAC3-769E-487D-A214-68E46E3B07DC}" presName="descendantText" presStyleLbl="alignAccFollowNode1" presStyleIdx="0" presStyleCnt="4" custScaleX="58331" custLinFactNeighborX="-120" custLinFactNeighborY="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42A78-5432-423B-BD80-E2AB82AE9FA3}" type="pres">
      <dgm:prSet presAssocID="{EBA74917-646A-48E5-91CF-77DD9F2D2301}" presName="sp" presStyleCnt="0"/>
      <dgm:spPr/>
    </dgm:pt>
    <dgm:pt modelId="{F71BFAA6-6614-4300-B4D6-8B53D835895B}" type="pres">
      <dgm:prSet presAssocID="{25B116AF-AF2D-43A5-99CF-F1A3F552BB23}" presName="linNode" presStyleCnt="0"/>
      <dgm:spPr/>
    </dgm:pt>
    <dgm:pt modelId="{EE267853-65DC-4106-97E0-A06E82CAC2BB}" type="pres">
      <dgm:prSet presAssocID="{25B116AF-AF2D-43A5-99CF-F1A3F552BB23}" presName="parentText" presStyleLbl="node1" presStyleIdx="1" presStyleCnt="4" custScaleX="230099" custLinFactNeighborX="482" custLinFactNeighborY="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9A751-66F2-4E70-BC85-3E02E2D5B484}" type="pres">
      <dgm:prSet presAssocID="{25B116AF-AF2D-43A5-99CF-F1A3F552BB23}" presName="descendantText" presStyleLbl="alignAccFollowNode1" presStyleIdx="1" presStyleCnt="4" custScaleX="58331" custLinFactNeighborX="-120" custLinFactNeighborY="-1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624AE-737E-4F25-B81B-770A45127328}" type="pres">
      <dgm:prSet presAssocID="{E51C2223-DCB2-40DB-B4CA-F642946CA67D}" presName="sp" presStyleCnt="0"/>
      <dgm:spPr/>
    </dgm:pt>
    <dgm:pt modelId="{E56BE58E-D6A7-43F4-824C-311A96C92E37}" type="pres">
      <dgm:prSet presAssocID="{8D6CA5CD-CDC9-4355-87B3-AE379F6F336C}" presName="linNode" presStyleCnt="0"/>
      <dgm:spPr/>
    </dgm:pt>
    <dgm:pt modelId="{DBEB3BC2-E0F3-405C-BBD1-9D5A1F36E85D}" type="pres">
      <dgm:prSet presAssocID="{8D6CA5CD-CDC9-4355-87B3-AE379F6F336C}" presName="parentText" presStyleLbl="node1" presStyleIdx="2" presStyleCnt="4" custScaleX="230099" custLinFactNeighborX="482" custLinFactNeighborY="1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2561-1655-49A3-9AEE-FF6BA17B3D79}" type="pres">
      <dgm:prSet presAssocID="{8D6CA5CD-CDC9-4355-87B3-AE379F6F336C}" presName="descendantText" presStyleLbl="alignAccFollowNode1" presStyleIdx="2" presStyleCnt="4" custScaleX="58331" custLinFactNeighborX="1380" custLinFactNeighborY="-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50F4-9E08-4D84-8C1E-BA16817DDDFF}" type="pres">
      <dgm:prSet presAssocID="{2D749E86-30CC-44DB-9D5D-4E56B1F0534C}" presName="sp" presStyleCnt="0"/>
      <dgm:spPr/>
    </dgm:pt>
    <dgm:pt modelId="{537C051F-0FCC-4523-8C6D-4640107E2513}" type="pres">
      <dgm:prSet presAssocID="{A620B9FC-D9CB-4444-B48F-24899F8427B0}" presName="linNode" presStyleCnt="0"/>
      <dgm:spPr/>
    </dgm:pt>
    <dgm:pt modelId="{4D38B79B-18A1-4A89-AD75-992F6665C290}" type="pres">
      <dgm:prSet presAssocID="{A620B9FC-D9CB-4444-B48F-24899F8427B0}" presName="parentText" presStyleLbl="node1" presStyleIdx="3" presStyleCnt="4" custScaleX="230099" custLinFactNeighborX="482" custLinFactNeighborY="5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57825-C454-41C6-87C1-B209955EECE4}" type="pres">
      <dgm:prSet presAssocID="{A620B9FC-D9CB-4444-B48F-24899F8427B0}" presName="descendantText" presStyleLbl="alignAccFollowNode1" presStyleIdx="3" presStyleCnt="4" custScaleX="5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43A1E-B893-4B08-A9E7-ED841A8FB22D}" type="presOf" srcId="{3E3DBAC3-769E-487D-A214-68E46E3B07DC}" destId="{C00EAD2D-4FC5-4BEE-B9E7-38D7C70DF853}" srcOrd="0" destOrd="0" presId="urn:microsoft.com/office/officeart/2005/8/layout/vList5"/>
    <dgm:cxn modelId="{16400C3A-C651-4C65-986C-036B70BB2441}" srcId="{3E3DBAC3-769E-487D-A214-68E46E3B07DC}" destId="{F1EBFDEF-77BD-4593-B530-F36136A76148}" srcOrd="0" destOrd="0" parTransId="{C5B3131A-6E28-4F2B-9DF2-4644EFB76B22}" sibTransId="{AE124403-D7C1-40CB-9216-83849753A703}"/>
    <dgm:cxn modelId="{FE31FEB9-C8EE-4C27-BA61-9619878AF402}" type="presOf" srcId="{F1EBFDEF-77BD-4593-B530-F36136A76148}" destId="{E79F5C45-BCF9-4EE8-A997-CD21224BCD89}" srcOrd="0" destOrd="0" presId="urn:microsoft.com/office/officeart/2005/8/layout/vList5"/>
    <dgm:cxn modelId="{1F556CDE-C70C-422A-B450-5701FC548DB8}" type="presOf" srcId="{8D6CA5CD-CDC9-4355-87B3-AE379F6F336C}" destId="{DBEB3BC2-E0F3-405C-BBD1-9D5A1F36E85D}" srcOrd="0" destOrd="0" presId="urn:microsoft.com/office/officeart/2005/8/layout/vList5"/>
    <dgm:cxn modelId="{7CD0C752-FAB2-4EA2-9B37-52FDC3A7E0BE}" type="presOf" srcId="{DC0E7749-8D40-499F-9942-DE0D22AA2C4F}" destId="{65C42561-1655-49A3-9AEE-FF6BA17B3D79}" srcOrd="0" destOrd="0" presId="urn:microsoft.com/office/officeart/2005/8/layout/vList5"/>
    <dgm:cxn modelId="{B60D79F9-5B09-4BD5-9C32-4675DC484395}" srcId="{A620B9FC-D9CB-4444-B48F-24899F8427B0}" destId="{E479C3CB-C138-4A25-830D-E2D157E848AC}" srcOrd="0" destOrd="0" parTransId="{F1BA1E7D-E52A-4EC7-9063-89EE59C81B84}" sibTransId="{C3301C10-38DB-4DB9-9591-92D7BB4A5E3E}"/>
    <dgm:cxn modelId="{9FA84665-0E4B-4C20-8C93-8D2CEDB96EA2}" srcId="{8D6CA5CD-CDC9-4355-87B3-AE379F6F336C}" destId="{DC0E7749-8D40-499F-9942-DE0D22AA2C4F}" srcOrd="0" destOrd="0" parTransId="{EDCE69B6-048B-4E64-8C84-3B2576AD21BC}" sibTransId="{85702FC0-2DD2-430B-9F7E-00E1CAED8EE1}"/>
    <dgm:cxn modelId="{89523008-7A7B-43B3-8F8A-B368D2F2286D}" srcId="{225C34C3-CB20-49E2-B005-8B4A5D80B3BC}" destId="{8D6CA5CD-CDC9-4355-87B3-AE379F6F336C}" srcOrd="2" destOrd="0" parTransId="{F2181D50-4127-4B13-882C-DF9AC8F3D88F}" sibTransId="{2D749E86-30CC-44DB-9D5D-4E56B1F0534C}"/>
    <dgm:cxn modelId="{35BBEA40-3602-47F5-8409-9FDD4246F22C}" type="presOf" srcId="{E479C3CB-C138-4A25-830D-E2D157E848AC}" destId="{3E857825-C454-41C6-87C1-B209955EECE4}" srcOrd="0" destOrd="0" presId="urn:microsoft.com/office/officeart/2005/8/layout/vList5"/>
    <dgm:cxn modelId="{5BFB3EEB-414F-48AC-B1AA-F28CDE4845F1}" type="presOf" srcId="{A620B9FC-D9CB-4444-B48F-24899F8427B0}" destId="{4D38B79B-18A1-4A89-AD75-992F6665C290}" srcOrd="0" destOrd="0" presId="urn:microsoft.com/office/officeart/2005/8/layout/vList5"/>
    <dgm:cxn modelId="{182473DE-28F5-4FDA-AD71-2EF228D56265}" type="presOf" srcId="{F39D5897-C35C-4658-B9E9-86049284B2A0}" destId="{E749A751-66F2-4E70-BC85-3E02E2D5B484}" srcOrd="0" destOrd="0" presId="urn:microsoft.com/office/officeart/2005/8/layout/vList5"/>
    <dgm:cxn modelId="{D1B834E6-57A0-4283-81C0-4FF260A3879C}" type="presOf" srcId="{225C34C3-CB20-49E2-B005-8B4A5D80B3BC}" destId="{6F479BD4-86DD-4925-AB94-3B72C69CC2EF}" srcOrd="0" destOrd="0" presId="urn:microsoft.com/office/officeart/2005/8/layout/vList5"/>
    <dgm:cxn modelId="{F0C3DC49-6513-406A-A015-652CF1D22DEA}" srcId="{25B116AF-AF2D-43A5-99CF-F1A3F552BB23}" destId="{F39D5897-C35C-4658-B9E9-86049284B2A0}" srcOrd="0" destOrd="0" parTransId="{8CF6BFE1-E10C-4889-8AD6-7C1DDBE16EB5}" sibTransId="{9C14A4F1-0BAD-463C-A032-8D3FE09274CD}"/>
    <dgm:cxn modelId="{FCD55D5C-508A-42B2-95BE-5374F50FE567}" srcId="{225C34C3-CB20-49E2-B005-8B4A5D80B3BC}" destId="{25B116AF-AF2D-43A5-99CF-F1A3F552BB23}" srcOrd="1" destOrd="0" parTransId="{57F54B10-D3E1-4567-A699-4313F2BA6463}" sibTransId="{E51C2223-DCB2-40DB-B4CA-F642946CA67D}"/>
    <dgm:cxn modelId="{7538E8CE-0ACD-4F36-9BF0-7907E6BF8F80}" srcId="{225C34C3-CB20-49E2-B005-8B4A5D80B3BC}" destId="{3E3DBAC3-769E-487D-A214-68E46E3B07DC}" srcOrd="0" destOrd="0" parTransId="{32089EEE-DBDC-4787-B2C1-DC447E5DB8DE}" sibTransId="{EBA74917-646A-48E5-91CF-77DD9F2D2301}"/>
    <dgm:cxn modelId="{2848EC56-C0F0-4FB9-A59F-DD23FB966BB9}" srcId="{225C34C3-CB20-49E2-B005-8B4A5D80B3BC}" destId="{A620B9FC-D9CB-4444-B48F-24899F8427B0}" srcOrd="3" destOrd="0" parTransId="{4A5BA707-71B0-46BC-9FE5-A72D33597B38}" sibTransId="{100395B2-B2A7-4EDF-8259-49BB9D11594A}"/>
    <dgm:cxn modelId="{86B799A3-DB43-448F-8627-1562FB4D6DF0}" type="presOf" srcId="{25B116AF-AF2D-43A5-99CF-F1A3F552BB23}" destId="{EE267853-65DC-4106-97E0-A06E82CAC2BB}" srcOrd="0" destOrd="0" presId="urn:microsoft.com/office/officeart/2005/8/layout/vList5"/>
    <dgm:cxn modelId="{FD9DC99F-9543-4C3A-8C93-4AC0E3AC50A6}" type="presParOf" srcId="{6F479BD4-86DD-4925-AB94-3B72C69CC2EF}" destId="{B9E4FC2E-6463-4119-836B-77F7644F3D3C}" srcOrd="0" destOrd="0" presId="urn:microsoft.com/office/officeart/2005/8/layout/vList5"/>
    <dgm:cxn modelId="{7C966F91-E850-4BB2-A5C7-54F370D564C0}" type="presParOf" srcId="{B9E4FC2E-6463-4119-836B-77F7644F3D3C}" destId="{C00EAD2D-4FC5-4BEE-B9E7-38D7C70DF853}" srcOrd="0" destOrd="0" presId="urn:microsoft.com/office/officeart/2005/8/layout/vList5"/>
    <dgm:cxn modelId="{3FFEEF4A-B0F6-41BA-933B-81325214FA6C}" type="presParOf" srcId="{B9E4FC2E-6463-4119-836B-77F7644F3D3C}" destId="{E79F5C45-BCF9-4EE8-A997-CD21224BCD89}" srcOrd="1" destOrd="0" presId="urn:microsoft.com/office/officeart/2005/8/layout/vList5"/>
    <dgm:cxn modelId="{C94A99F7-D2D0-4FF3-BFC1-172B32ADD797}" type="presParOf" srcId="{6F479BD4-86DD-4925-AB94-3B72C69CC2EF}" destId="{E6F42A78-5432-423B-BD80-E2AB82AE9FA3}" srcOrd="1" destOrd="0" presId="urn:microsoft.com/office/officeart/2005/8/layout/vList5"/>
    <dgm:cxn modelId="{1A145349-5DCF-498C-9B24-F1A1FC79FAA4}" type="presParOf" srcId="{6F479BD4-86DD-4925-AB94-3B72C69CC2EF}" destId="{F71BFAA6-6614-4300-B4D6-8B53D835895B}" srcOrd="2" destOrd="0" presId="urn:microsoft.com/office/officeart/2005/8/layout/vList5"/>
    <dgm:cxn modelId="{2D0183F1-50CD-4D5D-A6DF-E0904A108350}" type="presParOf" srcId="{F71BFAA6-6614-4300-B4D6-8B53D835895B}" destId="{EE267853-65DC-4106-97E0-A06E82CAC2BB}" srcOrd="0" destOrd="0" presId="urn:microsoft.com/office/officeart/2005/8/layout/vList5"/>
    <dgm:cxn modelId="{970B457D-7B3C-4F28-95D2-C127C3EF0D09}" type="presParOf" srcId="{F71BFAA6-6614-4300-B4D6-8B53D835895B}" destId="{E749A751-66F2-4E70-BC85-3E02E2D5B484}" srcOrd="1" destOrd="0" presId="urn:microsoft.com/office/officeart/2005/8/layout/vList5"/>
    <dgm:cxn modelId="{CC45B457-5D6D-4B87-90C5-E4C40685ED2F}" type="presParOf" srcId="{6F479BD4-86DD-4925-AB94-3B72C69CC2EF}" destId="{227624AE-737E-4F25-B81B-770A45127328}" srcOrd="3" destOrd="0" presId="urn:microsoft.com/office/officeart/2005/8/layout/vList5"/>
    <dgm:cxn modelId="{7C1B6A76-C320-4C48-B0C7-9BED7E7A7843}" type="presParOf" srcId="{6F479BD4-86DD-4925-AB94-3B72C69CC2EF}" destId="{E56BE58E-D6A7-43F4-824C-311A96C92E37}" srcOrd="4" destOrd="0" presId="urn:microsoft.com/office/officeart/2005/8/layout/vList5"/>
    <dgm:cxn modelId="{5642DE86-F040-4345-BB0B-FF8990214D44}" type="presParOf" srcId="{E56BE58E-D6A7-43F4-824C-311A96C92E37}" destId="{DBEB3BC2-E0F3-405C-BBD1-9D5A1F36E85D}" srcOrd="0" destOrd="0" presId="urn:microsoft.com/office/officeart/2005/8/layout/vList5"/>
    <dgm:cxn modelId="{DCC244B1-58C7-4342-8D47-CD9D3BB299D1}" type="presParOf" srcId="{E56BE58E-D6A7-43F4-824C-311A96C92E37}" destId="{65C42561-1655-49A3-9AEE-FF6BA17B3D79}" srcOrd="1" destOrd="0" presId="urn:microsoft.com/office/officeart/2005/8/layout/vList5"/>
    <dgm:cxn modelId="{2DA111D1-65F1-4B44-AC61-CEAA900F9FAC}" type="presParOf" srcId="{6F479BD4-86DD-4925-AB94-3B72C69CC2EF}" destId="{340750F4-9E08-4D84-8C1E-BA16817DDDFF}" srcOrd="5" destOrd="0" presId="urn:microsoft.com/office/officeart/2005/8/layout/vList5"/>
    <dgm:cxn modelId="{BCDF97A9-6680-436F-B3FB-04B272BD9CAA}" type="presParOf" srcId="{6F479BD4-86DD-4925-AB94-3B72C69CC2EF}" destId="{537C051F-0FCC-4523-8C6D-4640107E2513}" srcOrd="6" destOrd="0" presId="urn:microsoft.com/office/officeart/2005/8/layout/vList5"/>
    <dgm:cxn modelId="{6166B79B-F49E-493E-A224-C4AED3773A08}" type="presParOf" srcId="{537C051F-0FCC-4523-8C6D-4640107E2513}" destId="{4D38B79B-18A1-4A89-AD75-992F6665C290}" srcOrd="0" destOrd="0" presId="urn:microsoft.com/office/officeart/2005/8/layout/vList5"/>
    <dgm:cxn modelId="{8E1ECA8E-9A60-4D6B-82B6-D7A51E288AEF}" type="presParOf" srcId="{537C051F-0FCC-4523-8C6D-4640107E2513}" destId="{3E857825-C454-41C6-87C1-B209955EEC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1C1E7-1C43-4B61-A519-072F6534F2AB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67F9E4-3E6D-47A2-8BCD-68BA6513F44E}">
      <dgm:prSet phldrT="[Текст]"/>
      <dgm:spPr/>
      <dgm:t>
        <a:bodyPr/>
        <a:lstStyle/>
        <a:p>
          <a:pPr algn="ctr"/>
          <a:r>
            <a:rPr lang="ru-RU" b="1" dirty="0" smtClean="0"/>
            <a:t>0 - 17 лет</a:t>
          </a:r>
          <a:endParaRPr lang="ru-RU" b="1" dirty="0"/>
        </a:p>
      </dgm:t>
    </dgm:pt>
    <dgm:pt modelId="{D4A38CD0-1B81-4018-9391-938C5576C7F0}" type="parTrans" cxnId="{CD5665CA-EE5B-4CEF-9FC4-303A334A0055}">
      <dgm:prSet/>
      <dgm:spPr/>
      <dgm:t>
        <a:bodyPr/>
        <a:lstStyle/>
        <a:p>
          <a:endParaRPr lang="ru-RU"/>
        </a:p>
      </dgm:t>
    </dgm:pt>
    <dgm:pt modelId="{E255CE87-89F1-41EC-9699-0B8573DCD9F7}" type="sibTrans" cxnId="{CD5665CA-EE5B-4CEF-9FC4-303A334A0055}">
      <dgm:prSet/>
      <dgm:spPr/>
      <dgm:t>
        <a:bodyPr/>
        <a:lstStyle/>
        <a:p>
          <a:endParaRPr lang="ru-RU"/>
        </a:p>
      </dgm:t>
    </dgm:pt>
    <dgm:pt modelId="{5A34D07B-88A1-44E1-BB1A-BF73B0ED551A}">
      <dgm:prSet phldrT="[Текст]" custT="1"/>
      <dgm:spPr/>
      <dgm:t>
        <a:bodyPr/>
        <a:lstStyle/>
        <a:p>
          <a:r>
            <a:rPr lang="ru-RU" sz="2000" dirty="0" smtClean="0"/>
            <a:t>Богородский</a:t>
          </a:r>
          <a:endParaRPr lang="ru-RU" sz="2000" dirty="0"/>
        </a:p>
      </dgm:t>
    </dgm:pt>
    <dgm:pt modelId="{BD55F274-0C03-43F9-85CF-9584928CE8B0}" type="parTrans" cxnId="{1B22C6E5-2F62-4277-90A8-01DF659196B5}">
      <dgm:prSet/>
      <dgm:spPr/>
      <dgm:t>
        <a:bodyPr/>
        <a:lstStyle/>
        <a:p>
          <a:endParaRPr lang="ru-RU"/>
        </a:p>
      </dgm:t>
    </dgm:pt>
    <dgm:pt modelId="{849511B6-0A6D-4681-A456-9D344845EDA1}" type="sibTrans" cxnId="{1B22C6E5-2F62-4277-90A8-01DF659196B5}">
      <dgm:prSet/>
      <dgm:spPr/>
      <dgm:t>
        <a:bodyPr/>
        <a:lstStyle/>
        <a:p>
          <a:endParaRPr lang="ru-RU"/>
        </a:p>
      </dgm:t>
    </dgm:pt>
    <dgm:pt modelId="{45E83939-6687-4876-82F6-159C66E4FB57}">
      <dgm:prSet phldrT="[Текст]" custT="1"/>
      <dgm:spPr/>
      <dgm:t>
        <a:bodyPr/>
        <a:lstStyle/>
        <a:p>
          <a:pPr rtl="0"/>
          <a:r>
            <a:rPr lang="ru-RU" sz="2000" dirty="0" smtClean="0"/>
            <a:t>Сунский</a:t>
          </a:r>
          <a:endParaRPr lang="ru-RU" sz="2000" dirty="0"/>
        </a:p>
      </dgm:t>
    </dgm:pt>
    <dgm:pt modelId="{7D94A00B-3068-4FCA-BD3A-1F1FA6754F6B}" type="parTrans" cxnId="{6862B7D8-E1F9-4503-999A-1B41585D7C4D}">
      <dgm:prSet/>
      <dgm:spPr/>
      <dgm:t>
        <a:bodyPr/>
        <a:lstStyle/>
        <a:p>
          <a:endParaRPr lang="ru-RU"/>
        </a:p>
      </dgm:t>
    </dgm:pt>
    <dgm:pt modelId="{3E13326C-332F-4823-87C5-79A18F7204A6}" type="sibTrans" cxnId="{6862B7D8-E1F9-4503-999A-1B41585D7C4D}">
      <dgm:prSet/>
      <dgm:spPr/>
      <dgm:t>
        <a:bodyPr/>
        <a:lstStyle/>
        <a:p>
          <a:endParaRPr lang="ru-RU"/>
        </a:p>
      </dgm:t>
    </dgm:pt>
    <dgm:pt modelId="{0F3E9E44-843F-4EBB-BDBE-BDF35DA929B1}">
      <dgm:prSet phldrT="[Текст]" custT="1"/>
      <dgm:spPr/>
      <dgm:t>
        <a:bodyPr/>
        <a:lstStyle/>
        <a:p>
          <a:pPr rtl="0"/>
          <a:r>
            <a:rPr lang="ru-RU" sz="2000" dirty="0" smtClean="0"/>
            <a:t>Унинский</a:t>
          </a:r>
          <a:endParaRPr lang="ru-RU" sz="2000" dirty="0"/>
        </a:p>
      </dgm:t>
    </dgm:pt>
    <dgm:pt modelId="{433C6BA9-EB01-43E0-B8E4-D30F3D93706F}" type="parTrans" cxnId="{41F2B591-B1D4-4AB8-98B7-570EE9917A86}">
      <dgm:prSet/>
      <dgm:spPr/>
      <dgm:t>
        <a:bodyPr/>
        <a:lstStyle/>
        <a:p>
          <a:endParaRPr lang="ru-RU"/>
        </a:p>
      </dgm:t>
    </dgm:pt>
    <dgm:pt modelId="{38FF46E0-446C-45D8-82D0-B34C2785B5AA}" type="sibTrans" cxnId="{41F2B591-B1D4-4AB8-98B7-570EE9917A86}">
      <dgm:prSet/>
      <dgm:spPr/>
      <dgm:t>
        <a:bodyPr/>
        <a:lstStyle/>
        <a:p>
          <a:endParaRPr lang="ru-RU"/>
        </a:p>
      </dgm:t>
    </dgm:pt>
    <dgm:pt modelId="{E3CA738C-69AF-4341-9B82-3451FDE36282}">
      <dgm:prSet phldrT="[Текст]"/>
      <dgm:spPr/>
      <dgm:t>
        <a:bodyPr/>
        <a:lstStyle/>
        <a:p>
          <a:pPr algn="ctr"/>
          <a:r>
            <a:rPr lang="ru-RU" b="1" dirty="0" smtClean="0"/>
            <a:t>до года</a:t>
          </a:r>
          <a:endParaRPr lang="ru-RU" b="1" dirty="0"/>
        </a:p>
      </dgm:t>
    </dgm:pt>
    <dgm:pt modelId="{C3493AEA-1949-448F-A2C9-975A3CD8B8E4}" type="parTrans" cxnId="{D32836D2-E99F-447F-A4FF-F3D9D66CFC3C}">
      <dgm:prSet/>
      <dgm:spPr/>
      <dgm:t>
        <a:bodyPr/>
        <a:lstStyle/>
        <a:p>
          <a:endParaRPr lang="ru-RU"/>
        </a:p>
      </dgm:t>
    </dgm:pt>
    <dgm:pt modelId="{7D102143-7F30-417D-8735-214DB9C8BE3F}" type="sibTrans" cxnId="{D32836D2-E99F-447F-A4FF-F3D9D66CFC3C}">
      <dgm:prSet/>
      <dgm:spPr/>
      <dgm:t>
        <a:bodyPr/>
        <a:lstStyle/>
        <a:p>
          <a:endParaRPr lang="ru-RU"/>
        </a:p>
      </dgm:t>
    </dgm:pt>
    <dgm:pt modelId="{E7579DF6-E642-494A-8EF2-C029805E839A}">
      <dgm:prSet phldrT="[Текст]" custT="1"/>
      <dgm:spPr/>
      <dgm:t>
        <a:bodyPr/>
        <a:lstStyle/>
        <a:p>
          <a:pPr rtl="0"/>
          <a:r>
            <a:rPr lang="ru-RU" sz="2000" dirty="0" smtClean="0"/>
            <a:t>Богородский</a:t>
          </a:r>
          <a:endParaRPr lang="ru-RU" sz="2000" dirty="0"/>
        </a:p>
      </dgm:t>
    </dgm:pt>
    <dgm:pt modelId="{CD8660C3-09D5-4A73-9727-3B18DB3AF6EA}" type="parTrans" cxnId="{12C7C58B-7EF4-47E6-BB21-B89F3D75D818}">
      <dgm:prSet/>
      <dgm:spPr/>
      <dgm:t>
        <a:bodyPr/>
        <a:lstStyle/>
        <a:p>
          <a:endParaRPr lang="ru-RU"/>
        </a:p>
      </dgm:t>
    </dgm:pt>
    <dgm:pt modelId="{DAB60EF0-8FB2-4556-B289-07BDC2F5FB40}" type="sibTrans" cxnId="{12C7C58B-7EF4-47E6-BB21-B89F3D75D818}">
      <dgm:prSet/>
      <dgm:spPr/>
      <dgm:t>
        <a:bodyPr/>
        <a:lstStyle/>
        <a:p>
          <a:endParaRPr lang="ru-RU"/>
        </a:p>
      </dgm:t>
    </dgm:pt>
    <dgm:pt modelId="{AD33B932-251F-4A95-96ED-69BD893A3B11}">
      <dgm:prSet phldrT="[Текст]" custT="1"/>
      <dgm:spPr/>
      <dgm:t>
        <a:bodyPr/>
        <a:lstStyle/>
        <a:p>
          <a:pPr rtl="0"/>
          <a:r>
            <a:rPr lang="ru-RU" sz="2000" dirty="0" smtClean="0"/>
            <a:t>Куменский</a:t>
          </a:r>
          <a:endParaRPr lang="ru-RU" sz="2000" dirty="0"/>
        </a:p>
      </dgm:t>
    </dgm:pt>
    <dgm:pt modelId="{4CE6FE14-24E1-4E4D-979B-26CD679F3AF1}" type="parTrans" cxnId="{619229E4-E504-459A-9666-C42F538ED682}">
      <dgm:prSet/>
      <dgm:spPr/>
      <dgm:t>
        <a:bodyPr/>
        <a:lstStyle/>
        <a:p>
          <a:endParaRPr lang="ru-RU"/>
        </a:p>
      </dgm:t>
    </dgm:pt>
    <dgm:pt modelId="{92516311-EAAD-401F-9F8E-C2FCDAFA31A2}" type="sibTrans" cxnId="{619229E4-E504-459A-9666-C42F538ED682}">
      <dgm:prSet/>
      <dgm:spPr/>
      <dgm:t>
        <a:bodyPr/>
        <a:lstStyle/>
        <a:p>
          <a:endParaRPr lang="ru-RU"/>
        </a:p>
      </dgm:t>
    </dgm:pt>
    <dgm:pt modelId="{7006DA96-E1B4-464F-A734-74201C91BD2A}">
      <dgm:prSet phldrT="[Текст]" custT="1"/>
      <dgm:spPr/>
      <dgm:t>
        <a:bodyPr/>
        <a:lstStyle/>
        <a:p>
          <a:pPr rtl="0"/>
          <a:r>
            <a:rPr lang="ru-RU" sz="2000" dirty="0" smtClean="0"/>
            <a:t>Арбажский</a:t>
          </a:r>
          <a:endParaRPr lang="ru-RU" sz="2000" dirty="0"/>
        </a:p>
      </dgm:t>
    </dgm:pt>
    <dgm:pt modelId="{BB30A660-757D-4372-891B-D427F63C780D}" type="parTrans" cxnId="{C8E5CBC6-AF11-4B7F-9A6E-6F4C99FD86E0}">
      <dgm:prSet/>
      <dgm:spPr/>
      <dgm:t>
        <a:bodyPr/>
        <a:lstStyle/>
        <a:p>
          <a:endParaRPr lang="ru-RU"/>
        </a:p>
      </dgm:t>
    </dgm:pt>
    <dgm:pt modelId="{257EAF8C-C28F-462C-890C-DB582E9F0353}" type="sibTrans" cxnId="{C8E5CBC6-AF11-4B7F-9A6E-6F4C99FD86E0}">
      <dgm:prSet/>
      <dgm:spPr/>
      <dgm:t>
        <a:bodyPr/>
        <a:lstStyle/>
        <a:p>
          <a:endParaRPr lang="ru-RU"/>
        </a:p>
      </dgm:t>
    </dgm:pt>
    <dgm:pt modelId="{6C015F55-BBBC-4253-93A0-100BFC172665}">
      <dgm:prSet phldrT="[Текст]" custT="1"/>
      <dgm:spPr/>
      <dgm:t>
        <a:bodyPr/>
        <a:lstStyle/>
        <a:p>
          <a:pPr rtl="0"/>
          <a:r>
            <a:rPr lang="ru-RU" sz="2000" dirty="0" smtClean="0"/>
            <a:t>Даровский</a:t>
          </a:r>
          <a:endParaRPr lang="ru-RU" sz="2000" dirty="0"/>
        </a:p>
      </dgm:t>
    </dgm:pt>
    <dgm:pt modelId="{A2CAFF58-93FE-42AA-915D-D19B85BBDD11}" type="parTrans" cxnId="{20FEA646-8EB0-49B6-B471-4E84FFFD9136}">
      <dgm:prSet/>
      <dgm:spPr/>
      <dgm:t>
        <a:bodyPr/>
        <a:lstStyle/>
        <a:p>
          <a:endParaRPr lang="ru-RU"/>
        </a:p>
      </dgm:t>
    </dgm:pt>
    <dgm:pt modelId="{DC0E3326-AC73-494E-AFAE-AAC53AE8C096}" type="sibTrans" cxnId="{20FEA646-8EB0-49B6-B471-4E84FFFD9136}">
      <dgm:prSet/>
      <dgm:spPr/>
      <dgm:t>
        <a:bodyPr/>
        <a:lstStyle/>
        <a:p>
          <a:endParaRPr lang="ru-RU"/>
        </a:p>
      </dgm:t>
    </dgm:pt>
    <dgm:pt modelId="{78BB13EE-7E04-4820-B551-B9295E19D4FC}">
      <dgm:prSet phldrT="[Текст]" custT="1"/>
      <dgm:spPr/>
      <dgm:t>
        <a:bodyPr/>
        <a:lstStyle/>
        <a:p>
          <a:pPr rtl="0"/>
          <a:r>
            <a:rPr lang="ru-RU" sz="2000" dirty="0" smtClean="0"/>
            <a:t>Кикнурский</a:t>
          </a:r>
          <a:endParaRPr lang="ru-RU" sz="2000" dirty="0"/>
        </a:p>
      </dgm:t>
    </dgm:pt>
    <dgm:pt modelId="{8B0D88C3-27B1-4048-893B-B4F747D66201}" type="parTrans" cxnId="{ACE86A35-C575-4682-B7F7-730AEB0AE2F4}">
      <dgm:prSet/>
      <dgm:spPr/>
      <dgm:t>
        <a:bodyPr/>
        <a:lstStyle/>
        <a:p>
          <a:endParaRPr lang="ru-RU"/>
        </a:p>
      </dgm:t>
    </dgm:pt>
    <dgm:pt modelId="{B87F17FA-E3D1-408B-AC2A-C02E4F265A65}" type="sibTrans" cxnId="{ACE86A35-C575-4682-B7F7-730AEB0AE2F4}">
      <dgm:prSet/>
      <dgm:spPr/>
      <dgm:t>
        <a:bodyPr/>
        <a:lstStyle/>
        <a:p>
          <a:endParaRPr lang="ru-RU"/>
        </a:p>
      </dgm:t>
    </dgm:pt>
    <dgm:pt modelId="{7FE1B3E5-3ADC-4815-AA85-C76661B39513}">
      <dgm:prSet phldrT="[Текст]" custT="1"/>
      <dgm:spPr/>
      <dgm:t>
        <a:bodyPr/>
        <a:lstStyle/>
        <a:p>
          <a:pPr rtl="0"/>
          <a:r>
            <a:rPr lang="ru-RU" sz="2000" dirty="0" smtClean="0"/>
            <a:t>Кумёнский</a:t>
          </a:r>
          <a:endParaRPr lang="ru-RU" sz="2000" dirty="0"/>
        </a:p>
      </dgm:t>
    </dgm:pt>
    <dgm:pt modelId="{A1CED24F-4D6B-45DE-ACDB-507A852143F3}" type="parTrans" cxnId="{B6D64E17-52C5-4915-A1E9-ED94B6BC1FFF}">
      <dgm:prSet/>
      <dgm:spPr/>
      <dgm:t>
        <a:bodyPr/>
        <a:lstStyle/>
        <a:p>
          <a:endParaRPr lang="ru-RU"/>
        </a:p>
      </dgm:t>
    </dgm:pt>
    <dgm:pt modelId="{D29D2947-743F-428F-8C2D-EF79AEA7D8AF}" type="sibTrans" cxnId="{B6D64E17-52C5-4915-A1E9-ED94B6BC1FFF}">
      <dgm:prSet/>
      <dgm:spPr/>
      <dgm:t>
        <a:bodyPr/>
        <a:lstStyle/>
        <a:p>
          <a:endParaRPr lang="ru-RU"/>
        </a:p>
      </dgm:t>
    </dgm:pt>
    <dgm:pt modelId="{3395D8D5-58FD-4AC8-B05C-F53A9E409DC3}">
      <dgm:prSet phldrT="[Текст]" custT="1"/>
      <dgm:spPr/>
      <dgm:t>
        <a:bodyPr/>
        <a:lstStyle/>
        <a:p>
          <a:pPr rtl="0"/>
          <a:r>
            <a:rPr lang="ru-RU" sz="2000" dirty="0" smtClean="0"/>
            <a:t>Нагорский</a:t>
          </a:r>
          <a:endParaRPr lang="ru-RU" sz="2000" dirty="0"/>
        </a:p>
      </dgm:t>
    </dgm:pt>
    <dgm:pt modelId="{DC98E6DA-7FFF-40B2-AA22-C99865619D0A}" type="parTrans" cxnId="{99DD1FAD-029B-49D2-A68F-80DC552CE558}">
      <dgm:prSet/>
      <dgm:spPr/>
      <dgm:t>
        <a:bodyPr/>
        <a:lstStyle/>
        <a:p>
          <a:endParaRPr lang="ru-RU"/>
        </a:p>
      </dgm:t>
    </dgm:pt>
    <dgm:pt modelId="{EA770099-DAFA-4545-AF9D-96DEDB917517}" type="sibTrans" cxnId="{99DD1FAD-029B-49D2-A68F-80DC552CE558}">
      <dgm:prSet/>
      <dgm:spPr/>
      <dgm:t>
        <a:bodyPr/>
        <a:lstStyle/>
        <a:p>
          <a:endParaRPr lang="ru-RU"/>
        </a:p>
      </dgm:t>
    </dgm:pt>
    <dgm:pt modelId="{F83DB72B-505A-4BE4-AB8A-64F713A78702}">
      <dgm:prSet phldrT="[Текст]" custT="1"/>
      <dgm:spPr/>
      <dgm:t>
        <a:bodyPr/>
        <a:lstStyle/>
        <a:p>
          <a:pPr rtl="0"/>
          <a:r>
            <a:rPr lang="ru-RU" sz="2000" dirty="0" smtClean="0"/>
            <a:t>Орловский</a:t>
          </a:r>
          <a:endParaRPr lang="ru-RU" sz="2000" dirty="0"/>
        </a:p>
      </dgm:t>
    </dgm:pt>
    <dgm:pt modelId="{5220C6AA-52D0-45C1-918A-5E474F36BE07}" type="parTrans" cxnId="{907A0F91-9C0B-42E4-B19E-29EDF95991FA}">
      <dgm:prSet/>
      <dgm:spPr/>
      <dgm:t>
        <a:bodyPr/>
        <a:lstStyle/>
        <a:p>
          <a:endParaRPr lang="ru-RU"/>
        </a:p>
      </dgm:t>
    </dgm:pt>
    <dgm:pt modelId="{10162E0E-0EBA-478E-9F99-C4F422299422}" type="sibTrans" cxnId="{907A0F91-9C0B-42E4-B19E-29EDF95991FA}">
      <dgm:prSet/>
      <dgm:spPr/>
      <dgm:t>
        <a:bodyPr/>
        <a:lstStyle/>
        <a:p>
          <a:endParaRPr lang="ru-RU"/>
        </a:p>
      </dgm:t>
    </dgm:pt>
    <dgm:pt modelId="{FB454276-6DB6-4CED-A075-2DAE03CAA216}">
      <dgm:prSet phldrT="[Текст]" custT="1"/>
      <dgm:spPr/>
      <dgm:t>
        <a:bodyPr/>
        <a:lstStyle/>
        <a:p>
          <a:pPr rtl="0"/>
          <a:r>
            <a:rPr lang="ru-RU" sz="2000" dirty="0" smtClean="0"/>
            <a:t>Пижанский</a:t>
          </a:r>
          <a:endParaRPr lang="ru-RU" sz="2000" dirty="0"/>
        </a:p>
      </dgm:t>
    </dgm:pt>
    <dgm:pt modelId="{5AD59A7C-36B0-44F0-AD60-19DDF8C94FBA}" type="parTrans" cxnId="{22815CEF-C1E3-410A-BBF1-432408C8BCE6}">
      <dgm:prSet/>
      <dgm:spPr/>
      <dgm:t>
        <a:bodyPr/>
        <a:lstStyle/>
        <a:p>
          <a:endParaRPr lang="ru-RU"/>
        </a:p>
      </dgm:t>
    </dgm:pt>
    <dgm:pt modelId="{6770CB7E-8344-4B9C-BD6E-43F686521B0D}" type="sibTrans" cxnId="{22815CEF-C1E3-410A-BBF1-432408C8BCE6}">
      <dgm:prSet/>
      <dgm:spPr/>
      <dgm:t>
        <a:bodyPr/>
        <a:lstStyle/>
        <a:p>
          <a:endParaRPr lang="ru-RU"/>
        </a:p>
      </dgm:t>
    </dgm:pt>
    <dgm:pt modelId="{7D93D40F-32EF-4013-BBCC-B85DED2676B0}">
      <dgm:prSet phldrT="[Текст]" custT="1"/>
      <dgm:spPr/>
      <dgm:t>
        <a:bodyPr/>
        <a:lstStyle/>
        <a:p>
          <a:pPr rtl="0"/>
          <a:r>
            <a:rPr lang="ru-RU" sz="2000" dirty="0" smtClean="0"/>
            <a:t>Сунский</a:t>
          </a:r>
          <a:endParaRPr lang="ru-RU" sz="2000" dirty="0"/>
        </a:p>
      </dgm:t>
    </dgm:pt>
    <dgm:pt modelId="{7DE23591-182E-4046-9ADA-2C862767DED5}" type="parTrans" cxnId="{C0A9D3E8-4153-472C-9479-40E811345364}">
      <dgm:prSet/>
      <dgm:spPr/>
      <dgm:t>
        <a:bodyPr/>
        <a:lstStyle/>
        <a:p>
          <a:endParaRPr lang="ru-RU"/>
        </a:p>
      </dgm:t>
    </dgm:pt>
    <dgm:pt modelId="{AB5185BB-FE62-4625-8285-AD8215E33A22}" type="sibTrans" cxnId="{C0A9D3E8-4153-472C-9479-40E811345364}">
      <dgm:prSet/>
      <dgm:spPr/>
      <dgm:t>
        <a:bodyPr/>
        <a:lstStyle/>
        <a:p>
          <a:endParaRPr lang="ru-RU"/>
        </a:p>
      </dgm:t>
    </dgm:pt>
    <dgm:pt modelId="{A39F2983-18ED-485A-8CA6-686C178956FA}">
      <dgm:prSet phldrT="[Текст]" custT="1"/>
      <dgm:spPr/>
      <dgm:t>
        <a:bodyPr/>
        <a:lstStyle/>
        <a:p>
          <a:pPr rtl="0"/>
          <a:r>
            <a:rPr lang="ru-RU" sz="2000" dirty="0" smtClean="0"/>
            <a:t>Унинский</a:t>
          </a:r>
          <a:endParaRPr lang="ru-RU" sz="2000" dirty="0"/>
        </a:p>
      </dgm:t>
    </dgm:pt>
    <dgm:pt modelId="{A01EC43C-A2C9-4049-A386-1E25727BA85E}" type="parTrans" cxnId="{A3A71C3D-FD84-4314-99F1-46B411D7C4E0}">
      <dgm:prSet/>
      <dgm:spPr/>
      <dgm:t>
        <a:bodyPr/>
        <a:lstStyle/>
        <a:p>
          <a:endParaRPr lang="ru-RU"/>
        </a:p>
      </dgm:t>
    </dgm:pt>
    <dgm:pt modelId="{D1087EC0-D2FE-40C1-B1E3-DAFD6926173A}" type="sibTrans" cxnId="{A3A71C3D-FD84-4314-99F1-46B411D7C4E0}">
      <dgm:prSet/>
      <dgm:spPr/>
      <dgm:t>
        <a:bodyPr/>
        <a:lstStyle/>
        <a:p>
          <a:endParaRPr lang="ru-RU"/>
        </a:p>
      </dgm:t>
    </dgm:pt>
    <dgm:pt modelId="{52CB1627-B1B4-4E71-B740-435A0DFEBC61}">
      <dgm:prSet phldrT="[Текст]" custT="1"/>
      <dgm:spPr/>
      <dgm:t>
        <a:bodyPr/>
        <a:lstStyle/>
        <a:p>
          <a:pPr rtl="0"/>
          <a:r>
            <a:rPr lang="ru-RU" sz="2000" dirty="0" smtClean="0"/>
            <a:t>Фаленский</a:t>
          </a:r>
          <a:endParaRPr lang="ru-RU" sz="2000" dirty="0"/>
        </a:p>
      </dgm:t>
    </dgm:pt>
    <dgm:pt modelId="{31C755A6-9E37-47FB-A376-F3B4C46E2140}" type="parTrans" cxnId="{E3F75AB1-F299-4762-9F4B-7CFEA364479F}">
      <dgm:prSet/>
      <dgm:spPr/>
      <dgm:t>
        <a:bodyPr/>
        <a:lstStyle/>
        <a:p>
          <a:endParaRPr lang="ru-RU"/>
        </a:p>
      </dgm:t>
    </dgm:pt>
    <dgm:pt modelId="{F99DA45B-2E0A-4C6E-BAA3-E419ACFDF1F6}" type="sibTrans" cxnId="{E3F75AB1-F299-4762-9F4B-7CFEA364479F}">
      <dgm:prSet/>
      <dgm:spPr/>
      <dgm:t>
        <a:bodyPr/>
        <a:lstStyle/>
        <a:p>
          <a:endParaRPr lang="ru-RU"/>
        </a:p>
      </dgm:t>
    </dgm:pt>
    <dgm:pt modelId="{329DD883-30D7-4D07-B486-508240E4716D}" type="pres">
      <dgm:prSet presAssocID="{7721C1E7-1C43-4B61-A519-072F6534F2A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67DE23-9963-4604-A27E-06EBBEDFC2A1}" type="pres">
      <dgm:prSet presAssocID="{4E67F9E4-3E6D-47A2-8BCD-68BA6513F44E}" presName="root" presStyleCnt="0">
        <dgm:presLayoutVars>
          <dgm:chMax/>
          <dgm:chPref/>
        </dgm:presLayoutVars>
      </dgm:prSet>
      <dgm:spPr/>
    </dgm:pt>
    <dgm:pt modelId="{A9B9142E-5E6F-4FBF-ABDF-A76DD96E5481}" type="pres">
      <dgm:prSet presAssocID="{4E67F9E4-3E6D-47A2-8BCD-68BA6513F44E}" presName="rootComposite" presStyleCnt="0">
        <dgm:presLayoutVars/>
      </dgm:prSet>
      <dgm:spPr/>
    </dgm:pt>
    <dgm:pt modelId="{63FF4D0B-CD55-4CEF-B1F0-36C3508D8C71}" type="pres">
      <dgm:prSet presAssocID="{4E67F9E4-3E6D-47A2-8BCD-68BA6513F44E}" presName="ParentAccent" presStyleLbl="alignNode1" presStyleIdx="0" presStyleCnt="2" custLinFactNeighborX="-40972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7B903DC-14BD-4C2F-8C9D-F45F7C999623}" type="pres">
      <dgm:prSet presAssocID="{4E67F9E4-3E6D-47A2-8BCD-68BA6513F44E}" presName="ParentSmallAccent" presStyleLbl="fgAcc1" presStyleIdx="0" presStyleCnt="2" custLinFactX="-257716" custLinFactNeighborX="-300000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08EFC99-8BD4-4C96-9614-3CD1C3BEB67C}" type="pres">
      <dgm:prSet presAssocID="{4E67F9E4-3E6D-47A2-8BCD-68BA6513F44E}" presName="Parent" presStyleLbl="revTx" presStyleIdx="0" presStyleCnt="17" custLinFactNeighborX="-4423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E213E-1BA1-44A0-8E13-F160FA3FA956}" type="pres">
      <dgm:prSet presAssocID="{4E67F9E4-3E6D-47A2-8BCD-68BA6513F44E}" presName="childShape" presStyleCnt="0">
        <dgm:presLayoutVars>
          <dgm:chMax val="0"/>
          <dgm:chPref val="0"/>
        </dgm:presLayoutVars>
      </dgm:prSet>
      <dgm:spPr/>
    </dgm:pt>
    <dgm:pt modelId="{9A8EF7A5-DBF0-4D87-9B56-C7009D42BDD6}" type="pres">
      <dgm:prSet presAssocID="{5A34D07B-88A1-44E1-BB1A-BF73B0ED551A}" presName="childComposite" presStyleCnt="0">
        <dgm:presLayoutVars>
          <dgm:chMax val="0"/>
          <dgm:chPref val="0"/>
        </dgm:presLayoutVars>
      </dgm:prSet>
      <dgm:spPr/>
    </dgm:pt>
    <dgm:pt modelId="{34607616-9C60-4B95-A048-624329320807}" type="pres">
      <dgm:prSet presAssocID="{5A34D07B-88A1-44E1-BB1A-BF73B0ED551A}" presName="ChildAccent" presStyleLbl="solidFgAcc1" presStyleIdx="0" presStyleCnt="15" custLinFactX="-257730" custLinFactNeighborX="-300000"/>
      <dgm:spPr>
        <a:prstGeom prst="ellipse">
          <a:avLst/>
        </a:prstGeom>
        <a:ln w="57150">
          <a:solidFill>
            <a:srgbClr val="FF0000"/>
          </a:solidFill>
          <a:prstDash val="solid"/>
        </a:ln>
      </dgm:spPr>
      <dgm:t>
        <a:bodyPr/>
        <a:lstStyle/>
        <a:p>
          <a:endParaRPr lang="ru-RU"/>
        </a:p>
      </dgm:t>
    </dgm:pt>
    <dgm:pt modelId="{CD23C482-3618-4F12-B994-7205771EB51A}" type="pres">
      <dgm:prSet presAssocID="{5A34D07B-88A1-44E1-BB1A-BF73B0ED551A}" presName="Child" presStyleLbl="revTx" presStyleIdx="1" presStyleCnt="17" custLinFactNeighborX="-44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50E74-E13E-4B14-96D1-8B38EC2BE1AC}" type="pres">
      <dgm:prSet presAssocID="{AD33B932-251F-4A95-96ED-69BD893A3B11}" presName="childComposite" presStyleCnt="0">
        <dgm:presLayoutVars>
          <dgm:chMax val="0"/>
          <dgm:chPref val="0"/>
        </dgm:presLayoutVars>
      </dgm:prSet>
      <dgm:spPr/>
    </dgm:pt>
    <dgm:pt modelId="{39279BF1-D3E3-4635-B6FC-14D9256072BB}" type="pres">
      <dgm:prSet presAssocID="{AD33B932-251F-4A95-96ED-69BD893A3B11}" presName="ChildAccent" presStyleLbl="solidFgAcc1" presStyleIdx="1" presStyleCnt="15" custLinFactX="-257730" custLinFactNeighborX="-300000"/>
      <dgm:spPr>
        <a:prstGeom prst="ellipse">
          <a:avLst/>
        </a:prstGeom>
        <a:ln w="57150">
          <a:solidFill>
            <a:srgbClr val="FF0000"/>
          </a:solidFill>
          <a:prstDash val="solid"/>
        </a:ln>
      </dgm:spPr>
      <dgm:t>
        <a:bodyPr/>
        <a:lstStyle/>
        <a:p>
          <a:endParaRPr lang="ru-RU"/>
        </a:p>
      </dgm:t>
    </dgm:pt>
    <dgm:pt modelId="{9092B798-5B75-47CA-B8F7-F9DE3B143883}" type="pres">
      <dgm:prSet presAssocID="{AD33B932-251F-4A95-96ED-69BD893A3B11}" presName="Child" presStyleLbl="revTx" presStyleIdx="2" presStyleCnt="17" custLinFactNeighborX="-44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A2C5D-2470-4351-8902-982D77C8BCCE}" type="pres">
      <dgm:prSet presAssocID="{45E83939-6687-4876-82F6-159C66E4FB57}" presName="childComposite" presStyleCnt="0">
        <dgm:presLayoutVars>
          <dgm:chMax val="0"/>
          <dgm:chPref val="0"/>
        </dgm:presLayoutVars>
      </dgm:prSet>
      <dgm:spPr/>
    </dgm:pt>
    <dgm:pt modelId="{A39A0FE6-4FCC-4828-9A0D-7D547ED23AAA}" type="pres">
      <dgm:prSet presAssocID="{45E83939-6687-4876-82F6-159C66E4FB57}" presName="ChildAccent" presStyleLbl="solidFgAcc1" presStyleIdx="2" presStyleCnt="15" custLinFactX="-257730" custLinFactNeighborX="-300000"/>
      <dgm:spPr>
        <a:prstGeom prst="ellipse">
          <a:avLst/>
        </a:prstGeom>
        <a:ln w="57150">
          <a:solidFill>
            <a:srgbClr val="FF0000"/>
          </a:solidFill>
          <a:prstDash val="solid"/>
        </a:ln>
      </dgm:spPr>
      <dgm:t>
        <a:bodyPr/>
        <a:lstStyle/>
        <a:p>
          <a:endParaRPr lang="ru-RU"/>
        </a:p>
      </dgm:t>
    </dgm:pt>
    <dgm:pt modelId="{A5C7BEFF-BC15-404C-BCA8-D11B0286A4F6}" type="pres">
      <dgm:prSet presAssocID="{45E83939-6687-4876-82F6-159C66E4FB57}" presName="Child" presStyleLbl="revTx" presStyleIdx="3" presStyleCnt="17" custLinFactNeighborX="-44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65DAE-7BC3-40B6-A232-3C5BBE23566C}" type="pres">
      <dgm:prSet presAssocID="{0F3E9E44-843F-4EBB-BDBE-BDF35DA929B1}" presName="childComposite" presStyleCnt="0">
        <dgm:presLayoutVars>
          <dgm:chMax val="0"/>
          <dgm:chPref val="0"/>
        </dgm:presLayoutVars>
      </dgm:prSet>
      <dgm:spPr/>
    </dgm:pt>
    <dgm:pt modelId="{8D970974-C066-4132-AFB3-56C2DAFEA3FF}" type="pres">
      <dgm:prSet presAssocID="{0F3E9E44-843F-4EBB-BDBE-BDF35DA929B1}" presName="ChildAccent" presStyleLbl="solidFgAcc1" presStyleIdx="3" presStyleCnt="15" custLinFactX="-257730" custLinFactNeighborX="-300000"/>
      <dgm:spPr>
        <a:prstGeom prst="ellipse">
          <a:avLst/>
        </a:prstGeom>
        <a:ln w="57150">
          <a:solidFill>
            <a:srgbClr val="FF0000"/>
          </a:solidFill>
          <a:prstDash val="solid"/>
        </a:ln>
      </dgm:spPr>
      <dgm:t>
        <a:bodyPr/>
        <a:lstStyle/>
        <a:p>
          <a:endParaRPr lang="ru-RU"/>
        </a:p>
      </dgm:t>
    </dgm:pt>
    <dgm:pt modelId="{E2F31D30-EDD4-4D9F-8FDF-1555C2B2A386}" type="pres">
      <dgm:prSet presAssocID="{0F3E9E44-843F-4EBB-BDBE-BDF35DA929B1}" presName="Child" presStyleLbl="revTx" presStyleIdx="4" presStyleCnt="17" custLinFactNeighborX="-44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E09BE-C625-406C-8C22-82A441D318B3}" type="pres">
      <dgm:prSet presAssocID="{E3CA738C-69AF-4341-9B82-3451FDE36282}" presName="root" presStyleCnt="0">
        <dgm:presLayoutVars>
          <dgm:chMax/>
          <dgm:chPref/>
        </dgm:presLayoutVars>
      </dgm:prSet>
      <dgm:spPr/>
    </dgm:pt>
    <dgm:pt modelId="{4D28CD39-03F0-4D56-88CB-E7D306DB6957}" type="pres">
      <dgm:prSet presAssocID="{E3CA738C-69AF-4341-9B82-3451FDE36282}" presName="rootComposite" presStyleCnt="0">
        <dgm:presLayoutVars/>
      </dgm:prSet>
      <dgm:spPr/>
    </dgm:pt>
    <dgm:pt modelId="{7506F7F7-C7B9-4738-A0AD-6D78C09FA363}" type="pres">
      <dgm:prSet presAssocID="{E3CA738C-69AF-4341-9B82-3451FDE36282}" presName="ParentAccent" presStyleLbl="alignNode1" presStyleIdx="1" presStyleCnt="2" custLinFactNeighborX="26849"/>
      <dgm:spPr>
        <a:solidFill>
          <a:srgbClr val="008A3E"/>
        </a:solidFill>
        <a:ln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C0FD9A8E-0681-442A-AF6A-AEBC1C70338B}" type="pres">
      <dgm:prSet presAssocID="{E3CA738C-69AF-4341-9B82-3451FDE36282}" presName="ParentSmallAccent" presStyleLbl="fgAcc1" presStyleIdx="1" presStyleCnt="2" custLinFactX="165440" custLinFactNeighborX="200000"/>
      <dgm:spPr>
        <a:noFill/>
        <a:ln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10186BC0-5B20-4602-82D5-B31762E5D1B2}" type="pres">
      <dgm:prSet presAssocID="{E3CA738C-69AF-4341-9B82-3451FDE36282}" presName="Parent" presStyleLbl="revTx" presStyleIdx="5" presStyleCnt="17" custLinFactNeighborX="2684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6CCF1-AC5D-4A5E-98BC-8A5BA200021C}" type="pres">
      <dgm:prSet presAssocID="{E3CA738C-69AF-4341-9B82-3451FDE36282}" presName="childShape" presStyleCnt="0">
        <dgm:presLayoutVars>
          <dgm:chMax val="0"/>
          <dgm:chPref val="0"/>
        </dgm:presLayoutVars>
      </dgm:prSet>
      <dgm:spPr/>
    </dgm:pt>
    <dgm:pt modelId="{C1128D47-2CC8-4CF0-80D0-C0EFA59CFD37}" type="pres">
      <dgm:prSet presAssocID="{E7579DF6-E642-494A-8EF2-C029805E839A}" presName="childComposite" presStyleCnt="0">
        <dgm:presLayoutVars>
          <dgm:chMax val="0"/>
          <dgm:chPref val="0"/>
        </dgm:presLayoutVars>
      </dgm:prSet>
      <dgm:spPr/>
    </dgm:pt>
    <dgm:pt modelId="{8BA7B9AD-FA8B-4E75-9421-8C3D48A00C04}" type="pres">
      <dgm:prSet presAssocID="{E7579DF6-E642-494A-8EF2-C029805E839A}" presName="ChildAccent" presStyleLbl="solidFgAcc1" presStyleIdx="4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E2D7A8FE-75B3-416E-B4B5-69B68F019D07}" type="pres">
      <dgm:prSet presAssocID="{E7579DF6-E642-494A-8EF2-C029805E839A}" presName="Child" presStyleLbl="revTx" presStyleIdx="6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5912-9B63-4225-A489-131455B0A8BD}" type="pres">
      <dgm:prSet presAssocID="{7006DA96-E1B4-464F-A734-74201C91BD2A}" presName="childComposite" presStyleCnt="0">
        <dgm:presLayoutVars>
          <dgm:chMax val="0"/>
          <dgm:chPref val="0"/>
        </dgm:presLayoutVars>
      </dgm:prSet>
      <dgm:spPr/>
    </dgm:pt>
    <dgm:pt modelId="{BDC71C7C-900F-4F1A-9BB2-8C746019E516}" type="pres">
      <dgm:prSet presAssocID="{7006DA96-E1B4-464F-A734-74201C91BD2A}" presName="ChildAccent" presStyleLbl="solidFgAcc1" presStyleIdx="5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2CDBB6E3-049A-45D1-9FBE-3860590834E8}" type="pres">
      <dgm:prSet presAssocID="{7006DA96-E1B4-464F-A734-74201C91BD2A}" presName="Child" presStyleLbl="revTx" presStyleIdx="7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84C51-9566-408A-A34B-03AA3E9763F8}" type="pres">
      <dgm:prSet presAssocID="{6C015F55-BBBC-4253-93A0-100BFC172665}" presName="childComposite" presStyleCnt="0">
        <dgm:presLayoutVars>
          <dgm:chMax val="0"/>
          <dgm:chPref val="0"/>
        </dgm:presLayoutVars>
      </dgm:prSet>
      <dgm:spPr/>
    </dgm:pt>
    <dgm:pt modelId="{94960F0A-2C3A-41C7-9534-64EAA5C5B66B}" type="pres">
      <dgm:prSet presAssocID="{6C015F55-BBBC-4253-93A0-100BFC172665}" presName="ChildAccent" presStyleLbl="solidFgAcc1" presStyleIdx="6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99102F43-84E8-42AF-82B2-061D1AD96B29}" type="pres">
      <dgm:prSet presAssocID="{6C015F55-BBBC-4253-93A0-100BFC172665}" presName="Child" presStyleLbl="revTx" presStyleIdx="8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EDC3A-F378-4473-8C5F-63832C1217FA}" type="pres">
      <dgm:prSet presAssocID="{78BB13EE-7E04-4820-B551-B9295E19D4FC}" presName="childComposite" presStyleCnt="0">
        <dgm:presLayoutVars>
          <dgm:chMax val="0"/>
          <dgm:chPref val="0"/>
        </dgm:presLayoutVars>
      </dgm:prSet>
      <dgm:spPr/>
    </dgm:pt>
    <dgm:pt modelId="{619A09CC-F16C-4C93-8DBA-80341F59F069}" type="pres">
      <dgm:prSet presAssocID="{78BB13EE-7E04-4820-B551-B9295E19D4FC}" presName="ChildAccent" presStyleLbl="solidFgAcc1" presStyleIdx="7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EC74EAB3-09D6-45DB-B004-AB7DA4F90D5B}" type="pres">
      <dgm:prSet presAssocID="{78BB13EE-7E04-4820-B551-B9295E19D4FC}" presName="Child" presStyleLbl="revTx" presStyleIdx="9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8004D-9196-4C90-93A4-AFF19866C77B}" type="pres">
      <dgm:prSet presAssocID="{7FE1B3E5-3ADC-4815-AA85-C76661B39513}" presName="childComposite" presStyleCnt="0">
        <dgm:presLayoutVars>
          <dgm:chMax val="0"/>
          <dgm:chPref val="0"/>
        </dgm:presLayoutVars>
      </dgm:prSet>
      <dgm:spPr/>
    </dgm:pt>
    <dgm:pt modelId="{33FEC724-5D55-4F8B-9DD3-B8EAA93EA155}" type="pres">
      <dgm:prSet presAssocID="{7FE1B3E5-3ADC-4815-AA85-C76661B39513}" presName="ChildAccent" presStyleLbl="solidFgAcc1" presStyleIdx="8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6DA461FD-9571-44CD-817A-748C877DFFA2}" type="pres">
      <dgm:prSet presAssocID="{7FE1B3E5-3ADC-4815-AA85-C76661B39513}" presName="Child" presStyleLbl="revTx" presStyleIdx="10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620BB-D95A-4B7C-A5FA-6D8164DA5AE1}" type="pres">
      <dgm:prSet presAssocID="{3395D8D5-58FD-4AC8-B05C-F53A9E409DC3}" presName="childComposite" presStyleCnt="0">
        <dgm:presLayoutVars>
          <dgm:chMax val="0"/>
          <dgm:chPref val="0"/>
        </dgm:presLayoutVars>
      </dgm:prSet>
      <dgm:spPr/>
    </dgm:pt>
    <dgm:pt modelId="{7929FBF4-2757-4DDD-B29A-84C9789BDF76}" type="pres">
      <dgm:prSet presAssocID="{3395D8D5-58FD-4AC8-B05C-F53A9E409DC3}" presName="ChildAccent" presStyleLbl="solidFgAcc1" presStyleIdx="9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3B56305C-204B-44D5-A732-61A1F30B8126}" type="pres">
      <dgm:prSet presAssocID="{3395D8D5-58FD-4AC8-B05C-F53A9E409DC3}" presName="Child" presStyleLbl="revTx" presStyleIdx="11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D67DF-49C1-47B8-9E16-A9114EEC4582}" type="pres">
      <dgm:prSet presAssocID="{F83DB72B-505A-4BE4-AB8A-64F713A78702}" presName="childComposite" presStyleCnt="0">
        <dgm:presLayoutVars>
          <dgm:chMax val="0"/>
          <dgm:chPref val="0"/>
        </dgm:presLayoutVars>
      </dgm:prSet>
      <dgm:spPr/>
    </dgm:pt>
    <dgm:pt modelId="{D315EAA2-65D5-4C08-A081-D07B695D5844}" type="pres">
      <dgm:prSet presAssocID="{F83DB72B-505A-4BE4-AB8A-64F713A78702}" presName="ChildAccent" presStyleLbl="solidFgAcc1" presStyleIdx="10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B7AFF63B-C268-46A0-B984-26F163817445}" type="pres">
      <dgm:prSet presAssocID="{F83DB72B-505A-4BE4-AB8A-64F713A78702}" presName="Child" presStyleLbl="revTx" presStyleIdx="12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F70B-9A1F-4106-89C1-89A7C44397CF}" type="pres">
      <dgm:prSet presAssocID="{FB454276-6DB6-4CED-A075-2DAE03CAA216}" presName="childComposite" presStyleCnt="0">
        <dgm:presLayoutVars>
          <dgm:chMax val="0"/>
          <dgm:chPref val="0"/>
        </dgm:presLayoutVars>
      </dgm:prSet>
      <dgm:spPr/>
    </dgm:pt>
    <dgm:pt modelId="{82BCD9DF-E084-4902-8966-ACA38F02EBF0}" type="pres">
      <dgm:prSet presAssocID="{FB454276-6DB6-4CED-A075-2DAE03CAA216}" presName="ChildAccent" presStyleLbl="solidFgAcc1" presStyleIdx="11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C95ECF0E-19EF-4FA1-BD32-DACEDDEAEF19}" type="pres">
      <dgm:prSet presAssocID="{FB454276-6DB6-4CED-A075-2DAE03CAA216}" presName="Child" presStyleLbl="revTx" presStyleIdx="13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87D6-DADA-4E41-9D9F-C9248D9DF585}" type="pres">
      <dgm:prSet presAssocID="{7D93D40F-32EF-4013-BBCC-B85DED2676B0}" presName="childComposite" presStyleCnt="0">
        <dgm:presLayoutVars>
          <dgm:chMax val="0"/>
          <dgm:chPref val="0"/>
        </dgm:presLayoutVars>
      </dgm:prSet>
      <dgm:spPr/>
    </dgm:pt>
    <dgm:pt modelId="{B3D50AA7-F5C7-40EC-9622-1156B40CBB81}" type="pres">
      <dgm:prSet presAssocID="{7D93D40F-32EF-4013-BBCC-B85DED2676B0}" presName="ChildAccent" presStyleLbl="solidFgAcc1" presStyleIdx="12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A0A122D6-B10C-4076-AFD3-8667CC0FB268}" type="pres">
      <dgm:prSet presAssocID="{7D93D40F-32EF-4013-BBCC-B85DED2676B0}" presName="Child" presStyleLbl="revTx" presStyleIdx="14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8F83E-15B0-49E8-9E8E-7FDD39DA1E81}" type="pres">
      <dgm:prSet presAssocID="{A39F2983-18ED-485A-8CA6-686C178956FA}" presName="childComposite" presStyleCnt="0">
        <dgm:presLayoutVars>
          <dgm:chMax val="0"/>
          <dgm:chPref val="0"/>
        </dgm:presLayoutVars>
      </dgm:prSet>
      <dgm:spPr/>
    </dgm:pt>
    <dgm:pt modelId="{7FA37063-7254-48EA-95AE-B34645733F1B}" type="pres">
      <dgm:prSet presAssocID="{A39F2983-18ED-485A-8CA6-686C178956FA}" presName="ChildAccent" presStyleLbl="solidFgAcc1" presStyleIdx="13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17BECCE6-FDDE-4450-BD78-C0DEC7CC18D8}" type="pres">
      <dgm:prSet presAssocID="{A39F2983-18ED-485A-8CA6-686C178956FA}" presName="Child" presStyleLbl="revTx" presStyleIdx="15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6CDFB-9731-43C6-971F-8D1E62E1970C}" type="pres">
      <dgm:prSet presAssocID="{52CB1627-B1B4-4E71-B740-435A0DFEBC61}" presName="childComposite" presStyleCnt="0">
        <dgm:presLayoutVars>
          <dgm:chMax val="0"/>
          <dgm:chPref val="0"/>
        </dgm:presLayoutVars>
      </dgm:prSet>
      <dgm:spPr/>
    </dgm:pt>
    <dgm:pt modelId="{BB0CDCFA-7737-4109-9010-6E57FC074F55}" type="pres">
      <dgm:prSet presAssocID="{52CB1627-B1B4-4E71-B740-435A0DFEBC61}" presName="ChildAccent" presStyleLbl="solidFgAcc1" presStyleIdx="14" presStyleCnt="15" custScaleX="107824" custScaleY="107824" custLinFactX="165449" custLinFactNeighborX="200000"/>
      <dgm:spPr>
        <a:prstGeom prst="ellipse">
          <a:avLst/>
        </a:prstGeom>
        <a:noFill/>
        <a:ln w="57150">
          <a:solidFill>
            <a:srgbClr val="008A3E"/>
          </a:solidFill>
        </a:ln>
      </dgm:spPr>
      <dgm:t>
        <a:bodyPr/>
        <a:lstStyle/>
        <a:p>
          <a:endParaRPr lang="ru-RU"/>
        </a:p>
      </dgm:t>
    </dgm:pt>
    <dgm:pt modelId="{4D9E8BBE-6F76-4450-BA6E-EAE196D16786}" type="pres">
      <dgm:prSet presAssocID="{52CB1627-B1B4-4E71-B740-435A0DFEBC61}" presName="Child" presStyleLbl="revTx" presStyleIdx="16" presStyleCnt="17" custLinFactNeighborX="28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282BB-B469-4A98-892B-5CE0008F66DA}" type="presOf" srcId="{E3CA738C-69AF-4341-9B82-3451FDE36282}" destId="{10186BC0-5B20-4602-82D5-B31762E5D1B2}" srcOrd="0" destOrd="0" presId="urn:microsoft.com/office/officeart/2008/layout/SquareAccentList"/>
    <dgm:cxn modelId="{CD5665CA-EE5B-4CEF-9FC4-303A334A0055}" srcId="{7721C1E7-1C43-4B61-A519-072F6534F2AB}" destId="{4E67F9E4-3E6D-47A2-8BCD-68BA6513F44E}" srcOrd="0" destOrd="0" parTransId="{D4A38CD0-1B81-4018-9391-938C5576C7F0}" sibTransId="{E255CE87-89F1-41EC-9699-0B8573DCD9F7}"/>
    <dgm:cxn modelId="{1B22C6E5-2F62-4277-90A8-01DF659196B5}" srcId="{4E67F9E4-3E6D-47A2-8BCD-68BA6513F44E}" destId="{5A34D07B-88A1-44E1-BB1A-BF73B0ED551A}" srcOrd="0" destOrd="0" parTransId="{BD55F274-0C03-43F9-85CF-9584928CE8B0}" sibTransId="{849511B6-0A6D-4681-A456-9D344845EDA1}"/>
    <dgm:cxn modelId="{3E159FAF-C758-468C-A6AA-D395E62D0A57}" type="presOf" srcId="{7FE1B3E5-3ADC-4815-AA85-C76661B39513}" destId="{6DA461FD-9571-44CD-817A-748C877DFFA2}" srcOrd="0" destOrd="0" presId="urn:microsoft.com/office/officeart/2008/layout/SquareAccentList"/>
    <dgm:cxn modelId="{42CC9335-506B-4CEA-ABEE-6F72FD9AF92F}" type="presOf" srcId="{0F3E9E44-843F-4EBB-BDBE-BDF35DA929B1}" destId="{E2F31D30-EDD4-4D9F-8FDF-1555C2B2A386}" srcOrd="0" destOrd="0" presId="urn:microsoft.com/office/officeart/2008/layout/SquareAccentList"/>
    <dgm:cxn modelId="{A3A71C3D-FD84-4314-99F1-46B411D7C4E0}" srcId="{E3CA738C-69AF-4341-9B82-3451FDE36282}" destId="{A39F2983-18ED-485A-8CA6-686C178956FA}" srcOrd="9" destOrd="0" parTransId="{A01EC43C-A2C9-4049-A386-1E25727BA85E}" sibTransId="{D1087EC0-D2FE-40C1-B1E3-DAFD6926173A}"/>
    <dgm:cxn modelId="{5ABFBF11-3CC0-4FA9-8E5E-6BB26CFA78B3}" type="presOf" srcId="{78BB13EE-7E04-4820-B551-B9295E19D4FC}" destId="{EC74EAB3-09D6-45DB-B004-AB7DA4F90D5B}" srcOrd="0" destOrd="0" presId="urn:microsoft.com/office/officeart/2008/layout/SquareAccentList"/>
    <dgm:cxn modelId="{11CE1AC6-F5A4-4474-8873-8CBD8E111CFD}" type="presOf" srcId="{FB454276-6DB6-4CED-A075-2DAE03CAA216}" destId="{C95ECF0E-19EF-4FA1-BD32-DACEDDEAEF19}" srcOrd="0" destOrd="0" presId="urn:microsoft.com/office/officeart/2008/layout/SquareAccentList"/>
    <dgm:cxn modelId="{619229E4-E504-459A-9666-C42F538ED682}" srcId="{4E67F9E4-3E6D-47A2-8BCD-68BA6513F44E}" destId="{AD33B932-251F-4A95-96ED-69BD893A3B11}" srcOrd="1" destOrd="0" parTransId="{4CE6FE14-24E1-4E4D-979B-26CD679F3AF1}" sibTransId="{92516311-EAAD-401F-9F8E-C2FCDAFA31A2}"/>
    <dgm:cxn modelId="{A68764C2-B21B-465F-92F3-74476505453F}" type="presOf" srcId="{F83DB72B-505A-4BE4-AB8A-64F713A78702}" destId="{B7AFF63B-C268-46A0-B984-26F163817445}" srcOrd="0" destOrd="0" presId="urn:microsoft.com/office/officeart/2008/layout/SquareAccentList"/>
    <dgm:cxn modelId="{D32836D2-E99F-447F-A4FF-F3D9D66CFC3C}" srcId="{7721C1E7-1C43-4B61-A519-072F6534F2AB}" destId="{E3CA738C-69AF-4341-9B82-3451FDE36282}" srcOrd="1" destOrd="0" parTransId="{C3493AEA-1949-448F-A2C9-975A3CD8B8E4}" sibTransId="{7D102143-7F30-417D-8735-214DB9C8BE3F}"/>
    <dgm:cxn modelId="{AEF50D17-2789-45FB-B3A6-EC91AA820B35}" type="presOf" srcId="{7006DA96-E1B4-464F-A734-74201C91BD2A}" destId="{2CDBB6E3-049A-45D1-9FBE-3860590834E8}" srcOrd="0" destOrd="0" presId="urn:microsoft.com/office/officeart/2008/layout/SquareAccentList"/>
    <dgm:cxn modelId="{6A76CCD7-2EE7-4B11-B6AB-8C1879E77261}" type="presOf" srcId="{5A34D07B-88A1-44E1-BB1A-BF73B0ED551A}" destId="{CD23C482-3618-4F12-B994-7205771EB51A}" srcOrd="0" destOrd="0" presId="urn:microsoft.com/office/officeart/2008/layout/SquareAccentList"/>
    <dgm:cxn modelId="{41F2B591-B1D4-4AB8-98B7-570EE9917A86}" srcId="{4E67F9E4-3E6D-47A2-8BCD-68BA6513F44E}" destId="{0F3E9E44-843F-4EBB-BDBE-BDF35DA929B1}" srcOrd="3" destOrd="0" parTransId="{433C6BA9-EB01-43E0-B8E4-D30F3D93706F}" sibTransId="{38FF46E0-446C-45D8-82D0-B34C2785B5AA}"/>
    <dgm:cxn modelId="{E3F75AB1-F299-4762-9F4B-7CFEA364479F}" srcId="{E3CA738C-69AF-4341-9B82-3451FDE36282}" destId="{52CB1627-B1B4-4E71-B740-435A0DFEBC61}" srcOrd="10" destOrd="0" parTransId="{31C755A6-9E37-47FB-A376-F3B4C46E2140}" sibTransId="{F99DA45B-2E0A-4C6E-BAA3-E419ACFDF1F6}"/>
    <dgm:cxn modelId="{4F1BD2A3-6780-4115-8EF8-5012E1AB5582}" type="presOf" srcId="{A39F2983-18ED-485A-8CA6-686C178956FA}" destId="{17BECCE6-FDDE-4450-BD78-C0DEC7CC18D8}" srcOrd="0" destOrd="0" presId="urn:microsoft.com/office/officeart/2008/layout/SquareAccentList"/>
    <dgm:cxn modelId="{20FEA646-8EB0-49B6-B471-4E84FFFD9136}" srcId="{E3CA738C-69AF-4341-9B82-3451FDE36282}" destId="{6C015F55-BBBC-4253-93A0-100BFC172665}" srcOrd="2" destOrd="0" parTransId="{A2CAFF58-93FE-42AA-915D-D19B85BBDD11}" sibTransId="{DC0E3326-AC73-494E-AFAE-AAC53AE8C096}"/>
    <dgm:cxn modelId="{CD01C0AD-DE50-4FC9-920C-E80E6478B7FF}" type="presOf" srcId="{6C015F55-BBBC-4253-93A0-100BFC172665}" destId="{99102F43-84E8-42AF-82B2-061D1AD96B29}" srcOrd="0" destOrd="0" presId="urn:microsoft.com/office/officeart/2008/layout/SquareAccentList"/>
    <dgm:cxn modelId="{B6D64E17-52C5-4915-A1E9-ED94B6BC1FFF}" srcId="{E3CA738C-69AF-4341-9B82-3451FDE36282}" destId="{7FE1B3E5-3ADC-4815-AA85-C76661B39513}" srcOrd="4" destOrd="0" parTransId="{A1CED24F-4D6B-45DE-ACDB-507A852143F3}" sibTransId="{D29D2947-743F-428F-8C2D-EF79AEA7D8AF}"/>
    <dgm:cxn modelId="{99DD1FAD-029B-49D2-A68F-80DC552CE558}" srcId="{E3CA738C-69AF-4341-9B82-3451FDE36282}" destId="{3395D8D5-58FD-4AC8-B05C-F53A9E409DC3}" srcOrd="5" destOrd="0" parTransId="{DC98E6DA-7FFF-40B2-AA22-C99865619D0A}" sibTransId="{EA770099-DAFA-4545-AF9D-96DEDB917517}"/>
    <dgm:cxn modelId="{525DA704-D962-4674-8627-7782F75BE8D5}" type="presOf" srcId="{45E83939-6687-4876-82F6-159C66E4FB57}" destId="{A5C7BEFF-BC15-404C-BCA8-D11B0286A4F6}" srcOrd="0" destOrd="0" presId="urn:microsoft.com/office/officeart/2008/layout/SquareAccentList"/>
    <dgm:cxn modelId="{2C231CB6-44B4-4302-8FFE-AE0DFE0E432B}" type="presOf" srcId="{4E67F9E4-3E6D-47A2-8BCD-68BA6513F44E}" destId="{208EFC99-8BD4-4C96-9614-3CD1C3BEB67C}" srcOrd="0" destOrd="0" presId="urn:microsoft.com/office/officeart/2008/layout/SquareAccentList"/>
    <dgm:cxn modelId="{6862B7D8-E1F9-4503-999A-1B41585D7C4D}" srcId="{4E67F9E4-3E6D-47A2-8BCD-68BA6513F44E}" destId="{45E83939-6687-4876-82F6-159C66E4FB57}" srcOrd="2" destOrd="0" parTransId="{7D94A00B-3068-4FCA-BD3A-1F1FA6754F6B}" sibTransId="{3E13326C-332F-4823-87C5-79A18F7204A6}"/>
    <dgm:cxn modelId="{723DA9EF-C528-4A0D-B295-73F920693138}" type="presOf" srcId="{AD33B932-251F-4A95-96ED-69BD893A3B11}" destId="{9092B798-5B75-47CA-B8F7-F9DE3B143883}" srcOrd="0" destOrd="0" presId="urn:microsoft.com/office/officeart/2008/layout/SquareAccentList"/>
    <dgm:cxn modelId="{566A585A-CED8-4D18-87D6-BC4F8CF5DEE5}" type="presOf" srcId="{7D93D40F-32EF-4013-BBCC-B85DED2676B0}" destId="{A0A122D6-B10C-4076-AFD3-8667CC0FB268}" srcOrd="0" destOrd="0" presId="urn:microsoft.com/office/officeart/2008/layout/SquareAccentList"/>
    <dgm:cxn modelId="{62606BBF-E07D-4218-8576-EA7E53AA8A22}" type="presOf" srcId="{3395D8D5-58FD-4AC8-B05C-F53A9E409DC3}" destId="{3B56305C-204B-44D5-A732-61A1F30B8126}" srcOrd="0" destOrd="0" presId="urn:microsoft.com/office/officeart/2008/layout/SquareAccentList"/>
    <dgm:cxn modelId="{22815CEF-C1E3-410A-BBF1-432408C8BCE6}" srcId="{E3CA738C-69AF-4341-9B82-3451FDE36282}" destId="{FB454276-6DB6-4CED-A075-2DAE03CAA216}" srcOrd="7" destOrd="0" parTransId="{5AD59A7C-36B0-44F0-AD60-19DDF8C94FBA}" sibTransId="{6770CB7E-8344-4B9C-BD6E-43F686521B0D}"/>
    <dgm:cxn modelId="{26AB60FC-496B-4B66-BCC5-22BA0A34C26F}" type="presOf" srcId="{E7579DF6-E642-494A-8EF2-C029805E839A}" destId="{E2D7A8FE-75B3-416E-B4B5-69B68F019D07}" srcOrd="0" destOrd="0" presId="urn:microsoft.com/office/officeart/2008/layout/SquareAccentList"/>
    <dgm:cxn modelId="{778FD721-C900-4E1D-B6CA-E35A5E606313}" type="presOf" srcId="{52CB1627-B1B4-4E71-B740-435A0DFEBC61}" destId="{4D9E8BBE-6F76-4450-BA6E-EAE196D16786}" srcOrd="0" destOrd="0" presId="urn:microsoft.com/office/officeart/2008/layout/SquareAccentList"/>
    <dgm:cxn modelId="{ACE86A35-C575-4682-B7F7-730AEB0AE2F4}" srcId="{E3CA738C-69AF-4341-9B82-3451FDE36282}" destId="{78BB13EE-7E04-4820-B551-B9295E19D4FC}" srcOrd="3" destOrd="0" parTransId="{8B0D88C3-27B1-4048-893B-B4F747D66201}" sibTransId="{B87F17FA-E3D1-408B-AC2A-C02E4F265A65}"/>
    <dgm:cxn modelId="{C0A9D3E8-4153-472C-9479-40E811345364}" srcId="{E3CA738C-69AF-4341-9B82-3451FDE36282}" destId="{7D93D40F-32EF-4013-BBCC-B85DED2676B0}" srcOrd="8" destOrd="0" parTransId="{7DE23591-182E-4046-9ADA-2C862767DED5}" sibTransId="{AB5185BB-FE62-4625-8285-AD8215E33A22}"/>
    <dgm:cxn modelId="{907A0F91-9C0B-42E4-B19E-29EDF95991FA}" srcId="{E3CA738C-69AF-4341-9B82-3451FDE36282}" destId="{F83DB72B-505A-4BE4-AB8A-64F713A78702}" srcOrd="6" destOrd="0" parTransId="{5220C6AA-52D0-45C1-918A-5E474F36BE07}" sibTransId="{10162E0E-0EBA-478E-9F99-C4F422299422}"/>
    <dgm:cxn modelId="{C8E5CBC6-AF11-4B7F-9A6E-6F4C99FD86E0}" srcId="{E3CA738C-69AF-4341-9B82-3451FDE36282}" destId="{7006DA96-E1B4-464F-A734-74201C91BD2A}" srcOrd="1" destOrd="0" parTransId="{BB30A660-757D-4372-891B-D427F63C780D}" sibTransId="{257EAF8C-C28F-462C-890C-DB582E9F0353}"/>
    <dgm:cxn modelId="{12C7C58B-7EF4-47E6-BB21-B89F3D75D818}" srcId="{E3CA738C-69AF-4341-9B82-3451FDE36282}" destId="{E7579DF6-E642-494A-8EF2-C029805E839A}" srcOrd="0" destOrd="0" parTransId="{CD8660C3-09D5-4A73-9727-3B18DB3AF6EA}" sibTransId="{DAB60EF0-8FB2-4556-B289-07BDC2F5FB40}"/>
    <dgm:cxn modelId="{186FEFE9-A1EB-49D8-AA8B-9241C3C6C9D4}" type="presOf" srcId="{7721C1E7-1C43-4B61-A519-072F6534F2AB}" destId="{329DD883-30D7-4D07-B486-508240E4716D}" srcOrd="0" destOrd="0" presId="urn:microsoft.com/office/officeart/2008/layout/SquareAccentList"/>
    <dgm:cxn modelId="{5BED3A18-B12A-43C1-9F3A-62D6BD8BE85D}" type="presParOf" srcId="{329DD883-30D7-4D07-B486-508240E4716D}" destId="{1567DE23-9963-4604-A27E-06EBBEDFC2A1}" srcOrd="0" destOrd="0" presId="urn:microsoft.com/office/officeart/2008/layout/SquareAccentList"/>
    <dgm:cxn modelId="{34997A5C-190E-4E17-A97F-B1A27B194CEB}" type="presParOf" srcId="{1567DE23-9963-4604-A27E-06EBBEDFC2A1}" destId="{A9B9142E-5E6F-4FBF-ABDF-A76DD96E5481}" srcOrd="0" destOrd="0" presId="urn:microsoft.com/office/officeart/2008/layout/SquareAccentList"/>
    <dgm:cxn modelId="{DD653B3B-AC86-4103-A960-F609D34ECB99}" type="presParOf" srcId="{A9B9142E-5E6F-4FBF-ABDF-A76DD96E5481}" destId="{63FF4D0B-CD55-4CEF-B1F0-36C3508D8C71}" srcOrd="0" destOrd="0" presId="urn:microsoft.com/office/officeart/2008/layout/SquareAccentList"/>
    <dgm:cxn modelId="{45A8C666-B8F8-4FF4-8DE2-20B513EB3F82}" type="presParOf" srcId="{A9B9142E-5E6F-4FBF-ABDF-A76DD96E5481}" destId="{67B903DC-14BD-4C2F-8C9D-F45F7C999623}" srcOrd="1" destOrd="0" presId="urn:microsoft.com/office/officeart/2008/layout/SquareAccentList"/>
    <dgm:cxn modelId="{74A5992D-F563-4B7E-B65B-3324F8CBC162}" type="presParOf" srcId="{A9B9142E-5E6F-4FBF-ABDF-A76DD96E5481}" destId="{208EFC99-8BD4-4C96-9614-3CD1C3BEB67C}" srcOrd="2" destOrd="0" presId="urn:microsoft.com/office/officeart/2008/layout/SquareAccentList"/>
    <dgm:cxn modelId="{E66D3980-2DB3-4474-8AE3-7B550FAD01EE}" type="presParOf" srcId="{1567DE23-9963-4604-A27E-06EBBEDFC2A1}" destId="{01DE213E-1BA1-44A0-8E13-F160FA3FA956}" srcOrd="1" destOrd="0" presId="urn:microsoft.com/office/officeart/2008/layout/SquareAccentList"/>
    <dgm:cxn modelId="{F0A8FDD7-4AA6-47B5-949A-C95795F2A411}" type="presParOf" srcId="{01DE213E-1BA1-44A0-8E13-F160FA3FA956}" destId="{9A8EF7A5-DBF0-4D87-9B56-C7009D42BDD6}" srcOrd="0" destOrd="0" presId="urn:microsoft.com/office/officeart/2008/layout/SquareAccentList"/>
    <dgm:cxn modelId="{C03AB1B1-561C-45EE-8FEF-40A1A1B688B8}" type="presParOf" srcId="{9A8EF7A5-DBF0-4D87-9B56-C7009D42BDD6}" destId="{34607616-9C60-4B95-A048-624329320807}" srcOrd="0" destOrd="0" presId="urn:microsoft.com/office/officeart/2008/layout/SquareAccentList"/>
    <dgm:cxn modelId="{753A0149-D7C5-4929-AE5E-46A15705F496}" type="presParOf" srcId="{9A8EF7A5-DBF0-4D87-9B56-C7009D42BDD6}" destId="{CD23C482-3618-4F12-B994-7205771EB51A}" srcOrd="1" destOrd="0" presId="urn:microsoft.com/office/officeart/2008/layout/SquareAccentList"/>
    <dgm:cxn modelId="{228669DA-0F15-4DE8-9AE2-A60C86E6A3EB}" type="presParOf" srcId="{01DE213E-1BA1-44A0-8E13-F160FA3FA956}" destId="{25350E74-E13E-4B14-96D1-8B38EC2BE1AC}" srcOrd="1" destOrd="0" presId="urn:microsoft.com/office/officeart/2008/layout/SquareAccentList"/>
    <dgm:cxn modelId="{F3438BED-6FA8-4A79-B62C-804A45C92480}" type="presParOf" srcId="{25350E74-E13E-4B14-96D1-8B38EC2BE1AC}" destId="{39279BF1-D3E3-4635-B6FC-14D9256072BB}" srcOrd="0" destOrd="0" presId="urn:microsoft.com/office/officeart/2008/layout/SquareAccentList"/>
    <dgm:cxn modelId="{C864E170-C33F-48E8-ABCA-C171B2703AB4}" type="presParOf" srcId="{25350E74-E13E-4B14-96D1-8B38EC2BE1AC}" destId="{9092B798-5B75-47CA-B8F7-F9DE3B143883}" srcOrd="1" destOrd="0" presId="urn:microsoft.com/office/officeart/2008/layout/SquareAccentList"/>
    <dgm:cxn modelId="{3335D390-88E7-4A5D-8BE4-E9052D9AED09}" type="presParOf" srcId="{01DE213E-1BA1-44A0-8E13-F160FA3FA956}" destId="{803A2C5D-2470-4351-8902-982D77C8BCCE}" srcOrd="2" destOrd="0" presId="urn:microsoft.com/office/officeart/2008/layout/SquareAccentList"/>
    <dgm:cxn modelId="{05BF245C-4313-46FA-9C93-B437EE507BBA}" type="presParOf" srcId="{803A2C5D-2470-4351-8902-982D77C8BCCE}" destId="{A39A0FE6-4FCC-4828-9A0D-7D547ED23AAA}" srcOrd="0" destOrd="0" presId="urn:microsoft.com/office/officeart/2008/layout/SquareAccentList"/>
    <dgm:cxn modelId="{AEA876C0-FBE1-4513-98E3-405A9976FFF4}" type="presParOf" srcId="{803A2C5D-2470-4351-8902-982D77C8BCCE}" destId="{A5C7BEFF-BC15-404C-BCA8-D11B0286A4F6}" srcOrd="1" destOrd="0" presId="urn:microsoft.com/office/officeart/2008/layout/SquareAccentList"/>
    <dgm:cxn modelId="{75042077-9047-4F07-AAE2-5812569EE9BA}" type="presParOf" srcId="{01DE213E-1BA1-44A0-8E13-F160FA3FA956}" destId="{FC865DAE-7BC3-40B6-A232-3C5BBE23566C}" srcOrd="3" destOrd="0" presId="urn:microsoft.com/office/officeart/2008/layout/SquareAccentList"/>
    <dgm:cxn modelId="{2DC3E494-D5FC-4615-A061-EC6D033F0BF9}" type="presParOf" srcId="{FC865DAE-7BC3-40B6-A232-3C5BBE23566C}" destId="{8D970974-C066-4132-AFB3-56C2DAFEA3FF}" srcOrd="0" destOrd="0" presId="urn:microsoft.com/office/officeart/2008/layout/SquareAccentList"/>
    <dgm:cxn modelId="{5E5E5333-A07B-4AEF-9764-E5BEE5461DB5}" type="presParOf" srcId="{FC865DAE-7BC3-40B6-A232-3C5BBE23566C}" destId="{E2F31D30-EDD4-4D9F-8FDF-1555C2B2A386}" srcOrd="1" destOrd="0" presId="urn:microsoft.com/office/officeart/2008/layout/SquareAccentList"/>
    <dgm:cxn modelId="{3C62696C-28B3-4982-B158-C526B4C7029F}" type="presParOf" srcId="{329DD883-30D7-4D07-B486-508240E4716D}" destId="{FF3E09BE-C625-406C-8C22-82A441D318B3}" srcOrd="1" destOrd="0" presId="urn:microsoft.com/office/officeart/2008/layout/SquareAccentList"/>
    <dgm:cxn modelId="{0DF47139-0FC3-44F3-A259-65663BF7290E}" type="presParOf" srcId="{FF3E09BE-C625-406C-8C22-82A441D318B3}" destId="{4D28CD39-03F0-4D56-88CB-E7D306DB6957}" srcOrd="0" destOrd="0" presId="urn:microsoft.com/office/officeart/2008/layout/SquareAccentList"/>
    <dgm:cxn modelId="{CAB3BBD0-0C8B-4D37-A9FE-B51F1AD2D689}" type="presParOf" srcId="{4D28CD39-03F0-4D56-88CB-E7D306DB6957}" destId="{7506F7F7-C7B9-4738-A0AD-6D78C09FA363}" srcOrd="0" destOrd="0" presId="urn:microsoft.com/office/officeart/2008/layout/SquareAccentList"/>
    <dgm:cxn modelId="{E990D4B1-BA19-4CC3-92B2-5355D5A6B5A9}" type="presParOf" srcId="{4D28CD39-03F0-4D56-88CB-E7D306DB6957}" destId="{C0FD9A8E-0681-442A-AF6A-AEBC1C70338B}" srcOrd="1" destOrd="0" presId="urn:microsoft.com/office/officeart/2008/layout/SquareAccentList"/>
    <dgm:cxn modelId="{6EF7D911-BF02-42D1-9412-D0EF6551063F}" type="presParOf" srcId="{4D28CD39-03F0-4D56-88CB-E7D306DB6957}" destId="{10186BC0-5B20-4602-82D5-B31762E5D1B2}" srcOrd="2" destOrd="0" presId="urn:microsoft.com/office/officeart/2008/layout/SquareAccentList"/>
    <dgm:cxn modelId="{63900741-CA32-4F30-991D-70CDD94EC32D}" type="presParOf" srcId="{FF3E09BE-C625-406C-8C22-82A441D318B3}" destId="{7AC6CCF1-AC5D-4A5E-98BC-8A5BA200021C}" srcOrd="1" destOrd="0" presId="urn:microsoft.com/office/officeart/2008/layout/SquareAccentList"/>
    <dgm:cxn modelId="{BB01D1E2-2BF4-4D50-AEAE-2822BA0AB6C5}" type="presParOf" srcId="{7AC6CCF1-AC5D-4A5E-98BC-8A5BA200021C}" destId="{C1128D47-2CC8-4CF0-80D0-C0EFA59CFD37}" srcOrd="0" destOrd="0" presId="urn:microsoft.com/office/officeart/2008/layout/SquareAccentList"/>
    <dgm:cxn modelId="{5676B7A0-FB5E-4A79-BA7E-B5317F941F9A}" type="presParOf" srcId="{C1128D47-2CC8-4CF0-80D0-C0EFA59CFD37}" destId="{8BA7B9AD-FA8B-4E75-9421-8C3D48A00C04}" srcOrd="0" destOrd="0" presId="urn:microsoft.com/office/officeart/2008/layout/SquareAccentList"/>
    <dgm:cxn modelId="{6B8B76B4-A09F-4E2C-8DF0-FA45973A1FF7}" type="presParOf" srcId="{C1128D47-2CC8-4CF0-80D0-C0EFA59CFD37}" destId="{E2D7A8FE-75B3-416E-B4B5-69B68F019D07}" srcOrd="1" destOrd="0" presId="urn:microsoft.com/office/officeart/2008/layout/SquareAccentList"/>
    <dgm:cxn modelId="{11F1B83D-BCA6-4F3A-AA94-C6B7D58D357A}" type="presParOf" srcId="{7AC6CCF1-AC5D-4A5E-98BC-8A5BA200021C}" destId="{99F35912-9B63-4225-A489-131455B0A8BD}" srcOrd="1" destOrd="0" presId="urn:microsoft.com/office/officeart/2008/layout/SquareAccentList"/>
    <dgm:cxn modelId="{575779E6-A320-43AB-8D35-35BF991934CC}" type="presParOf" srcId="{99F35912-9B63-4225-A489-131455B0A8BD}" destId="{BDC71C7C-900F-4F1A-9BB2-8C746019E516}" srcOrd="0" destOrd="0" presId="urn:microsoft.com/office/officeart/2008/layout/SquareAccentList"/>
    <dgm:cxn modelId="{965DAE22-4F98-4115-9DDE-18A1EE946B70}" type="presParOf" srcId="{99F35912-9B63-4225-A489-131455B0A8BD}" destId="{2CDBB6E3-049A-45D1-9FBE-3860590834E8}" srcOrd="1" destOrd="0" presId="urn:microsoft.com/office/officeart/2008/layout/SquareAccentList"/>
    <dgm:cxn modelId="{69A4335D-3634-49F2-8210-DE63AC140E10}" type="presParOf" srcId="{7AC6CCF1-AC5D-4A5E-98BC-8A5BA200021C}" destId="{BD984C51-9566-408A-A34B-03AA3E9763F8}" srcOrd="2" destOrd="0" presId="urn:microsoft.com/office/officeart/2008/layout/SquareAccentList"/>
    <dgm:cxn modelId="{AC2E1884-4FFC-42ED-98E9-79CC4C01821A}" type="presParOf" srcId="{BD984C51-9566-408A-A34B-03AA3E9763F8}" destId="{94960F0A-2C3A-41C7-9534-64EAA5C5B66B}" srcOrd="0" destOrd="0" presId="urn:microsoft.com/office/officeart/2008/layout/SquareAccentList"/>
    <dgm:cxn modelId="{283A6A49-AE9B-4CF7-A101-2AC9941C35E9}" type="presParOf" srcId="{BD984C51-9566-408A-A34B-03AA3E9763F8}" destId="{99102F43-84E8-42AF-82B2-061D1AD96B29}" srcOrd="1" destOrd="0" presId="urn:microsoft.com/office/officeart/2008/layout/SquareAccentList"/>
    <dgm:cxn modelId="{68F0986B-1772-4AE9-81BA-D82832E01627}" type="presParOf" srcId="{7AC6CCF1-AC5D-4A5E-98BC-8A5BA200021C}" destId="{F56EDC3A-F378-4473-8C5F-63832C1217FA}" srcOrd="3" destOrd="0" presId="urn:microsoft.com/office/officeart/2008/layout/SquareAccentList"/>
    <dgm:cxn modelId="{B981914D-C94E-4E1B-9AC6-61CA06E219D4}" type="presParOf" srcId="{F56EDC3A-F378-4473-8C5F-63832C1217FA}" destId="{619A09CC-F16C-4C93-8DBA-80341F59F069}" srcOrd="0" destOrd="0" presId="urn:microsoft.com/office/officeart/2008/layout/SquareAccentList"/>
    <dgm:cxn modelId="{7659B829-BA77-40C7-B34C-56D1BD04AB58}" type="presParOf" srcId="{F56EDC3A-F378-4473-8C5F-63832C1217FA}" destId="{EC74EAB3-09D6-45DB-B004-AB7DA4F90D5B}" srcOrd="1" destOrd="0" presId="urn:microsoft.com/office/officeart/2008/layout/SquareAccentList"/>
    <dgm:cxn modelId="{0D86FD7B-A22F-4877-98DC-C0808F57858D}" type="presParOf" srcId="{7AC6CCF1-AC5D-4A5E-98BC-8A5BA200021C}" destId="{5888004D-9196-4C90-93A4-AFF19866C77B}" srcOrd="4" destOrd="0" presId="urn:microsoft.com/office/officeart/2008/layout/SquareAccentList"/>
    <dgm:cxn modelId="{7E13E020-49B1-46E4-9B58-FDD20BAAA320}" type="presParOf" srcId="{5888004D-9196-4C90-93A4-AFF19866C77B}" destId="{33FEC724-5D55-4F8B-9DD3-B8EAA93EA155}" srcOrd="0" destOrd="0" presId="urn:microsoft.com/office/officeart/2008/layout/SquareAccentList"/>
    <dgm:cxn modelId="{990135B9-E185-4D11-9B1E-28A12136B092}" type="presParOf" srcId="{5888004D-9196-4C90-93A4-AFF19866C77B}" destId="{6DA461FD-9571-44CD-817A-748C877DFFA2}" srcOrd="1" destOrd="0" presId="urn:microsoft.com/office/officeart/2008/layout/SquareAccentList"/>
    <dgm:cxn modelId="{4085AC0D-6352-4D13-A47E-94EFAC1F482C}" type="presParOf" srcId="{7AC6CCF1-AC5D-4A5E-98BC-8A5BA200021C}" destId="{C8E620BB-D95A-4B7C-A5FA-6D8164DA5AE1}" srcOrd="5" destOrd="0" presId="urn:microsoft.com/office/officeart/2008/layout/SquareAccentList"/>
    <dgm:cxn modelId="{3E37D77D-7979-498B-9F70-1532CC159538}" type="presParOf" srcId="{C8E620BB-D95A-4B7C-A5FA-6D8164DA5AE1}" destId="{7929FBF4-2757-4DDD-B29A-84C9789BDF76}" srcOrd="0" destOrd="0" presId="urn:microsoft.com/office/officeart/2008/layout/SquareAccentList"/>
    <dgm:cxn modelId="{52900F46-5199-4D2D-A00C-C14DB78F0B91}" type="presParOf" srcId="{C8E620BB-D95A-4B7C-A5FA-6D8164DA5AE1}" destId="{3B56305C-204B-44D5-A732-61A1F30B8126}" srcOrd="1" destOrd="0" presId="urn:microsoft.com/office/officeart/2008/layout/SquareAccentList"/>
    <dgm:cxn modelId="{365AB06B-32CC-4A52-B9C4-376888622A01}" type="presParOf" srcId="{7AC6CCF1-AC5D-4A5E-98BC-8A5BA200021C}" destId="{B3FD67DF-49C1-47B8-9E16-A9114EEC4582}" srcOrd="6" destOrd="0" presId="urn:microsoft.com/office/officeart/2008/layout/SquareAccentList"/>
    <dgm:cxn modelId="{00375201-1CDB-4D07-84C3-ECD0A9A4A0BD}" type="presParOf" srcId="{B3FD67DF-49C1-47B8-9E16-A9114EEC4582}" destId="{D315EAA2-65D5-4C08-A081-D07B695D5844}" srcOrd="0" destOrd="0" presId="urn:microsoft.com/office/officeart/2008/layout/SquareAccentList"/>
    <dgm:cxn modelId="{765D8D47-5960-4063-904A-E22DFA31D9F8}" type="presParOf" srcId="{B3FD67DF-49C1-47B8-9E16-A9114EEC4582}" destId="{B7AFF63B-C268-46A0-B984-26F163817445}" srcOrd="1" destOrd="0" presId="urn:microsoft.com/office/officeart/2008/layout/SquareAccentList"/>
    <dgm:cxn modelId="{24FD8FA4-C328-40A8-B4D5-2AD0944C9246}" type="presParOf" srcId="{7AC6CCF1-AC5D-4A5E-98BC-8A5BA200021C}" destId="{67E4F70B-9A1F-4106-89C1-89A7C44397CF}" srcOrd="7" destOrd="0" presId="urn:microsoft.com/office/officeart/2008/layout/SquareAccentList"/>
    <dgm:cxn modelId="{70F1A3F4-40C6-494B-AF64-B829E7CB224C}" type="presParOf" srcId="{67E4F70B-9A1F-4106-89C1-89A7C44397CF}" destId="{82BCD9DF-E084-4902-8966-ACA38F02EBF0}" srcOrd="0" destOrd="0" presId="urn:microsoft.com/office/officeart/2008/layout/SquareAccentList"/>
    <dgm:cxn modelId="{2676F2DF-CC0B-42D9-A3C8-C16B7CE835FD}" type="presParOf" srcId="{67E4F70B-9A1F-4106-89C1-89A7C44397CF}" destId="{C95ECF0E-19EF-4FA1-BD32-DACEDDEAEF19}" srcOrd="1" destOrd="0" presId="urn:microsoft.com/office/officeart/2008/layout/SquareAccentList"/>
    <dgm:cxn modelId="{0DB7165E-6BE4-4EF6-9851-C071638CE845}" type="presParOf" srcId="{7AC6CCF1-AC5D-4A5E-98BC-8A5BA200021C}" destId="{AEC587D6-DADA-4E41-9D9F-C9248D9DF585}" srcOrd="8" destOrd="0" presId="urn:microsoft.com/office/officeart/2008/layout/SquareAccentList"/>
    <dgm:cxn modelId="{34BCA404-CDD7-46FB-84EC-42E9E57F4E37}" type="presParOf" srcId="{AEC587D6-DADA-4E41-9D9F-C9248D9DF585}" destId="{B3D50AA7-F5C7-40EC-9622-1156B40CBB81}" srcOrd="0" destOrd="0" presId="urn:microsoft.com/office/officeart/2008/layout/SquareAccentList"/>
    <dgm:cxn modelId="{4CC826AA-50ED-45D0-9375-E4742EAFBC27}" type="presParOf" srcId="{AEC587D6-DADA-4E41-9D9F-C9248D9DF585}" destId="{A0A122D6-B10C-4076-AFD3-8667CC0FB268}" srcOrd="1" destOrd="0" presId="urn:microsoft.com/office/officeart/2008/layout/SquareAccentList"/>
    <dgm:cxn modelId="{49AF99A9-2BFB-4428-B10E-1CC7994690A9}" type="presParOf" srcId="{7AC6CCF1-AC5D-4A5E-98BC-8A5BA200021C}" destId="{9168F83E-15B0-49E8-9E8E-7FDD39DA1E81}" srcOrd="9" destOrd="0" presId="urn:microsoft.com/office/officeart/2008/layout/SquareAccentList"/>
    <dgm:cxn modelId="{85DB0FA4-0BEF-42D0-98C9-C2AE27399123}" type="presParOf" srcId="{9168F83E-15B0-49E8-9E8E-7FDD39DA1E81}" destId="{7FA37063-7254-48EA-95AE-B34645733F1B}" srcOrd="0" destOrd="0" presId="urn:microsoft.com/office/officeart/2008/layout/SquareAccentList"/>
    <dgm:cxn modelId="{2A5A3A04-6816-4D95-B7B5-B1D98AB8ABD0}" type="presParOf" srcId="{9168F83E-15B0-49E8-9E8E-7FDD39DA1E81}" destId="{17BECCE6-FDDE-4450-BD78-C0DEC7CC18D8}" srcOrd="1" destOrd="0" presId="urn:microsoft.com/office/officeart/2008/layout/SquareAccentList"/>
    <dgm:cxn modelId="{163BFD8A-04D5-4E25-ABA1-4CCDA78BD990}" type="presParOf" srcId="{7AC6CCF1-AC5D-4A5E-98BC-8A5BA200021C}" destId="{5136CDFB-9731-43C6-971F-8D1E62E1970C}" srcOrd="10" destOrd="0" presId="urn:microsoft.com/office/officeart/2008/layout/SquareAccentList"/>
    <dgm:cxn modelId="{4648CDF1-AED7-4495-A41A-46C67A471FB5}" type="presParOf" srcId="{5136CDFB-9731-43C6-971F-8D1E62E1970C}" destId="{BB0CDCFA-7737-4109-9010-6E57FC074F55}" srcOrd="0" destOrd="0" presId="urn:microsoft.com/office/officeart/2008/layout/SquareAccentList"/>
    <dgm:cxn modelId="{D24315F7-0AE5-490A-8691-D2006D26E76E}" type="presParOf" srcId="{5136CDFB-9731-43C6-971F-8D1E62E1970C}" destId="{4D9E8BBE-6F76-4450-BA6E-EAE196D1678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C481C-D6E2-4C8E-91AE-CCBE1EC06D38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0491A56-97BC-4FB2-9124-E1438EB30050}">
      <dgm:prSet phldrT="[Текст]"/>
      <dgm:spPr>
        <a:solidFill>
          <a:srgbClr val="993366"/>
        </a:solidFill>
        <a:ln>
          <a:noFill/>
        </a:ln>
      </dgm:spPr>
      <dgm:t>
        <a:bodyPr/>
        <a:lstStyle/>
        <a:p>
          <a:r>
            <a:rPr lang="ru-RU" b="1" dirty="0" smtClean="0"/>
            <a:t>ВСЕГО</a:t>
          </a:r>
          <a:r>
            <a:rPr lang="en-US" b="1" dirty="0" smtClean="0"/>
            <a:t>:</a:t>
          </a:r>
          <a:endParaRPr lang="ru-RU" dirty="0"/>
        </a:p>
      </dgm:t>
    </dgm:pt>
    <dgm:pt modelId="{96E26D2B-E067-4434-9034-92328B629667}" type="parTrans" cxnId="{4DD9A875-277A-4C99-BA5A-448894AB9A4C}">
      <dgm:prSet/>
      <dgm:spPr/>
      <dgm:t>
        <a:bodyPr/>
        <a:lstStyle/>
        <a:p>
          <a:endParaRPr lang="ru-RU"/>
        </a:p>
      </dgm:t>
    </dgm:pt>
    <dgm:pt modelId="{326F0BD6-D01C-487B-B40E-53DB5D5AE5A7}" type="sibTrans" cxnId="{4DD9A875-277A-4C99-BA5A-448894AB9A4C}">
      <dgm:prSet/>
      <dgm:spPr/>
      <dgm:t>
        <a:bodyPr/>
        <a:lstStyle/>
        <a:p>
          <a:endParaRPr lang="ru-RU"/>
        </a:p>
      </dgm:t>
    </dgm:pt>
    <dgm:pt modelId="{D1785579-DE7F-44F2-9683-4F8ADB4D363B}">
      <dgm:prSet phldrT="[Текст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600" b="1" dirty="0" smtClean="0"/>
            <a:t>145 чел.</a:t>
          </a:r>
          <a:endParaRPr lang="ru-RU" sz="2600" b="1" dirty="0"/>
        </a:p>
      </dgm:t>
    </dgm:pt>
    <dgm:pt modelId="{67DBF36A-6EA0-4F5B-B8DA-E83B08E22612}" type="parTrans" cxnId="{C5C25A17-B8CF-4354-8758-0F061938EC68}">
      <dgm:prSet/>
      <dgm:spPr/>
      <dgm:t>
        <a:bodyPr/>
        <a:lstStyle/>
        <a:p>
          <a:endParaRPr lang="ru-RU"/>
        </a:p>
      </dgm:t>
    </dgm:pt>
    <dgm:pt modelId="{B1EFDC30-8196-4588-A118-C668194662A6}" type="sibTrans" cxnId="{C5C25A17-B8CF-4354-8758-0F061938EC68}">
      <dgm:prSet/>
      <dgm:spPr/>
      <dgm:t>
        <a:bodyPr/>
        <a:lstStyle/>
        <a:p>
          <a:endParaRPr lang="ru-RU"/>
        </a:p>
      </dgm:t>
    </dgm:pt>
    <dgm:pt modelId="{A25D6587-DFD6-46B9-9E04-220BACD85619}">
      <dgm:prSet phldrT="[Текст]"/>
      <dgm:spPr>
        <a:solidFill>
          <a:srgbClr val="993366"/>
        </a:solidFill>
        <a:ln>
          <a:noFill/>
        </a:ln>
      </dgm:spPr>
      <dgm:t>
        <a:bodyPr/>
        <a:lstStyle/>
        <a:p>
          <a:r>
            <a:rPr lang="ru-RU" b="1" dirty="0" smtClean="0"/>
            <a:t>ЛПУ </a:t>
          </a:r>
          <a:br>
            <a:rPr lang="ru-RU" b="1" dirty="0" smtClean="0"/>
          </a:br>
          <a:r>
            <a:rPr lang="ru-RU" b="1" dirty="0" smtClean="0"/>
            <a:t>г. Кирова</a:t>
          </a:r>
          <a:endParaRPr lang="ru-RU" b="1" dirty="0"/>
        </a:p>
      </dgm:t>
    </dgm:pt>
    <dgm:pt modelId="{F68C3555-00BA-4AF2-8436-11A283A4D0E1}" type="parTrans" cxnId="{3CA03652-59C5-4178-842C-D092484161CB}">
      <dgm:prSet/>
      <dgm:spPr/>
      <dgm:t>
        <a:bodyPr/>
        <a:lstStyle/>
        <a:p>
          <a:endParaRPr lang="ru-RU"/>
        </a:p>
      </dgm:t>
    </dgm:pt>
    <dgm:pt modelId="{8A00A4FA-35E3-4DE3-A614-1DDA999C7772}" type="sibTrans" cxnId="{3CA03652-59C5-4178-842C-D092484161CB}">
      <dgm:prSet/>
      <dgm:spPr/>
      <dgm:t>
        <a:bodyPr/>
        <a:lstStyle/>
        <a:p>
          <a:endParaRPr lang="ru-RU"/>
        </a:p>
      </dgm:t>
    </dgm:pt>
    <dgm:pt modelId="{48A8EC4B-157A-4F62-A6A1-6B55FC8F4137}">
      <dgm:prSet phldrT="[Текст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600" b="1" dirty="0" smtClean="0"/>
            <a:t>64 чел.</a:t>
          </a:r>
          <a:endParaRPr lang="ru-RU" sz="2600" b="1" dirty="0"/>
        </a:p>
      </dgm:t>
    </dgm:pt>
    <dgm:pt modelId="{CC63A209-EA64-4D71-A6DE-166DBA165E2E}" type="parTrans" cxnId="{C5BB2343-AB79-4578-88EB-718CE2555C32}">
      <dgm:prSet/>
      <dgm:spPr/>
      <dgm:t>
        <a:bodyPr/>
        <a:lstStyle/>
        <a:p>
          <a:endParaRPr lang="ru-RU"/>
        </a:p>
      </dgm:t>
    </dgm:pt>
    <dgm:pt modelId="{83CC3BAE-36BE-4AE6-AB87-EB05ECC5FA66}" type="sibTrans" cxnId="{C5BB2343-AB79-4578-88EB-718CE2555C32}">
      <dgm:prSet/>
      <dgm:spPr/>
      <dgm:t>
        <a:bodyPr/>
        <a:lstStyle/>
        <a:p>
          <a:endParaRPr lang="ru-RU"/>
        </a:p>
      </dgm:t>
    </dgm:pt>
    <dgm:pt modelId="{63218028-BAC8-4787-9F31-59D356A56647}">
      <dgm:prSet phldrT="[Текст]"/>
      <dgm:spPr>
        <a:solidFill>
          <a:srgbClr val="993366"/>
        </a:solidFill>
        <a:ln>
          <a:noFill/>
        </a:ln>
      </dgm:spPr>
      <dgm:t>
        <a:bodyPr/>
        <a:lstStyle/>
        <a:p>
          <a:r>
            <a:rPr lang="ru-RU" b="1" dirty="0" smtClean="0"/>
            <a:t>Областные ЛПУ</a:t>
          </a:r>
          <a:endParaRPr lang="ru-RU" b="1" dirty="0"/>
        </a:p>
      </dgm:t>
    </dgm:pt>
    <dgm:pt modelId="{311C83EA-82B9-4C17-9E82-1D748E1AB60B}" type="parTrans" cxnId="{96B88558-3C61-4492-B7E1-988E4BC0D5F1}">
      <dgm:prSet/>
      <dgm:spPr/>
      <dgm:t>
        <a:bodyPr/>
        <a:lstStyle/>
        <a:p>
          <a:endParaRPr lang="ru-RU"/>
        </a:p>
      </dgm:t>
    </dgm:pt>
    <dgm:pt modelId="{A15D9EF6-D246-441B-B4D4-42DA53FC93CC}" type="sibTrans" cxnId="{96B88558-3C61-4492-B7E1-988E4BC0D5F1}">
      <dgm:prSet/>
      <dgm:spPr/>
      <dgm:t>
        <a:bodyPr/>
        <a:lstStyle/>
        <a:p>
          <a:endParaRPr lang="ru-RU"/>
        </a:p>
      </dgm:t>
    </dgm:pt>
    <dgm:pt modelId="{038666C5-758E-4F84-BB95-3420213E8745}">
      <dgm:prSet phldrT="[Текст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600" b="1" dirty="0" smtClean="0"/>
            <a:t>44 чел.</a:t>
          </a:r>
          <a:endParaRPr lang="ru-RU" sz="2600" b="1" dirty="0"/>
        </a:p>
      </dgm:t>
    </dgm:pt>
    <dgm:pt modelId="{CA406881-D838-4144-8F36-110B7C3DDC74}" type="parTrans" cxnId="{27C25E41-0F97-4BD8-92B0-B59B9EB1D8E7}">
      <dgm:prSet/>
      <dgm:spPr/>
      <dgm:t>
        <a:bodyPr/>
        <a:lstStyle/>
        <a:p>
          <a:endParaRPr lang="ru-RU"/>
        </a:p>
      </dgm:t>
    </dgm:pt>
    <dgm:pt modelId="{D96A80BC-6940-4040-B3E2-5F41348C8C4F}" type="sibTrans" cxnId="{27C25E41-0F97-4BD8-92B0-B59B9EB1D8E7}">
      <dgm:prSet/>
      <dgm:spPr/>
      <dgm:t>
        <a:bodyPr/>
        <a:lstStyle/>
        <a:p>
          <a:endParaRPr lang="ru-RU"/>
        </a:p>
      </dgm:t>
    </dgm:pt>
    <dgm:pt modelId="{D59E8CA4-3C66-46A8-88E6-CB98CD014B32}">
      <dgm:prSet phldrT="[Текст]"/>
      <dgm:spPr>
        <a:solidFill>
          <a:srgbClr val="993366"/>
        </a:solidFill>
        <a:ln>
          <a:noFill/>
        </a:ln>
      </dgm:spPr>
      <dgm:t>
        <a:bodyPr/>
        <a:lstStyle/>
        <a:p>
          <a:r>
            <a:rPr lang="ru-RU" b="1" dirty="0" smtClean="0"/>
            <a:t>ЛПУ района</a:t>
          </a:r>
          <a:endParaRPr lang="ru-RU" b="1" dirty="0"/>
        </a:p>
      </dgm:t>
    </dgm:pt>
    <dgm:pt modelId="{236B4F13-AD1F-4D7E-A3F7-EB3C933AAD53}" type="parTrans" cxnId="{D78EB455-1FA0-4435-B3A9-7C943BDA79CA}">
      <dgm:prSet/>
      <dgm:spPr/>
      <dgm:t>
        <a:bodyPr/>
        <a:lstStyle/>
        <a:p>
          <a:endParaRPr lang="ru-RU"/>
        </a:p>
      </dgm:t>
    </dgm:pt>
    <dgm:pt modelId="{32A69A2C-4003-4882-A7BB-4873CDADD676}" type="sibTrans" cxnId="{D78EB455-1FA0-4435-B3A9-7C943BDA79CA}">
      <dgm:prSet/>
      <dgm:spPr/>
      <dgm:t>
        <a:bodyPr/>
        <a:lstStyle/>
        <a:p>
          <a:endParaRPr lang="ru-RU"/>
        </a:p>
      </dgm:t>
    </dgm:pt>
    <dgm:pt modelId="{BAE00FCB-8902-4206-A5E5-B9FB4BEB65C8}">
      <dgm:prSet phldrT="[Текст]" custT="1"/>
      <dgm:spPr>
        <a:solidFill>
          <a:schemeClr val="accent3">
            <a:lumMod val="85000"/>
            <a:alpha val="9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600" b="1" dirty="0" smtClean="0"/>
            <a:t>37 чел.</a:t>
          </a:r>
          <a:endParaRPr lang="ru-RU" sz="2600" b="1" dirty="0"/>
        </a:p>
      </dgm:t>
    </dgm:pt>
    <dgm:pt modelId="{73BE1878-7BB3-4C56-A086-F73D3BF425D9}" type="parTrans" cxnId="{47101043-E203-4DCF-B03D-F2FC5F43BC3F}">
      <dgm:prSet/>
      <dgm:spPr/>
      <dgm:t>
        <a:bodyPr/>
        <a:lstStyle/>
        <a:p>
          <a:endParaRPr lang="ru-RU"/>
        </a:p>
      </dgm:t>
    </dgm:pt>
    <dgm:pt modelId="{B13CB1D4-4B69-486D-95C3-F40E76A033AE}" type="sibTrans" cxnId="{47101043-E203-4DCF-B03D-F2FC5F43BC3F}">
      <dgm:prSet/>
      <dgm:spPr/>
      <dgm:t>
        <a:bodyPr/>
        <a:lstStyle/>
        <a:p>
          <a:endParaRPr lang="ru-RU"/>
        </a:p>
      </dgm:t>
    </dgm:pt>
    <dgm:pt modelId="{02880FEF-D0A3-4ADA-AE34-B4A6739252FB}" type="pres">
      <dgm:prSet presAssocID="{4D5C481C-D6E2-4C8E-91AE-CCBE1EC06D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E7380-0A41-4810-967B-B9A2268DEA66}" type="pres">
      <dgm:prSet presAssocID="{00491A56-97BC-4FB2-9124-E1438EB30050}" presName="composite" presStyleCnt="0"/>
      <dgm:spPr/>
      <dgm:t>
        <a:bodyPr/>
        <a:lstStyle/>
        <a:p>
          <a:endParaRPr lang="ru-RU"/>
        </a:p>
      </dgm:t>
    </dgm:pt>
    <dgm:pt modelId="{12B11457-3F27-44C6-8BC5-2CE062C1D5AA}" type="pres">
      <dgm:prSet presAssocID="{00491A56-97BC-4FB2-9124-E1438EB3005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EA1BB-FEA9-4D60-A274-806B1C40052D}" type="pres">
      <dgm:prSet presAssocID="{00491A56-97BC-4FB2-9124-E1438EB3005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7B16E-85C5-42EE-9BF7-EBB428955A83}" type="pres">
      <dgm:prSet presAssocID="{326F0BD6-D01C-487B-B40E-53DB5D5AE5A7}" presName="space" presStyleCnt="0"/>
      <dgm:spPr/>
      <dgm:t>
        <a:bodyPr/>
        <a:lstStyle/>
        <a:p>
          <a:endParaRPr lang="ru-RU"/>
        </a:p>
      </dgm:t>
    </dgm:pt>
    <dgm:pt modelId="{137D675D-8837-44F5-8120-46F5B31D02C5}" type="pres">
      <dgm:prSet presAssocID="{A25D6587-DFD6-46B9-9E04-220BACD85619}" presName="composite" presStyleCnt="0"/>
      <dgm:spPr/>
      <dgm:t>
        <a:bodyPr/>
        <a:lstStyle/>
        <a:p>
          <a:endParaRPr lang="ru-RU"/>
        </a:p>
      </dgm:t>
    </dgm:pt>
    <dgm:pt modelId="{8F0F5A0B-D8C9-409F-A78F-59C9C86A4E8B}" type="pres">
      <dgm:prSet presAssocID="{A25D6587-DFD6-46B9-9E04-220BACD8561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8E1F3-25D3-46DE-8146-B3665268E3C7}" type="pres">
      <dgm:prSet presAssocID="{A25D6587-DFD6-46B9-9E04-220BACD8561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4F585-42A7-4A4E-893B-1E16DB9A682C}" type="pres">
      <dgm:prSet presAssocID="{8A00A4FA-35E3-4DE3-A614-1DDA999C7772}" presName="space" presStyleCnt="0"/>
      <dgm:spPr/>
      <dgm:t>
        <a:bodyPr/>
        <a:lstStyle/>
        <a:p>
          <a:endParaRPr lang="ru-RU"/>
        </a:p>
      </dgm:t>
    </dgm:pt>
    <dgm:pt modelId="{EC5D4DCF-5B1F-4929-9BA1-F48568EB09B3}" type="pres">
      <dgm:prSet presAssocID="{63218028-BAC8-4787-9F31-59D356A56647}" presName="composite" presStyleCnt="0"/>
      <dgm:spPr/>
      <dgm:t>
        <a:bodyPr/>
        <a:lstStyle/>
        <a:p>
          <a:endParaRPr lang="ru-RU"/>
        </a:p>
      </dgm:t>
    </dgm:pt>
    <dgm:pt modelId="{88A23BCB-5A10-43EB-A46E-1AD7565028D3}" type="pres">
      <dgm:prSet presAssocID="{63218028-BAC8-4787-9F31-59D356A5664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24FBF-6BE7-4C34-9E34-B2DE0D68F48B}" type="pres">
      <dgm:prSet presAssocID="{63218028-BAC8-4787-9F31-59D356A5664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C9821-F8BC-453A-9B8D-89F8067303BE}" type="pres">
      <dgm:prSet presAssocID="{A15D9EF6-D246-441B-B4D4-42DA53FC93CC}" presName="space" presStyleCnt="0"/>
      <dgm:spPr/>
      <dgm:t>
        <a:bodyPr/>
        <a:lstStyle/>
        <a:p>
          <a:endParaRPr lang="ru-RU"/>
        </a:p>
      </dgm:t>
    </dgm:pt>
    <dgm:pt modelId="{5265B4D9-8F96-42F2-9B80-5FF4C37A0CB4}" type="pres">
      <dgm:prSet presAssocID="{D59E8CA4-3C66-46A8-88E6-CB98CD014B32}" presName="composite" presStyleCnt="0"/>
      <dgm:spPr/>
      <dgm:t>
        <a:bodyPr/>
        <a:lstStyle/>
        <a:p>
          <a:endParaRPr lang="ru-RU"/>
        </a:p>
      </dgm:t>
    </dgm:pt>
    <dgm:pt modelId="{A1DD7990-D89E-49D5-AA3E-757E625F79D4}" type="pres">
      <dgm:prSet presAssocID="{D59E8CA4-3C66-46A8-88E6-CB98CD014B3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E1AAC-FB51-4A26-A6D4-D0EE086E2515}" type="pres">
      <dgm:prSet presAssocID="{D59E8CA4-3C66-46A8-88E6-CB98CD014B3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D202A-DF44-4644-B058-FF3A3D99A4DC}" type="presOf" srcId="{63218028-BAC8-4787-9F31-59D356A56647}" destId="{88A23BCB-5A10-43EB-A46E-1AD7565028D3}" srcOrd="0" destOrd="0" presId="urn:microsoft.com/office/officeart/2005/8/layout/hList1"/>
    <dgm:cxn modelId="{4DD9A875-277A-4C99-BA5A-448894AB9A4C}" srcId="{4D5C481C-D6E2-4C8E-91AE-CCBE1EC06D38}" destId="{00491A56-97BC-4FB2-9124-E1438EB30050}" srcOrd="0" destOrd="0" parTransId="{96E26D2B-E067-4434-9034-92328B629667}" sibTransId="{326F0BD6-D01C-487B-B40E-53DB5D5AE5A7}"/>
    <dgm:cxn modelId="{C5BB2343-AB79-4578-88EB-718CE2555C32}" srcId="{A25D6587-DFD6-46B9-9E04-220BACD85619}" destId="{48A8EC4B-157A-4F62-A6A1-6B55FC8F4137}" srcOrd="0" destOrd="0" parTransId="{CC63A209-EA64-4D71-A6DE-166DBA165E2E}" sibTransId="{83CC3BAE-36BE-4AE6-AB87-EB05ECC5FA66}"/>
    <dgm:cxn modelId="{D78EB455-1FA0-4435-B3A9-7C943BDA79CA}" srcId="{4D5C481C-D6E2-4C8E-91AE-CCBE1EC06D38}" destId="{D59E8CA4-3C66-46A8-88E6-CB98CD014B32}" srcOrd="3" destOrd="0" parTransId="{236B4F13-AD1F-4D7E-A3F7-EB3C933AAD53}" sibTransId="{32A69A2C-4003-4882-A7BB-4873CDADD676}"/>
    <dgm:cxn modelId="{B33BA4E2-DED1-4E6C-AC6E-189F1FDE38B1}" type="presOf" srcId="{A25D6587-DFD6-46B9-9E04-220BACD85619}" destId="{8F0F5A0B-D8C9-409F-A78F-59C9C86A4E8B}" srcOrd="0" destOrd="0" presId="urn:microsoft.com/office/officeart/2005/8/layout/hList1"/>
    <dgm:cxn modelId="{47101043-E203-4DCF-B03D-F2FC5F43BC3F}" srcId="{D59E8CA4-3C66-46A8-88E6-CB98CD014B32}" destId="{BAE00FCB-8902-4206-A5E5-B9FB4BEB65C8}" srcOrd="0" destOrd="0" parTransId="{73BE1878-7BB3-4C56-A086-F73D3BF425D9}" sibTransId="{B13CB1D4-4B69-486D-95C3-F40E76A033AE}"/>
    <dgm:cxn modelId="{84EC6E15-C1E4-422B-85CC-016FB4627445}" type="presOf" srcId="{BAE00FCB-8902-4206-A5E5-B9FB4BEB65C8}" destId="{A2BE1AAC-FB51-4A26-A6D4-D0EE086E2515}" srcOrd="0" destOrd="0" presId="urn:microsoft.com/office/officeart/2005/8/layout/hList1"/>
    <dgm:cxn modelId="{FA5AD4EA-2E6E-4659-9A74-A8C19A7C8E56}" type="presOf" srcId="{00491A56-97BC-4FB2-9124-E1438EB30050}" destId="{12B11457-3F27-44C6-8BC5-2CE062C1D5AA}" srcOrd="0" destOrd="0" presId="urn:microsoft.com/office/officeart/2005/8/layout/hList1"/>
    <dgm:cxn modelId="{4C11D566-9D1D-405E-B034-E75991009F84}" type="presOf" srcId="{D1785579-DE7F-44F2-9683-4F8ADB4D363B}" destId="{35FEA1BB-FEA9-4D60-A274-806B1C40052D}" srcOrd="0" destOrd="0" presId="urn:microsoft.com/office/officeart/2005/8/layout/hList1"/>
    <dgm:cxn modelId="{C5C25A17-B8CF-4354-8758-0F061938EC68}" srcId="{00491A56-97BC-4FB2-9124-E1438EB30050}" destId="{D1785579-DE7F-44F2-9683-4F8ADB4D363B}" srcOrd="0" destOrd="0" parTransId="{67DBF36A-6EA0-4F5B-B8DA-E83B08E22612}" sibTransId="{B1EFDC30-8196-4588-A118-C668194662A6}"/>
    <dgm:cxn modelId="{72ED737A-FF55-4E66-8311-530532E69498}" type="presOf" srcId="{48A8EC4B-157A-4F62-A6A1-6B55FC8F4137}" destId="{0F28E1F3-25D3-46DE-8146-B3665268E3C7}" srcOrd="0" destOrd="0" presId="urn:microsoft.com/office/officeart/2005/8/layout/hList1"/>
    <dgm:cxn modelId="{E73879DC-3D4C-4615-9610-BD6EEB0C8126}" type="presOf" srcId="{4D5C481C-D6E2-4C8E-91AE-CCBE1EC06D38}" destId="{02880FEF-D0A3-4ADA-AE34-B4A6739252FB}" srcOrd="0" destOrd="0" presId="urn:microsoft.com/office/officeart/2005/8/layout/hList1"/>
    <dgm:cxn modelId="{AAE7701A-C4F6-4DC6-B7E8-BBF8976AB891}" type="presOf" srcId="{D59E8CA4-3C66-46A8-88E6-CB98CD014B32}" destId="{A1DD7990-D89E-49D5-AA3E-757E625F79D4}" srcOrd="0" destOrd="0" presId="urn:microsoft.com/office/officeart/2005/8/layout/hList1"/>
    <dgm:cxn modelId="{3CA03652-59C5-4178-842C-D092484161CB}" srcId="{4D5C481C-D6E2-4C8E-91AE-CCBE1EC06D38}" destId="{A25D6587-DFD6-46B9-9E04-220BACD85619}" srcOrd="1" destOrd="0" parTransId="{F68C3555-00BA-4AF2-8436-11A283A4D0E1}" sibTransId="{8A00A4FA-35E3-4DE3-A614-1DDA999C7772}"/>
    <dgm:cxn modelId="{49777943-A7BC-47B4-B602-266A1EAE75FB}" type="presOf" srcId="{038666C5-758E-4F84-BB95-3420213E8745}" destId="{91524FBF-6BE7-4C34-9E34-B2DE0D68F48B}" srcOrd="0" destOrd="0" presId="urn:microsoft.com/office/officeart/2005/8/layout/hList1"/>
    <dgm:cxn modelId="{96B88558-3C61-4492-B7E1-988E4BC0D5F1}" srcId="{4D5C481C-D6E2-4C8E-91AE-CCBE1EC06D38}" destId="{63218028-BAC8-4787-9F31-59D356A56647}" srcOrd="2" destOrd="0" parTransId="{311C83EA-82B9-4C17-9E82-1D748E1AB60B}" sibTransId="{A15D9EF6-D246-441B-B4D4-42DA53FC93CC}"/>
    <dgm:cxn modelId="{27C25E41-0F97-4BD8-92B0-B59B9EB1D8E7}" srcId="{63218028-BAC8-4787-9F31-59D356A56647}" destId="{038666C5-758E-4F84-BB95-3420213E8745}" srcOrd="0" destOrd="0" parTransId="{CA406881-D838-4144-8F36-110B7C3DDC74}" sibTransId="{D96A80BC-6940-4040-B3E2-5F41348C8C4F}"/>
    <dgm:cxn modelId="{1B1189AD-CA7E-421F-844E-DF1AE10450E2}" type="presParOf" srcId="{02880FEF-D0A3-4ADA-AE34-B4A6739252FB}" destId="{518E7380-0A41-4810-967B-B9A2268DEA66}" srcOrd="0" destOrd="0" presId="urn:microsoft.com/office/officeart/2005/8/layout/hList1"/>
    <dgm:cxn modelId="{A5442127-FF01-4BC8-B7C5-939209DAB445}" type="presParOf" srcId="{518E7380-0A41-4810-967B-B9A2268DEA66}" destId="{12B11457-3F27-44C6-8BC5-2CE062C1D5AA}" srcOrd="0" destOrd="0" presId="urn:microsoft.com/office/officeart/2005/8/layout/hList1"/>
    <dgm:cxn modelId="{5C028F56-B778-4C74-9F0B-2D9596DD49F4}" type="presParOf" srcId="{518E7380-0A41-4810-967B-B9A2268DEA66}" destId="{35FEA1BB-FEA9-4D60-A274-806B1C40052D}" srcOrd="1" destOrd="0" presId="urn:microsoft.com/office/officeart/2005/8/layout/hList1"/>
    <dgm:cxn modelId="{9C560555-ACB0-446E-8CB6-5B7758DF98E0}" type="presParOf" srcId="{02880FEF-D0A3-4ADA-AE34-B4A6739252FB}" destId="{4267B16E-85C5-42EE-9BF7-EBB428955A83}" srcOrd="1" destOrd="0" presId="urn:microsoft.com/office/officeart/2005/8/layout/hList1"/>
    <dgm:cxn modelId="{630A6C17-4918-48BE-A9E0-B9D7E5B38EBA}" type="presParOf" srcId="{02880FEF-D0A3-4ADA-AE34-B4A6739252FB}" destId="{137D675D-8837-44F5-8120-46F5B31D02C5}" srcOrd="2" destOrd="0" presId="urn:microsoft.com/office/officeart/2005/8/layout/hList1"/>
    <dgm:cxn modelId="{217FD073-2BE1-4276-83A5-44E8E582DB12}" type="presParOf" srcId="{137D675D-8837-44F5-8120-46F5B31D02C5}" destId="{8F0F5A0B-D8C9-409F-A78F-59C9C86A4E8B}" srcOrd="0" destOrd="0" presId="urn:microsoft.com/office/officeart/2005/8/layout/hList1"/>
    <dgm:cxn modelId="{86313257-2855-4990-ABA7-9FC095BA6D3F}" type="presParOf" srcId="{137D675D-8837-44F5-8120-46F5B31D02C5}" destId="{0F28E1F3-25D3-46DE-8146-B3665268E3C7}" srcOrd="1" destOrd="0" presId="urn:microsoft.com/office/officeart/2005/8/layout/hList1"/>
    <dgm:cxn modelId="{1968B4E4-373D-449A-BBE1-34349F4D5464}" type="presParOf" srcId="{02880FEF-D0A3-4ADA-AE34-B4A6739252FB}" destId="{2B34F585-42A7-4A4E-893B-1E16DB9A682C}" srcOrd="3" destOrd="0" presId="urn:microsoft.com/office/officeart/2005/8/layout/hList1"/>
    <dgm:cxn modelId="{5B204834-BE3F-44C6-9601-AAC2DA9091A2}" type="presParOf" srcId="{02880FEF-D0A3-4ADA-AE34-B4A6739252FB}" destId="{EC5D4DCF-5B1F-4929-9BA1-F48568EB09B3}" srcOrd="4" destOrd="0" presId="urn:microsoft.com/office/officeart/2005/8/layout/hList1"/>
    <dgm:cxn modelId="{F3DE3818-3265-453C-A467-061D3331C675}" type="presParOf" srcId="{EC5D4DCF-5B1F-4929-9BA1-F48568EB09B3}" destId="{88A23BCB-5A10-43EB-A46E-1AD7565028D3}" srcOrd="0" destOrd="0" presId="urn:microsoft.com/office/officeart/2005/8/layout/hList1"/>
    <dgm:cxn modelId="{8620131B-A775-4F2A-AB04-FD13EB820E85}" type="presParOf" srcId="{EC5D4DCF-5B1F-4929-9BA1-F48568EB09B3}" destId="{91524FBF-6BE7-4C34-9E34-B2DE0D68F48B}" srcOrd="1" destOrd="0" presId="urn:microsoft.com/office/officeart/2005/8/layout/hList1"/>
    <dgm:cxn modelId="{2A4393C4-74C3-4E26-8B34-F39C55E8E977}" type="presParOf" srcId="{02880FEF-D0A3-4ADA-AE34-B4A6739252FB}" destId="{EB9C9821-F8BC-453A-9B8D-89F8067303BE}" srcOrd="5" destOrd="0" presId="urn:microsoft.com/office/officeart/2005/8/layout/hList1"/>
    <dgm:cxn modelId="{6CA288B9-4102-4244-ABC6-C66951319CD6}" type="presParOf" srcId="{02880FEF-D0A3-4ADA-AE34-B4A6739252FB}" destId="{5265B4D9-8F96-42F2-9B80-5FF4C37A0CB4}" srcOrd="6" destOrd="0" presId="urn:microsoft.com/office/officeart/2005/8/layout/hList1"/>
    <dgm:cxn modelId="{0076F693-A7A3-443F-89E5-7E7D49D8CFCB}" type="presParOf" srcId="{5265B4D9-8F96-42F2-9B80-5FF4C37A0CB4}" destId="{A1DD7990-D89E-49D5-AA3E-757E625F79D4}" srcOrd="0" destOrd="0" presId="urn:microsoft.com/office/officeart/2005/8/layout/hList1"/>
    <dgm:cxn modelId="{DAECFCC1-2FBF-49B0-A957-61961D4639FA}" type="presParOf" srcId="{5265B4D9-8F96-42F2-9B80-5FF4C37A0CB4}" destId="{A2BE1AAC-FB51-4A26-A6D4-D0EE086E25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6760F-103D-4AC5-9880-5DB652A2BE3F}" type="doc">
      <dgm:prSet loTypeId="urn:microsoft.com/office/officeart/2005/8/layout/hList9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C7331C0-2D01-4CF2-B05E-1838CA8276BC}">
      <dgm:prSet custT="1"/>
      <dgm:spPr>
        <a:solidFill>
          <a:srgbClr val="4B3E82"/>
        </a:solidFill>
      </dgm:spPr>
      <dgm:t>
        <a:bodyPr/>
        <a:lstStyle/>
        <a:p>
          <a:pPr algn="ctr" rtl="0"/>
          <a:r>
            <a:rPr lang="ru-RU" sz="1600" b="1" dirty="0" smtClean="0"/>
            <a:t>2009 г.</a:t>
          </a:r>
          <a:endParaRPr lang="ru-RU" sz="1600" b="1" dirty="0"/>
        </a:p>
      </dgm:t>
    </dgm:pt>
    <dgm:pt modelId="{50EFC6D3-6626-4861-A715-4B0C25B4E486}" type="parTrans" cxnId="{C4D35C18-A3E3-4DAC-94F1-93D254CE5A13}">
      <dgm:prSet/>
      <dgm:spPr/>
      <dgm:t>
        <a:bodyPr/>
        <a:lstStyle/>
        <a:p>
          <a:endParaRPr lang="ru-RU"/>
        </a:p>
      </dgm:t>
    </dgm:pt>
    <dgm:pt modelId="{AD7D8EEE-4CDE-45BE-B083-60A4FE8B93C1}" type="sibTrans" cxnId="{C4D35C18-A3E3-4DAC-94F1-93D254CE5A13}">
      <dgm:prSet/>
      <dgm:spPr/>
      <dgm:t>
        <a:bodyPr/>
        <a:lstStyle/>
        <a:p>
          <a:endParaRPr lang="ru-RU"/>
        </a:p>
      </dgm:t>
    </dgm:pt>
    <dgm:pt modelId="{D40438E7-C598-4838-A0B5-D77AF2F4BE0C}">
      <dgm:prSet custT="1"/>
      <dgm:spPr>
        <a:solidFill>
          <a:srgbClr val="006666"/>
        </a:solidFill>
      </dgm:spPr>
      <dgm:t>
        <a:bodyPr/>
        <a:lstStyle/>
        <a:p>
          <a:pPr algn="ctr" rtl="0"/>
          <a:r>
            <a:rPr lang="ru-RU" sz="1600" b="1" dirty="0" smtClean="0"/>
            <a:t>2010 г.  </a:t>
          </a:r>
          <a:endParaRPr lang="ru-RU" sz="1600" b="1" dirty="0"/>
        </a:p>
      </dgm:t>
    </dgm:pt>
    <dgm:pt modelId="{33A61FA3-CDC4-4E56-885F-8B8C0B96E7AA}" type="parTrans" cxnId="{6B43AF4B-0289-474B-9DAE-8F4624B72B67}">
      <dgm:prSet/>
      <dgm:spPr/>
      <dgm:t>
        <a:bodyPr/>
        <a:lstStyle/>
        <a:p>
          <a:endParaRPr lang="ru-RU"/>
        </a:p>
      </dgm:t>
    </dgm:pt>
    <dgm:pt modelId="{CD7E3B99-D571-407F-B86C-3F1609A82ECF}" type="sibTrans" cxnId="{6B43AF4B-0289-474B-9DAE-8F4624B72B67}">
      <dgm:prSet/>
      <dgm:spPr/>
      <dgm:t>
        <a:bodyPr/>
        <a:lstStyle/>
        <a:p>
          <a:endParaRPr lang="ru-RU"/>
        </a:p>
      </dgm:t>
    </dgm:pt>
    <dgm:pt modelId="{87DBC6B5-8CD1-4633-8901-201CFBACC6E4}">
      <dgm:prSet custT="1"/>
      <dgm:spPr>
        <a:solidFill>
          <a:srgbClr val="993366"/>
        </a:solidFill>
      </dgm:spPr>
      <dgm:t>
        <a:bodyPr/>
        <a:lstStyle/>
        <a:p>
          <a:pPr algn="ctr" rtl="0"/>
          <a:r>
            <a:rPr lang="ru-RU" sz="1600" b="1" dirty="0" smtClean="0"/>
            <a:t>2011 г. </a:t>
          </a:r>
          <a:endParaRPr lang="ru-RU" sz="1600" b="1" dirty="0"/>
        </a:p>
      </dgm:t>
    </dgm:pt>
    <dgm:pt modelId="{E6FBE3D0-B0EF-4E44-B1D7-40266BD3BE11}" type="parTrans" cxnId="{E931FDC9-00CC-4D28-B17F-02D4087F4CD1}">
      <dgm:prSet/>
      <dgm:spPr/>
      <dgm:t>
        <a:bodyPr/>
        <a:lstStyle/>
        <a:p>
          <a:endParaRPr lang="ru-RU"/>
        </a:p>
      </dgm:t>
    </dgm:pt>
    <dgm:pt modelId="{3B485555-2D95-44CD-B944-377914A72631}" type="sibTrans" cxnId="{E931FDC9-00CC-4D28-B17F-02D4087F4CD1}">
      <dgm:prSet/>
      <dgm:spPr/>
      <dgm:t>
        <a:bodyPr/>
        <a:lstStyle/>
        <a:p>
          <a:endParaRPr lang="ru-RU"/>
        </a:p>
      </dgm:t>
    </dgm:pt>
    <dgm:pt modelId="{D8E1BAD3-AC2F-4054-8C6B-EB3B17132C31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pPr rtl="0"/>
          <a:r>
            <a:rPr lang="ru-RU" b="1" dirty="0" smtClean="0"/>
            <a:t>4 000,0 тыс. руб. </a:t>
          </a:r>
          <a:endParaRPr lang="ru-RU" b="1" dirty="0"/>
        </a:p>
      </dgm:t>
    </dgm:pt>
    <dgm:pt modelId="{02028D7C-DA2D-4309-B1CB-D0E6AD4EB8BE}" type="parTrans" cxnId="{59739738-6638-4A64-8559-06D524672DB9}">
      <dgm:prSet/>
      <dgm:spPr/>
      <dgm:t>
        <a:bodyPr/>
        <a:lstStyle/>
        <a:p>
          <a:endParaRPr lang="ru-RU"/>
        </a:p>
      </dgm:t>
    </dgm:pt>
    <dgm:pt modelId="{33407047-4CF7-4223-9084-AEF58B880F7F}" type="sibTrans" cxnId="{59739738-6638-4A64-8559-06D524672DB9}">
      <dgm:prSet/>
      <dgm:spPr/>
      <dgm:t>
        <a:bodyPr/>
        <a:lstStyle/>
        <a:p>
          <a:endParaRPr lang="ru-RU"/>
        </a:p>
      </dgm:t>
    </dgm:pt>
    <dgm:pt modelId="{B5C7E183-468C-45C7-9F47-D81AD84398DF}">
      <dgm:prSet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/>
            <a:t>6 100,0 тыс. руб. </a:t>
          </a:r>
          <a:endParaRPr lang="ru-RU" b="1" dirty="0"/>
        </a:p>
      </dgm:t>
    </dgm:pt>
    <dgm:pt modelId="{A307DAA6-5BF9-4B77-90A5-64C7C5C9939E}" type="parTrans" cxnId="{C93B8844-485B-4377-9F6A-DF1226538C5C}">
      <dgm:prSet/>
      <dgm:spPr/>
      <dgm:t>
        <a:bodyPr/>
        <a:lstStyle/>
        <a:p>
          <a:endParaRPr lang="ru-RU"/>
        </a:p>
      </dgm:t>
    </dgm:pt>
    <dgm:pt modelId="{EBA0C467-8BF9-4A7C-9640-8E0B15A31AE4}" type="sibTrans" cxnId="{C93B8844-485B-4377-9F6A-DF1226538C5C}">
      <dgm:prSet/>
      <dgm:spPr/>
      <dgm:t>
        <a:bodyPr/>
        <a:lstStyle/>
        <a:p>
          <a:endParaRPr lang="ru-RU"/>
        </a:p>
      </dgm:t>
    </dgm:pt>
    <dgm:pt modelId="{A54DFE1B-5DDC-4FC7-B265-24A3DD4F1343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pPr rtl="0"/>
          <a:r>
            <a:rPr lang="ru-RU" b="1" dirty="0" smtClean="0"/>
            <a:t>12 950,0 тыс. руб.</a:t>
          </a:r>
          <a:endParaRPr lang="ru-RU" b="1" dirty="0"/>
        </a:p>
      </dgm:t>
    </dgm:pt>
    <dgm:pt modelId="{42E9E253-CE74-4406-81F4-DAA3D581979D}" type="parTrans" cxnId="{D58A23B7-8663-4456-B9BF-12F0E7C409B0}">
      <dgm:prSet/>
      <dgm:spPr/>
      <dgm:t>
        <a:bodyPr/>
        <a:lstStyle/>
        <a:p>
          <a:endParaRPr lang="ru-RU"/>
        </a:p>
      </dgm:t>
    </dgm:pt>
    <dgm:pt modelId="{655CA427-F7AF-45E3-8A5D-580F4A3B920E}" type="sibTrans" cxnId="{D58A23B7-8663-4456-B9BF-12F0E7C409B0}">
      <dgm:prSet/>
      <dgm:spPr/>
      <dgm:t>
        <a:bodyPr/>
        <a:lstStyle/>
        <a:p>
          <a:endParaRPr lang="ru-RU"/>
        </a:p>
      </dgm:t>
    </dgm:pt>
    <dgm:pt modelId="{F760EDD2-7C72-46DB-A6B1-D68BF8BD33A2}" type="pres">
      <dgm:prSet presAssocID="{2116760F-103D-4AC5-9880-5DB652A2BE3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4E8B02-A108-4D0A-8E5C-FACD4D244C04}" type="pres">
      <dgm:prSet presAssocID="{8C7331C0-2D01-4CF2-B05E-1838CA8276BC}" presName="posSpace" presStyleCnt="0"/>
      <dgm:spPr/>
    </dgm:pt>
    <dgm:pt modelId="{FDE4C864-2179-413B-B277-29DC600D213F}" type="pres">
      <dgm:prSet presAssocID="{8C7331C0-2D01-4CF2-B05E-1838CA8276BC}" presName="vertFlow" presStyleCnt="0"/>
      <dgm:spPr/>
    </dgm:pt>
    <dgm:pt modelId="{BE832D0B-C3B6-43DE-A439-BFD85BD8D113}" type="pres">
      <dgm:prSet presAssocID="{8C7331C0-2D01-4CF2-B05E-1838CA8276BC}" presName="topSpace" presStyleCnt="0"/>
      <dgm:spPr/>
    </dgm:pt>
    <dgm:pt modelId="{F83407B8-5F2D-47FF-B9C9-C09FF4AF21B5}" type="pres">
      <dgm:prSet presAssocID="{8C7331C0-2D01-4CF2-B05E-1838CA8276BC}" presName="firstComp" presStyleCnt="0"/>
      <dgm:spPr/>
    </dgm:pt>
    <dgm:pt modelId="{52E142B8-2445-4953-8926-1C029BF9E989}" type="pres">
      <dgm:prSet presAssocID="{8C7331C0-2D01-4CF2-B05E-1838CA8276BC}" presName="firstChild" presStyleLbl="bgAccFollowNode1" presStyleIdx="0" presStyleCnt="3" custLinFactNeighborY="43953"/>
      <dgm:spPr/>
      <dgm:t>
        <a:bodyPr/>
        <a:lstStyle/>
        <a:p>
          <a:endParaRPr lang="ru-RU"/>
        </a:p>
      </dgm:t>
    </dgm:pt>
    <dgm:pt modelId="{FF6A6EE9-0E13-4AFA-AE9A-04E2F099956E}" type="pres">
      <dgm:prSet presAssocID="{8C7331C0-2D01-4CF2-B05E-1838CA8276B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4735F-D5D5-4D60-8C8B-635352A490C6}" type="pres">
      <dgm:prSet presAssocID="{8C7331C0-2D01-4CF2-B05E-1838CA8276BC}" presName="negSpace" presStyleCnt="0"/>
      <dgm:spPr/>
    </dgm:pt>
    <dgm:pt modelId="{F8F32109-61CD-46FC-A514-9A4053A38DA6}" type="pres">
      <dgm:prSet presAssocID="{8C7331C0-2D01-4CF2-B05E-1838CA8276BC}" presName="circle" presStyleLbl="node1" presStyleIdx="0" presStyleCnt="3" custScaleX="129578" custScaleY="114618"/>
      <dgm:spPr/>
      <dgm:t>
        <a:bodyPr/>
        <a:lstStyle/>
        <a:p>
          <a:endParaRPr lang="ru-RU"/>
        </a:p>
      </dgm:t>
    </dgm:pt>
    <dgm:pt modelId="{4D7383D8-2DDC-4D0D-8E8B-730F5C0B98EA}" type="pres">
      <dgm:prSet presAssocID="{AD7D8EEE-4CDE-45BE-B083-60A4FE8B93C1}" presName="transSpace" presStyleCnt="0"/>
      <dgm:spPr/>
    </dgm:pt>
    <dgm:pt modelId="{CE2AED8C-4334-4CE9-AD48-C032E44B3B57}" type="pres">
      <dgm:prSet presAssocID="{D40438E7-C598-4838-A0B5-D77AF2F4BE0C}" presName="posSpace" presStyleCnt="0"/>
      <dgm:spPr/>
    </dgm:pt>
    <dgm:pt modelId="{740AF508-A7FA-4330-B3DA-3EDF4438BBA4}" type="pres">
      <dgm:prSet presAssocID="{D40438E7-C598-4838-A0B5-D77AF2F4BE0C}" presName="vertFlow" presStyleCnt="0"/>
      <dgm:spPr/>
    </dgm:pt>
    <dgm:pt modelId="{34EAD04D-CFF8-49BB-BC2E-B2DD910000BE}" type="pres">
      <dgm:prSet presAssocID="{D40438E7-C598-4838-A0B5-D77AF2F4BE0C}" presName="topSpace" presStyleCnt="0"/>
      <dgm:spPr/>
    </dgm:pt>
    <dgm:pt modelId="{0EAF205F-38E0-4C50-AB34-F7E12787856C}" type="pres">
      <dgm:prSet presAssocID="{D40438E7-C598-4838-A0B5-D77AF2F4BE0C}" presName="firstComp" presStyleCnt="0"/>
      <dgm:spPr/>
    </dgm:pt>
    <dgm:pt modelId="{2D3683C8-6C68-4BB2-8F4E-96C6FF9601A7}" type="pres">
      <dgm:prSet presAssocID="{D40438E7-C598-4838-A0B5-D77AF2F4BE0C}" presName="firstChild" presStyleLbl="bgAccFollowNode1" presStyleIdx="1" presStyleCnt="3" custLinFactNeighborY="43953"/>
      <dgm:spPr/>
      <dgm:t>
        <a:bodyPr/>
        <a:lstStyle/>
        <a:p>
          <a:endParaRPr lang="ru-RU"/>
        </a:p>
      </dgm:t>
    </dgm:pt>
    <dgm:pt modelId="{B2DCBAD6-754E-428E-A6CE-904906EE8DE3}" type="pres">
      <dgm:prSet presAssocID="{D40438E7-C598-4838-A0B5-D77AF2F4BE0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E0A90-8ABA-4AA0-AC83-7516FB64A0C7}" type="pres">
      <dgm:prSet presAssocID="{D40438E7-C598-4838-A0B5-D77AF2F4BE0C}" presName="negSpace" presStyleCnt="0"/>
      <dgm:spPr/>
    </dgm:pt>
    <dgm:pt modelId="{B778BE50-E991-4E64-AA55-98015AFBD1BB}" type="pres">
      <dgm:prSet presAssocID="{D40438E7-C598-4838-A0B5-D77AF2F4BE0C}" presName="circle" presStyleLbl="node1" presStyleIdx="1" presStyleCnt="3" custScaleX="129578" custScaleY="114618"/>
      <dgm:spPr/>
      <dgm:t>
        <a:bodyPr/>
        <a:lstStyle/>
        <a:p>
          <a:endParaRPr lang="ru-RU"/>
        </a:p>
      </dgm:t>
    </dgm:pt>
    <dgm:pt modelId="{2F5151DC-5C99-4FD0-A018-C22A8CDD066A}" type="pres">
      <dgm:prSet presAssocID="{CD7E3B99-D571-407F-B86C-3F1609A82ECF}" presName="transSpace" presStyleCnt="0"/>
      <dgm:spPr/>
    </dgm:pt>
    <dgm:pt modelId="{056F176D-039A-4B98-8E7B-C71A059F6098}" type="pres">
      <dgm:prSet presAssocID="{87DBC6B5-8CD1-4633-8901-201CFBACC6E4}" presName="posSpace" presStyleCnt="0"/>
      <dgm:spPr/>
    </dgm:pt>
    <dgm:pt modelId="{B56332D7-2978-43AE-AA93-2616E168B3E5}" type="pres">
      <dgm:prSet presAssocID="{87DBC6B5-8CD1-4633-8901-201CFBACC6E4}" presName="vertFlow" presStyleCnt="0"/>
      <dgm:spPr/>
    </dgm:pt>
    <dgm:pt modelId="{D1233A9F-216A-4360-B303-4FF026658814}" type="pres">
      <dgm:prSet presAssocID="{87DBC6B5-8CD1-4633-8901-201CFBACC6E4}" presName="topSpace" presStyleCnt="0"/>
      <dgm:spPr/>
    </dgm:pt>
    <dgm:pt modelId="{5C2A3E75-B6FF-4C0E-AB05-860C5AC1DE0B}" type="pres">
      <dgm:prSet presAssocID="{87DBC6B5-8CD1-4633-8901-201CFBACC6E4}" presName="firstComp" presStyleCnt="0"/>
      <dgm:spPr/>
    </dgm:pt>
    <dgm:pt modelId="{510C1FF0-F179-4771-A2DA-3C9E6B1D8774}" type="pres">
      <dgm:prSet presAssocID="{87DBC6B5-8CD1-4633-8901-201CFBACC6E4}" presName="firstChild" presStyleLbl="bgAccFollowNode1" presStyleIdx="2" presStyleCnt="3" custLinFactNeighborY="43953"/>
      <dgm:spPr/>
      <dgm:t>
        <a:bodyPr/>
        <a:lstStyle/>
        <a:p>
          <a:endParaRPr lang="ru-RU"/>
        </a:p>
      </dgm:t>
    </dgm:pt>
    <dgm:pt modelId="{5A647651-7FF0-4D95-A104-F2932F621203}" type="pres">
      <dgm:prSet presAssocID="{87DBC6B5-8CD1-4633-8901-201CFBACC6E4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EECBF-C970-4964-98E2-FCDAB86A79B4}" type="pres">
      <dgm:prSet presAssocID="{87DBC6B5-8CD1-4633-8901-201CFBACC6E4}" presName="negSpace" presStyleCnt="0"/>
      <dgm:spPr/>
    </dgm:pt>
    <dgm:pt modelId="{9B37DAB8-68E5-4A67-82FC-D969F2706400}" type="pres">
      <dgm:prSet presAssocID="{87DBC6B5-8CD1-4633-8901-201CFBACC6E4}" presName="circle" presStyleLbl="node1" presStyleIdx="2" presStyleCnt="3" custScaleX="129578" custScaleY="114618"/>
      <dgm:spPr/>
      <dgm:t>
        <a:bodyPr/>
        <a:lstStyle/>
        <a:p>
          <a:endParaRPr lang="ru-RU"/>
        </a:p>
      </dgm:t>
    </dgm:pt>
  </dgm:ptLst>
  <dgm:cxnLst>
    <dgm:cxn modelId="{0A1A9FE7-94B7-4E82-9F58-F241EEF4739A}" type="presOf" srcId="{A54DFE1B-5DDC-4FC7-B265-24A3DD4F1343}" destId="{510C1FF0-F179-4771-A2DA-3C9E6B1D8774}" srcOrd="0" destOrd="0" presId="urn:microsoft.com/office/officeart/2005/8/layout/hList9"/>
    <dgm:cxn modelId="{6DFB0B37-0F1C-4D53-86C1-615A67B744E4}" type="presOf" srcId="{D8E1BAD3-AC2F-4054-8C6B-EB3B17132C31}" destId="{52E142B8-2445-4953-8926-1C029BF9E989}" srcOrd="0" destOrd="0" presId="urn:microsoft.com/office/officeart/2005/8/layout/hList9"/>
    <dgm:cxn modelId="{9F6F30AC-0DF1-4CB5-A73F-D298ADEF0156}" type="presOf" srcId="{2116760F-103D-4AC5-9880-5DB652A2BE3F}" destId="{F760EDD2-7C72-46DB-A6B1-D68BF8BD33A2}" srcOrd="0" destOrd="0" presId="urn:microsoft.com/office/officeart/2005/8/layout/hList9"/>
    <dgm:cxn modelId="{406D0E51-7040-452B-A9FE-0CEFAA971E9A}" type="presOf" srcId="{8C7331C0-2D01-4CF2-B05E-1838CA8276BC}" destId="{F8F32109-61CD-46FC-A514-9A4053A38DA6}" srcOrd="0" destOrd="0" presId="urn:microsoft.com/office/officeart/2005/8/layout/hList9"/>
    <dgm:cxn modelId="{9D3C6F20-8513-4F84-A12E-4A193F9E44A8}" type="presOf" srcId="{D40438E7-C598-4838-A0B5-D77AF2F4BE0C}" destId="{B778BE50-E991-4E64-AA55-98015AFBD1BB}" srcOrd="0" destOrd="0" presId="urn:microsoft.com/office/officeart/2005/8/layout/hList9"/>
    <dgm:cxn modelId="{A81BD5C0-1E69-4D2B-82CB-4D15552027CB}" type="presOf" srcId="{87DBC6B5-8CD1-4633-8901-201CFBACC6E4}" destId="{9B37DAB8-68E5-4A67-82FC-D969F2706400}" srcOrd="0" destOrd="0" presId="urn:microsoft.com/office/officeart/2005/8/layout/hList9"/>
    <dgm:cxn modelId="{9AEC1990-A0D4-4389-8EA3-EB8F1593D002}" type="presOf" srcId="{B5C7E183-468C-45C7-9F47-D81AD84398DF}" destId="{2D3683C8-6C68-4BB2-8F4E-96C6FF9601A7}" srcOrd="0" destOrd="0" presId="urn:microsoft.com/office/officeart/2005/8/layout/hList9"/>
    <dgm:cxn modelId="{6B43AF4B-0289-474B-9DAE-8F4624B72B67}" srcId="{2116760F-103D-4AC5-9880-5DB652A2BE3F}" destId="{D40438E7-C598-4838-A0B5-D77AF2F4BE0C}" srcOrd="1" destOrd="0" parTransId="{33A61FA3-CDC4-4E56-885F-8B8C0B96E7AA}" sibTransId="{CD7E3B99-D571-407F-B86C-3F1609A82ECF}"/>
    <dgm:cxn modelId="{C4D35C18-A3E3-4DAC-94F1-93D254CE5A13}" srcId="{2116760F-103D-4AC5-9880-5DB652A2BE3F}" destId="{8C7331C0-2D01-4CF2-B05E-1838CA8276BC}" srcOrd="0" destOrd="0" parTransId="{50EFC6D3-6626-4861-A715-4B0C25B4E486}" sibTransId="{AD7D8EEE-4CDE-45BE-B083-60A4FE8B93C1}"/>
    <dgm:cxn modelId="{4D5D602C-A367-4882-AA8A-0CA4B9A9F813}" type="presOf" srcId="{D8E1BAD3-AC2F-4054-8C6B-EB3B17132C31}" destId="{FF6A6EE9-0E13-4AFA-AE9A-04E2F099956E}" srcOrd="1" destOrd="0" presId="urn:microsoft.com/office/officeart/2005/8/layout/hList9"/>
    <dgm:cxn modelId="{C93B8844-485B-4377-9F6A-DF1226538C5C}" srcId="{D40438E7-C598-4838-A0B5-D77AF2F4BE0C}" destId="{B5C7E183-468C-45C7-9F47-D81AD84398DF}" srcOrd="0" destOrd="0" parTransId="{A307DAA6-5BF9-4B77-90A5-64C7C5C9939E}" sibTransId="{EBA0C467-8BF9-4A7C-9640-8E0B15A31AE4}"/>
    <dgm:cxn modelId="{E931FDC9-00CC-4D28-B17F-02D4087F4CD1}" srcId="{2116760F-103D-4AC5-9880-5DB652A2BE3F}" destId="{87DBC6B5-8CD1-4633-8901-201CFBACC6E4}" srcOrd="2" destOrd="0" parTransId="{E6FBE3D0-B0EF-4E44-B1D7-40266BD3BE11}" sibTransId="{3B485555-2D95-44CD-B944-377914A72631}"/>
    <dgm:cxn modelId="{59739738-6638-4A64-8559-06D524672DB9}" srcId="{8C7331C0-2D01-4CF2-B05E-1838CA8276BC}" destId="{D8E1BAD3-AC2F-4054-8C6B-EB3B17132C31}" srcOrd="0" destOrd="0" parTransId="{02028D7C-DA2D-4309-B1CB-D0E6AD4EB8BE}" sibTransId="{33407047-4CF7-4223-9084-AEF58B880F7F}"/>
    <dgm:cxn modelId="{72C22379-A315-4D32-8779-21100D9428E3}" type="presOf" srcId="{A54DFE1B-5DDC-4FC7-B265-24A3DD4F1343}" destId="{5A647651-7FF0-4D95-A104-F2932F621203}" srcOrd="1" destOrd="0" presId="urn:microsoft.com/office/officeart/2005/8/layout/hList9"/>
    <dgm:cxn modelId="{366936D8-19EA-48FB-B559-ACD20FFB2792}" type="presOf" srcId="{B5C7E183-468C-45C7-9F47-D81AD84398DF}" destId="{B2DCBAD6-754E-428E-A6CE-904906EE8DE3}" srcOrd="1" destOrd="0" presId="urn:microsoft.com/office/officeart/2005/8/layout/hList9"/>
    <dgm:cxn modelId="{D58A23B7-8663-4456-B9BF-12F0E7C409B0}" srcId="{87DBC6B5-8CD1-4633-8901-201CFBACC6E4}" destId="{A54DFE1B-5DDC-4FC7-B265-24A3DD4F1343}" srcOrd="0" destOrd="0" parTransId="{42E9E253-CE74-4406-81F4-DAA3D581979D}" sibTransId="{655CA427-F7AF-45E3-8A5D-580F4A3B920E}"/>
    <dgm:cxn modelId="{0A1F7042-8FA7-4EE0-B978-897A77941061}" type="presParOf" srcId="{F760EDD2-7C72-46DB-A6B1-D68BF8BD33A2}" destId="{BA4E8B02-A108-4D0A-8E5C-FACD4D244C04}" srcOrd="0" destOrd="0" presId="urn:microsoft.com/office/officeart/2005/8/layout/hList9"/>
    <dgm:cxn modelId="{44BB3957-E23A-4ED0-8438-A4E35A6C6917}" type="presParOf" srcId="{F760EDD2-7C72-46DB-A6B1-D68BF8BD33A2}" destId="{FDE4C864-2179-413B-B277-29DC600D213F}" srcOrd="1" destOrd="0" presId="urn:microsoft.com/office/officeart/2005/8/layout/hList9"/>
    <dgm:cxn modelId="{C40DF62B-9B2B-467A-BC40-E71A73E185A1}" type="presParOf" srcId="{FDE4C864-2179-413B-B277-29DC600D213F}" destId="{BE832D0B-C3B6-43DE-A439-BFD85BD8D113}" srcOrd="0" destOrd="0" presId="urn:microsoft.com/office/officeart/2005/8/layout/hList9"/>
    <dgm:cxn modelId="{9A3C3806-9477-4AC5-A88A-9B350E53E2D5}" type="presParOf" srcId="{FDE4C864-2179-413B-B277-29DC600D213F}" destId="{F83407B8-5F2D-47FF-B9C9-C09FF4AF21B5}" srcOrd="1" destOrd="0" presId="urn:microsoft.com/office/officeart/2005/8/layout/hList9"/>
    <dgm:cxn modelId="{B59EB2D3-EF94-4D70-BD08-43A637DDE9F1}" type="presParOf" srcId="{F83407B8-5F2D-47FF-B9C9-C09FF4AF21B5}" destId="{52E142B8-2445-4953-8926-1C029BF9E989}" srcOrd="0" destOrd="0" presId="urn:microsoft.com/office/officeart/2005/8/layout/hList9"/>
    <dgm:cxn modelId="{931096F6-8554-4038-B947-EE97F52F2B90}" type="presParOf" srcId="{F83407B8-5F2D-47FF-B9C9-C09FF4AF21B5}" destId="{FF6A6EE9-0E13-4AFA-AE9A-04E2F099956E}" srcOrd="1" destOrd="0" presId="urn:microsoft.com/office/officeart/2005/8/layout/hList9"/>
    <dgm:cxn modelId="{352DE7F7-D548-40A6-88E5-5B917D2B1BD3}" type="presParOf" srcId="{F760EDD2-7C72-46DB-A6B1-D68BF8BD33A2}" destId="{F504735F-D5D5-4D60-8C8B-635352A490C6}" srcOrd="2" destOrd="0" presId="urn:microsoft.com/office/officeart/2005/8/layout/hList9"/>
    <dgm:cxn modelId="{C1FD220A-AECF-4533-880E-BF7B66832CFB}" type="presParOf" srcId="{F760EDD2-7C72-46DB-A6B1-D68BF8BD33A2}" destId="{F8F32109-61CD-46FC-A514-9A4053A38DA6}" srcOrd="3" destOrd="0" presId="urn:microsoft.com/office/officeart/2005/8/layout/hList9"/>
    <dgm:cxn modelId="{75637DF2-F662-4FC4-B45F-85F691A6C9A4}" type="presParOf" srcId="{F760EDD2-7C72-46DB-A6B1-D68BF8BD33A2}" destId="{4D7383D8-2DDC-4D0D-8E8B-730F5C0B98EA}" srcOrd="4" destOrd="0" presId="urn:microsoft.com/office/officeart/2005/8/layout/hList9"/>
    <dgm:cxn modelId="{59E4E8D8-3490-445A-99EF-9E9119E7E8B6}" type="presParOf" srcId="{F760EDD2-7C72-46DB-A6B1-D68BF8BD33A2}" destId="{CE2AED8C-4334-4CE9-AD48-C032E44B3B57}" srcOrd="5" destOrd="0" presId="urn:microsoft.com/office/officeart/2005/8/layout/hList9"/>
    <dgm:cxn modelId="{9655BC5E-EB82-453D-B502-1077835FC89B}" type="presParOf" srcId="{F760EDD2-7C72-46DB-A6B1-D68BF8BD33A2}" destId="{740AF508-A7FA-4330-B3DA-3EDF4438BBA4}" srcOrd="6" destOrd="0" presId="urn:microsoft.com/office/officeart/2005/8/layout/hList9"/>
    <dgm:cxn modelId="{9EA1B7D7-9208-4D49-B1D8-98DCB3137F09}" type="presParOf" srcId="{740AF508-A7FA-4330-B3DA-3EDF4438BBA4}" destId="{34EAD04D-CFF8-49BB-BC2E-B2DD910000BE}" srcOrd="0" destOrd="0" presId="urn:microsoft.com/office/officeart/2005/8/layout/hList9"/>
    <dgm:cxn modelId="{9D335CED-EEFD-45B7-A192-74E387B2D545}" type="presParOf" srcId="{740AF508-A7FA-4330-B3DA-3EDF4438BBA4}" destId="{0EAF205F-38E0-4C50-AB34-F7E12787856C}" srcOrd="1" destOrd="0" presId="urn:microsoft.com/office/officeart/2005/8/layout/hList9"/>
    <dgm:cxn modelId="{796EB6D1-F5C0-43F7-BA7F-ACE410636D1B}" type="presParOf" srcId="{0EAF205F-38E0-4C50-AB34-F7E12787856C}" destId="{2D3683C8-6C68-4BB2-8F4E-96C6FF9601A7}" srcOrd="0" destOrd="0" presId="urn:microsoft.com/office/officeart/2005/8/layout/hList9"/>
    <dgm:cxn modelId="{EB9D8DC0-4B8E-4D8C-B391-C34662390B5A}" type="presParOf" srcId="{0EAF205F-38E0-4C50-AB34-F7E12787856C}" destId="{B2DCBAD6-754E-428E-A6CE-904906EE8DE3}" srcOrd="1" destOrd="0" presId="urn:microsoft.com/office/officeart/2005/8/layout/hList9"/>
    <dgm:cxn modelId="{A56348C3-97B3-4152-B5F7-1E81CA261838}" type="presParOf" srcId="{F760EDD2-7C72-46DB-A6B1-D68BF8BD33A2}" destId="{1EFE0A90-8ABA-4AA0-AC83-7516FB64A0C7}" srcOrd="7" destOrd="0" presId="urn:microsoft.com/office/officeart/2005/8/layout/hList9"/>
    <dgm:cxn modelId="{F72BA53F-0E53-43E6-B902-ED79176770E6}" type="presParOf" srcId="{F760EDD2-7C72-46DB-A6B1-D68BF8BD33A2}" destId="{B778BE50-E991-4E64-AA55-98015AFBD1BB}" srcOrd="8" destOrd="0" presId="urn:microsoft.com/office/officeart/2005/8/layout/hList9"/>
    <dgm:cxn modelId="{CE2667F0-5492-4E0B-877D-C522A560BD3E}" type="presParOf" srcId="{F760EDD2-7C72-46DB-A6B1-D68BF8BD33A2}" destId="{2F5151DC-5C99-4FD0-A018-C22A8CDD066A}" srcOrd="9" destOrd="0" presId="urn:microsoft.com/office/officeart/2005/8/layout/hList9"/>
    <dgm:cxn modelId="{76260FAB-B274-46BF-BF81-E5422ABFA227}" type="presParOf" srcId="{F760EDD2-7C72-46DB-A6B1-D68BF8BD33A2}" destId="{056F176D-039A-4B98-8E7B-C71A059F6098}" srcOrd="10" destOrd="0" presId="urn:microsoft.com/office/officeart/2005/8/layout/hList9"/>
    <dgm:cxn modelId="{CA78FBB0-4878-4DBF-A965-FF968E33EF82}" type="presParOf" srcId="{F760EDD2-7C72-46DB-A6B1-D68BF8BD33A2}" destId="{B56332D7-2978-43AE-AA93-2616E168B3E5}" srcOrd="11" destOrd="0" presId="urn:microsoft.com/office/officeart/2005/8/layout/hList9"/>
    <dgm:cxn modelId="{1EFFFA60-D33E-4076-95B0-FB258E649C1C}" type="presParOf" srcId="{B56332D7-2978-43AE-AA93-2616E168B3E5}" destId="{D1233A9F-216A-4360-B303-4FF026658814}" srcOrd="0" destOrd="0" presId="urn:microsoft.com/office/officeart/2005/8/layout/hList9"/>
    <dgm:cxn modelId="{04C1D962-C66A-4310-96C1-00C9465EC2F7}" type="presParOf" srcId="{B56332D7-2978-43AE-AA93-2616E168B3E5}" destId="{5C2A3E75-B6FF-4C0E-AB05-860C5AC1DE0B}" srcOrd="1" destOrd="0" presId="urn:microsoft.com/office/officeart/2005/8/layout/hList9"/>
    <dgm:cxn modelId="{A6366E00-6977-4649-B334-8A414B6BCE84}" type="presParOf" srcId="{5C2A3E75-B6FF-4C0E-AB05-860C5AC1DE0B}" destId="{510C1FF0-F179-4771-A2DA-3C9E6B1D8774}" srcOrd="0" destOrd="0" presId="urn:microsoft.com/office/officeart/2005/8/layout/hList9"/>
    <dgm:cxn modelId="{166E8990-16F4-4DFB-938C-D684481316FF}" type="presParOf" srcId="{5C2A3E75-B6FF-4C0E-AB05-860C5AC1DE0B}" destId="{5A647651-7FF0-4D95-A104-F2932F621203}" srcOrd="1" destOrd="0" presId="urn:microsoft.com/office/officeart/2005/8/layout/hList9"/>
    <dgm:cxn modelId="{76DBE6BE-5C93-4D6C-93FE-40B331032154}" type="presParOf" srcId="{F760EDD2-7C72-46DB-A6B1-D68BF8BD33A2}" destId="{1A2EECBF-C970-4964-98E2-FCDAB86A79B4}" srcOrd="12" destOrd="0" presId="urn:microsoft.com/office/officeart/2005/8/layout/hList9"/>
    <dgm:cxn modelId="{181EA0CE-CAD4-4B33-8E49-E2A70C1D4294}" type="presParOf" srcId="{F760EDD2-7C72-46DB-A6B1-D68BF8BD33A2}" destId="{9B37DAB8-68E5-4A67-82FC-D969F2706400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9AFA9B-F0F7-4B82-A006-41F3D8E4EDAD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77E7160-60B6-438C-8CB8-A3DC9470F99E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 rtl="0"/>
          <a:r>
            <a:rPr lang="ru-RU" sz="2000" b="1" dirty="0" smtClean="0">
              <a:solidFill>
                <a:srgbClr val="000066"/>
              </a:solidFill>
            </a:rPr>
            <a:t> </a:t>
          </a:r>
          <a:r>
            <a:rPr lang="ru-RU" sz="1800" b="1" dirty="0" smtClean="0">
              <a:solidFill>
                <a:srgbClr val="000066"/>
              </a:solidFill>
            </a:rPr>
            <a:t>Оптимизации сети лечебно-профилактических учреждений</a:t>
          </a:r>
          <a:endParaRPr lang="ru-RU" sz="1800" b="1" dirty="0">
            <a:solidFill>
              <a:srgbClr val="000066"/>
            </a:solidFill>
          </a:endParaRPr>
        </a:p>
      </dgm:t>
    </dgm:pt>
    <dgm:pt modelId="{D76A0A4C-EA25-4F70-9D7F-AF54C97F012E}" type="parTrans" cxnId="{AE47E4F1-B371-43A4-ABED-5A63DF75F3A3}">
      <dgm:prSet/>
      <dgm:spPr/>
      <dgm:t>
        <a:bodyPr/>
        <a:lstStyle/>
        <a:p>
          <a:endParaRPr lang="ru-RU"/>
        </a:p>
      </dgm:t>
    </dgm:pt>
    <dgm:pt modelId="{1F5573D6-7B91-4099-B2B3-96891DAFABBE}" type="sibTrans" cxnId="{AE47E4F1-B371-43A4-ABED-5A63DF75F3A3}">
      <dgm:prSet/>
      <dgm:spPr/>
      <dgm:t>
        <a:bodyPr/>
        <a:lstStyle/>
        <a:p>
          <a:endParaRPr lang="ru-RU"/>
        </a:p>
      </dgm:t>
    </dgm:pt>
    <dgm:pt modelId="{BE79AAA8-832A-418B-B317-C9F5CBFE3C9B}">
      <dgm:prSet custT="1"/>
      <dgm:spPr>
        <a:solidFill>
          <a:srgbClr val="D20028"/>
        </a:solidFill>
        <a:ln>
          <a:noFill/>
        </a:ln>
      </dgm:spPr>
      <dgm:t>
        <a:bodyPr/>
        <a:lstStyle/>
        <a:p>
          <a:pPr algn="l" rtl="0"/>
          <a:r>
            <a:rPr lang="ru-RU" sz="1800" b="1" dirty="0" smtClean="0">
              <a:solidFill>
                <a:schemeClr val="bg1"/>
              </a:solidFill>
            </a:rPr>
            <a:t>Повышение доступности медицинской помощи</a:t>
          </a:r>
          <a:endParaRPr lang="ru-RU" sz="1800" b="1" dirty="0">
            <a:solidFill>
              <a:schemeClr val="bg1"/>
            </a:solidFill>
          </a:endParaRPr>
        </a:p>
      </dgm:t>
    </dgm:pt>
    <dgm:pt modelId="{7762CE38-1795-4044-BD8D-B810FBDD9A61}" type="parTrans" cxnId="{795D3FEC-8734-42D5-BB04-380B14D4D524}">
      <dgm:prSet/>
      <dgm:spPr/>
      <dgm:t>
        <a:bodyPr/>
        <a:lstStyle/>
        <a:p>
          <a:endParaRPr lang="ru-RU"/>
        </a:p>
      </dgm:t>
    </dgm:pt>
    <dgm:pt modelId="{B24149B8-778C-4292-AC0B-8CF61061EAE0}" type="sibTrans" cxnId="{795D3FEC-8734-42D5-BB04-380B14D4D524}">
      <dgm:prSet/>
      <dgm:spPr/>
      <dgm:t>
        <a:bodyPr/>
        <a:lstStyle/>
        <a:p>
          <a:endParaRPr lang="ru-RU"/>
        </a:p>
      </dgm:t>
    </dgm:pt>
    <dgm:pt modelId="{92448DD0-78D7-4FB4-BF41-BD3D7B60A918}">
      <dgm:prSet custT="1"/>
      <dgm:spPr>
        <a:solidFill>
          <a:srgbClr val="00B050"/>
        </a:solidFill>
        <a:ln>
          <a:noFill/>
        </a:ln>
      </dgm:spPr>
      <dgm:t>
        <a:bodyPr/>
        <a:lstStyle/>
        <a:p>
          <a:pPr algn="l" rtl="0"/>
          <a:r>
            <a:rPr lang="ru-RU" sz="1800" b="1" dirty="0" smtClean="0">
              <a:solidFill>
                <a:srgbClr val="000066"/>
              </a:solidFill>
            </a:rPr>
            <a:t>Лекарственное страхование</a:t>
          </a:r>
          <a:endParaRPr lang="ru-RU" sz="1800" b="1" dirty="0">
            <a:solidFill>
              <a:srgbClr val="000066"/>
            </a:solidFill>
          </a:endParaRPr>
        </a:p>
      </dgm:t>
    </dgm:pt>
    <dgm:pt modelId="{23DFE7D9-C10F-4B35-90E0-03FCAEC71011}" type="parTrans" cxnId="{D4422ECC-A636-45DF-A88D-89512CF2E316}">
      <dgm:prSet/>
      <dgm:spPr/>
      <dgm:t>
        <a:bodyPr/>
        <a:lstStyle/>
        <a:p>
          <a:endParaRPr lang="ru-RU"/>
        </a:p>
      </dgm:t>
    </dgm:pt>
    <dgm:pt modelId="{4C9FB91F-FD46-4F76-A929-A2909B8DB56D}" type="sibTrans" cxnId="{D4422ECC-A636-45DF-A88D-89512CF2E316}">
      <dgm:prSet/>
      <dgm:spPr/>
      <dgm:t>
        <a:bodyPr/>
        <a:lstStyle/>
        <a:p>
          <a:endParaRPr lang="ru-RU"/>
        </a:p>
      </dgm:t>
    </dgm:pt>
    <dgm:pt modelId="{009FED4A-93F7-4F8A-8990-DDA3742559E4}">
      <dgm:prSet custT="1"/>
      <dgm:spPr>
        <a:solidFill>
          <a:srgbClr val="8BB2D9"/>
        </a:solidFill>
        <a:ln>
          <a:noFill/>
        </a:ln>
      </dgm:spPr>
      <dgm:t>
        <a:bodyPr/>
        <a:lstStyle/>
        <a:p>
          <a:pPr algn="l" rtl="0"/>
          <a:r>
            <a:rPr lang="ru-RU" sz="2000" b="1" dirty="0" smtClean="0">
              <a:solidFill>
                <a:srgbClr val="000066"/>
              </a:solidFill>
            </a:rPr>
            <a:t> </a:t>
          </a:r>
          <a:r>
            <a:rPr lang="ru-RU" sz="1800" b="1" dirty="0" smtClean="0">
              <a:solidFill>
                <a:srgbClr val="000066"/>
              </a:solidFill>
            </a:rPr>
            <a:t>Совершенствование управления ЛПУ</a:t>
          </a:r>
          <a:endParaRPr lang="ru-RU" sz="1800" b="1" dirty="0">
            <a:solidFill>
              <a:srgbClr val="000066"/>
            </a:solidFill>
          </a:endParaRPr>
        </a:p>
      </dgm:t>
    </dgm:pt>
    <dgm:pt modelId="{C2836093-C0E2-4CCA-B4A0-958483BE6E03}" type="sibTrans" cxnId="{FA1E84BB-354B-48E1-8FDC-91ED883D632D}">
      <dgm:prSet/>
      <dgm:spPr/>
      <dgm:t>
        <a:bodyPr/>
        <a:lstStyle/>
        <a:p>
          <a:endParaRPr lang="ru-RU"/>
        </a:p>
      </dgm:t>
    </dgm:pt>
    <dgm:pt modelId="{A5412E95-0C1A-48AE-99A2-F3F5DBE4645D}" type="parTrans" cxnId="{FA1E84BB-354B-48E1-8FDC-91ED883D632D}">
      <dgm:prSet/>
      <dgm:spPr/>
      <dgm:t>
        <a:bodyPr/>
        <a:lstStyle/>
        <a:p>
          <a:endParaRPr lang="ru-RU"/>
        </a:p>
      </dgm:t>
    </dgm:pt>
    <dgm:pt modelId="{9C01B64B-8FBD-4721-B1CB-0889EC6B21A3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algn="l" rtl="0"/>
          <a:r>
            <a:rPr lang="ru-RU" sz="1800" b="1" dirty="0" smtClean="0">
              <a:solidFill>
                <a:srgbClr val="000066"/>
              </a:solidFill>
            </a:rPr>
            <a:t>Совершенствование финансирования ЗО</a:t>
          </a:r>
          <a:endParaRPr lang="ru-RU" sz="1800" dirty="0">
            <a:solidFill>
              <a:srgbClr val="000066"/>
            </a:solidFill>
          </a:endParaRPr>
        </a:p>
      </dgm:t>
    </dgm:pt>
    <dgm:pt modelId="{9E2057B4-8C9B-4307-BFC1-981C67AB629C}" type="sibTrans" cxnId="{75CB157F-9D27-48BB-B5AC-E57489FA38BB}">
      <dgm:prSet/>
      <dgm:spPr/>
      <dgm:t>
        <a:bodyPr/>
        <a:lstStyle/>
        <a:p>
          <a:endParaRPr lang="ru-RU"/>
        </a:p>
      </dgm:t>
    </dgm:pt>
    <dgm:pt modelId="{CAF9CECA-3302-4EA4-BAC6-60668C9E2B81}" type="parTrans" cxnId="{75CB157F-9D27-48BB-B5AC-E57489FA38BB}">
      <dgm:prSet/>
      <dgm:spPr/>
      <dgm:t>
        <a:bodyPr/>
        <a:lstStyle/>
        <a:p>
          <a:endParaRPr lang="ru-RU"/>
        </a:p>
      </dgm:t>
    </dgm:pt>
    <dgm:pt modelId="{1EC52B07-241A-400A-86AD-3EA1545882E4}" type="pres">
      <dgm:prSet presAssocID="{F09AFA9B-F0F7-4B82-A006-41F3D8E4ED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57FA6-88E0-42E5-BCAB-0206CBC146AF}" type="pres">
      <dgm:prSet presAssocID="{9C01B64B-8FBD-4721-B1CB-0889EC6B21A3}" presName="composite" presStyleCnt="0"/>
      <dgm:spPr/>
    </dgm:pt>
    <dgm:pt modelId="{C3B21EBA-B607-48C9-8CEA-1BF7AA377B08}" type="pres">
      <dgm:prSet presAssocID="{9C01B64B-8FBD-4721-B1CB-0889EC6B21A3}" presName="imgShp" presStyleLbl="fgImgPlace1" presStyleIdx="0" presStyleCnt="5" custLinFactNeighborX="-10355" custLinFactNeighborY="2902"/>
      <dgm:spPr>
        <a:solidFill>
          <a:schemeClr val="accent1">
            <a:lumMod val="75000"/>
          </a:schemeClr>
        </a:solidFill>
      </dgm:spPr>
    </dgm:pt>
    <dgm:pt modelId="{4B8F16DB-E137-4AF9-917D-DE1CC265A4DD}" type="pres">
      <dgm:prSet presAssocID="{9C01B64B-8FBD-4721-B1CB-0889EC6B21A3}" presName="txShp" presStyleLbl="node1" presStyleIdx="0" presStyleCnt="5" custScaleX="101453" custScaleY="90679" custLinFactNeighborX="992" custLinFactNeighborY="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D2950-4E2A-497A-9DBF-E83A151346E7}" type="pres">
      <dgm:prSet presAssocID="{9E2057B4-8C9B-4307-BFC1-981C67AB629C}" presName="spacing" presStyleCnt="0"/>
      <dgm:spPr/>
    </dgm:pt>
    <dgm:pt modelId="{A24B80CC-6527-43A8-A1F9-082E084EA7BD}" type="pres">
      <dgm:prSet presAssocID="{009FED4A-93F7-4F8A-8990-DDA3742559E4}" presName="composite" presStyleCnt="0"/>
      <dgm:spPr/>
    </dgm:pt>
    <dgm:pt modelId="{CB7A7338-0640-4ADF-8E8C-B340FD194769}" type="pres">
      <dgm:prSet presAssocID="{009FED4A-93F7-4F8A-8990-DDA3742559E4}" presName="imgShp" presStyleLbl="fgImgPlace1" presStyleIdx="1" presStyleCnt="5" custLinFactNeighborX="-18063" custLinFactNeighborY="6526"/>
      <dgm:spPr>
        <a:solidFill>
          <a:srgbClr val="8BB2D9"/>
        </a:solidFill>
      </dgm:spPr>
    </dgm:pt>
    <dgm:pt modelId="{D2B9B3D3-62BA-4466-A1E1-1DE8924A0252}" type="pres">
      <dgm:prSet presAssocID="{009FED4A-93F7-4F8A-8990-DDA3742559E4}" presName="txShp" presStyleLbl="node1" presStyleIdx="1" presStyleCnt="5" custScaleX="100296" custLinFactNeighborX="525" custLinFactNeighborY="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E1A9F-C13B-4F0B-98D3-A4F260A43C0E}" type="pres">
      <dgm:prSet presAssocID="{C2836093-C0E2-4CCA-B4A0-958483BE6E03}" presName="spacing" presStyleCnt="0"/>
      <dgm:spPr/>
    </dgm:pt>
    <dgm:pt modelId="{97DDA706-AD10-4A07-AFCF-C48ACDED41E2}" type="pres">
      <dgm:prSet presAssocID="{C77E7160-60B6-438C-8CB8-A3DC9470F99E}" presName="composite" presStyleCnt="0"/>
      <dgm:spPr/>
    </dgm:pt>
    <dgm:pt modelId="{FBA13E7E-6A27-488D-8351-0CDC00B32B33}" type="pres">
      <dgm:prSet presAssocID="{C77E7160-60B6-438C-8CB8-A3DC9470F99E}" presName="imgShp" presStyleLbl="fgImgPlace1" presStyleIdx="2" presStyleCnt="5" custLinFactNeighborX="-18632" custLinFactNeighborY="615"/>
      <dgm:spPr>
        <a:solidFill>
          <a:schemeClr val="accent2">
            <a:lumMod val="40000"/>
            <a:lumOff val="60000"/>
          </a:schemeClr>
        </a:solidFill>
      </dgm:spPr>
    </dgm:pt>
    <dgm:pt modelId="{BF90BD85-57E9-4030-AE27-7A54CE3D2C8B}" type="pres">
      <dgm:prSet presAssocID="{C77E7160-60B6-438C-8CB8-A3DC9470F99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0B4BF-A6C8-432A-96BD-ACAE7371F712}" type="pres">
      <dgm:prSet presAssocID="{1F5573D6-7B91-4099-B2B3-96891DAFABBE}" presName="spacing" presStyleCnt="0"/>
      <dgm:spPr/>
    </dgm:pt>
    <dgm:pt modelId="{2BE59D19-5F65-426C-8C2C-80F049CE7A6D}" type="pres">
      <dgm:prSet presAssocID="{BE79AAA8-832A-418B-B317-C9F5CBFE3C9B}" presName="composite" presStyleCnt="0"/>
      <dgm:spPr/>
    </dgm:pt>
    <dgm:pt modelId="{8B7AABF0-EBDB-468B-8741-C0B717CA5D9D}" type="pres">
      <dgm:prSet presAssocID="{BE79AAA8-832A-418B-B317-C9F5CBFE3C9B}" presName="imgShp" presStyleLbl="fgImgPlace1" presStyleIdx="3" presStyleCnt="5" custLinFactNeighborX="-22153" custLinFactNeighborY="-5295"/>
      <dgm:spPr>
        <a:solidFill>
          <a:srgbClr val="FFA7A7"/>
        </a:solidFill>
      </dgm:spPr>
    </dgm:pt>
    <dgm:pt modelId="{1D65BA7C-8F87-4BBA-B192-D328E972304B}" type="pres">
      <dgm:prSet presAssocID="{BE79AAA8-832A-418B-B317-C9F5CBFE3C9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C0D52-ADDF-4B95-87CB-02D901B645A3}" type="pres">
      <dgm:prSet presAssocID="{B24149B8-778C-4292-AC0B-8CF61061EAE0}" presName="spacing" presStyleCnt="0"/>
      <dgm:spPr/>
    </dgm:pt>
    <dgm:pt modelId="{CDD2FF52-967D-41AC-909A-8D954BD59510}" type="pres">
      <dgm:prSet presAssocID="{92448DD0-78D7-4FB4-BF41-BD3D7B60A918}" presName="composite" presStyleCnt="0"/>
      <dgm:spPr/>
    </dgm:pt>
    <dgm:pt modelId="{44CB6E90-37BE-4CB4-AC76-2EFE549BAB03}" type="pres">
      <dgm:prSet presAssocID="{92448DD0-78D7-4FB4-BF41-BD3D7B60A918}" presName="imgShp" presStyleLbl="fgImgPlace1" presStyleIdx="4" presStyleCnt="5" custLinFactNeighborX="-18632" custLinFactNeighborY="-1672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B266BF6-7CD7-40F2-958F-7B760CCEE057}" type="pres">
      <dgm:prSet presAssocID="{92448DD0-78D7-4FB4-BF41-BD3D7B60A91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B157F-9D27-48BB-B5AC-E57489FA38BB}" srcId="{F09AFA9B-F0F7-4B82-A006-41F3D8E4EDAD}" destId="{9C01B64B-8FBD-4721-B1CB-0889EC6B21A3}" srcOrd="0" destOrd="0" parTransId="{CAF9CECA-3302-4EA4-BAC6-60668C9E2B81}" sibTransId="{9E2057B4-8C9B-4307-BFC1-981C67AB629C}"/>
    <dgm:cxn modelId="{9C14BF4D-1D50-4074-B181-304EB21E9DD8}" type="presOf" srcId="{9C01B64B-8FBD-4721-B1CB-0889EC6B21A3}" destId="{4B8F16DB-E137-4AF9-917D-DE1CC265A4DD}" srcOrd="0" destOrd="0" presId="urn:microsoft.com/office/officeart/2005/8/layout/vList3#1"/>
    <dgm:cxn modelId="{795D3FEC-8734-42D5-BB04-380B14D4D524}" srcId="{F09AFA9B-F0F7-4B82-A006-41F3D8E4EDAD}" destId="{BE79AAA8-832A-418B-B317-C9F5CBFE3C9B}" srcOrd="3" destOrd="0" parTransId="{7762CE38-1795-4044-BD8D-B810FBDD9A61}" sibTransId="{B24149B8-778C-4292-AC0B-8CF61061EAE0}"/>
    <dgm:cxn modelId="{CBE5D81F-A66D-466F-A453-ADDE4188E237}" type="presOf" srcId="{92448DD0-78D7-4FB4-BF41-BD3D7B60A918}" destId="{1B266BF6-7CD7-40F2-958F-7B760CCEE057}" srcOrd="0" destOrd="0" presId="urn:microsoft.com/office/officeart/2005/8/layout/vList3#1"/>
    <dgm:cxn modelId="{F196F211-FE2D-4754-86BE-54AB793F2801}" type="presOf" srcId="{BE79AAA8-832A-418B-B317-C9F5CBFE3C9B}" destId="{1D65BA7C-8F87-4BBA-B192-D328E972304B}" srcOrd="0" destOrd="0" presId="urn:microsoft.com/office/officeart/2005/8/layout/vList3#1"/>
    <dgm:cxn modelId="{D6029142-5A80-4D34-BDF2-683BD1404CF2}" type="presOf" srcId="{C77E7160-60B6-438C-8CB8-A3DC9470F99E}" destId="{BF90BD85-57E9-4030-AE27-7A54CE3D2C8B}" srcOrd="0" destOrd="0" presId="urn:microsoft.com/office/officeart/2005/8/layout/vList3#1"/>
    <dgm:cxn modelId="{FA1E84BB-354B-48E1-8FDC-91ED883D632D}" srcId="{F09AFA9B-F0F7-4B82-A006-41F3D8E4EDAD}" destId="{009FED4A-93F7-4F8A-8990-DDA3742559E4}" srcOrd="1" destOrd="0" parTransId="{A5412E95-0C1A-48AE-99A2-F3F5DBE4645D}" sibTransId="{C2836093-C0E2-4CCA-B4A0-958483BE6E03}"/>
    <dgm:cxn modelId="{AE47E4F1-B371-43A4-ABED-5A63DF75F3A3}" srcId="{F09AFA9B-F0F7-4B82-A006-41F3D8E4EDAD}" destId="{C77E7160-60B6-438C-8CB8-A3DC9470F99E}" srcOrd="2" destOrd="0" parTransId="{D76A0A4C-EA25-4F70-9D7F-AF54C97F012E}" sibTransId="{1F5573D6-7B91-4099-B2B3-96891DAFABBE}"/>
    <dgm:cxn modelId="{D8AB13E4-B255-4F2E-B630-05614581E745}" type="presOf" srcId="{F09AFA9B-F0F7-4B82-A006-41F3D8E4EDAD}" destId="{1EC52B07-241A-400A-86AD-3EA1545882E4}" srcOrd="0" destOrd="0" presId="urn:microsoft.com/office/officeart/2005/8/layout/vList3#1"/>
    <dgm:cxn modelId="{D4422ECC-A636-45DF-A88D-89512CF2E316}" srcId="{F09AFA9B-F0F7-4B82-A006-41F3D8E4EDAD}" destId="{92448DD0-78D7-4FB4-BF41-BD3D7B60A918}" srcOrd="4" destOrd="0" parTransId="{23DFE7D9-C10F-4B35-90E0-03FCAEC71011}" sibTransId="{4C9FB91F-FD46-4F76-A929-A2909B8DB56D}"/>
    <dgm:cxn modelId="{2CBB6B6B-8F78-4050-B29D-B41EFA1F1CA9}" type="presOf" srcId="{009FED4A-93F7-4F8A-8990-DDA3742559E4}" destId="{D2B9B3D3-62BA-4466-A1E1-1DE8924A0252}" srcOrd="0" destOrd="0" presId="urn:microsoft.com/office/officeart/2005/8/layout/vList3#1"/>
    <dgm:cxn modelId="{B80A49B0-4F81-4564-9F79-936121D9EFF1}" type="presParOf" srcId="{1EC52B07-241A-400A-86AD-3EA1545882E4}" destId="{74657FA6-88E0-42E5-BCAB-0206CBC146AF}" srcOrd="0" destOrd="0" presId="urn:microsoft.com/office/officeart/2005/8/layout/vList3#1"/>
    <dgm:cxn modelId="{25E3F3BD-7B58-4AE3-9A67-B547C214073A}" type="presParOf" srcId="{74657FA6-88E0-42E5-BCAB-0206CBC146AF}" destId="{C3B21EBA-B607-48C9-8CEA-1BF7AA377B08}" srcOrd="0" destOrd="0" presId="urn:microsoft.com/office/officeart/2005/8/layout/vList3#1"/>
    <dgm:cxn modelId="{DEACD1F0-93E6-4B1D-A503-327C10FE8A66}" type="presParOf" srcId="{74657FA6-88E0-42E5-BCAB-0206CBC146AF}" destId="{4B8F16DB-E137-4AF9-917D-DE1CC265A4DD}" srcOrd="1" destOrd="0" presId="urn:microsoft.com/office/officeart/2005/8/layout/vList3#1"/>
    <dgm:cxn modelId="{71F664FF-A97F-4030-BC35-974C964BCB75}" type="presParOf" srcId="{1EC52B07-241A-400A-86AD-3EA1545882E4}" destId="{42DD2950-4E2A-497A-9DBF-E83A151346E7}" srcOrd="1" destOrd="0" presId="urn:microsoft.com/office/officeart/2005/8/layout/vList3#1"/>
    <dgm:cxn modelId="{B4BD2BAE-3205-4F61-8161-D001416CC4D7}" type="presParOf" srcId="{1EC52B07-241A-400A-86AD-3EA1545882E4}" destId="{A24B80CC-6527-43A8-A1F9-082E084EA7BD}" srcOrd="2" destOrd="0" presId="urn:microsoft.com/office/officeart/2005/8/layout/vList3#1"/>
    <dgm:cxn modelId="{03B716F0-E762-4166-9EA2-ACF5CA921DCF}" type="presParOf" srcId="{A24B80CC-6527-43A8-A1F9-082E084EA7BD}" destId="{CB7A7338-0640-4ADF-8E8C-B340FD194769}" srcOrd="0" destOrd="0" presId="urn:microsoft.com/office/officeart/2005/8/layout/vList3#1"/>
    <dgm:cxn modelId="{A0A3256E-AA62-45D1-820C-299785874424}" type="presParOf" srcId="{A24B80CC-6527-43A8-A1F9-082E084EA7BD}" destId="{D2B9B3D3-62BA-4466-A1E1-1DE8924A0252}" srcOrd="1" destOrd="0" presId="urn:microsoft.com/office/officeart/2005/8/layout/vList3#1"/>
    <dgm:cxn modelId="{AFCB1851-0ED1-4BAC-8727-92DAC44D93D2}" type="presParOf" srcId="{1EC52B07-241A-400A-86AD-3EA1545882E4}" destId="{D4DE1A9F-C13B-4F0B-98D3-A4F260A43C0E}" srcOrd="3" destOrd="0" presId="urn:microsoft.com/office/officeart/2005/8/layout/vList3#1"/>
    <dgm:cxn modelId="{88B702EA-7FC9-42D5-98AF-C9D985204E62}" type="presParOf" srcId="{1EC52B07-241A-400A-86AD-3EA1545882E4}" destId="{97DDA706-AD10-4A07-AFCF-C48ACDED41E2}" srcOrd="4" destOrd="0" presId="urn:microsoft.com/office/officeart/2005/8/layout/vList3#1"/>
    <dgm:cxn modelId="{424351CE-6A1B-439C-9F6D-2B7D903C063F}" type="presParOf" srcId="{97DDA706-AD10-4A07-AFCF-C48ACDED41E2}" destId="{FBA13E7E-6A27-488D-8351-0CDC00B32B33}" srcOrd="0" destOrd="0" presId="urn:microsoft.com/office/officeart/2005/8/layout/vList3#1"/>
    <dgm:cxn modelId="{BC98758E-76B4-44C2-AE10-1C1051CB3C65}" type="presParOf" srcId="{97DDA706-AD10-4A07-AFCF-C48ACDED41E2}" destId="{BF90BD85-57E9-4030-AE27-7A54CE3D2C8B}" srcOrd="1" destOrd="0" presId="urn:microsoft.com/office/officeart/2005/8/layout/vList3#1"/>
    <dgm:cxn modelId="{5D83A8F9-F896-4FA1-998D-4C473DC66D42}" type="presParOf" srcId="{1EC52B07-241A-400A-86AD-3EA1545882E4}" destId="{F090B4BF-A6C8-432A-96BD-ACAE7371F712}" srcOrd="5" destOrd="0" presId="urn:microsoft.com/office/officeart/2005/8/layout/vList3#1"/>
    <dgm:cxn modelId="{22ED6AF0-24F6-46EB-AA6A-B6174F93E805}" type="presParOf" srcId="{1EC52B07-241A-400A-86AD-3EA1545882E4}" destId="{2BE59D19-5F65-426C-8C2C-80F049CE7A6D}" srcOrd="6" destOrd="0" presId="urn:microsoft.com/office/officeart/2005/8/layout/vList3#1"/>
    <dgm:cxn modelId="{721EE6A8-C88A-4EB3-B869-502E6FA59754}" type="presParOf" srcId="{2BE59D19-5F65-426C-8C2C-80F049CE7A6D}" destId="{8B7AABF0-EBDB-468B-8741-C0B717CA5D9D}" srcOrd="0" destOrd="0" presId="urn:microsoft.com/office/officeart/2005/8/layout/vList3#1"/>
    <dgm:cxn modelId="{8199F07A-46E8-4193-B98A-B43FC8DFBF8D}" type="presParOf" srcId="{2BE59D19-5F65-426C-8C2C-80F049CE7A6D}" destId="{1D65BA7C-8F87-4BBA-B192-D328E972304B}" srcOrd="1" destOrd="0" presId="urn:microsoft.com/office/officeart/2005/8/layout/vList3#1"/>
    <dgm:cxn modelId="{641A303A-DC80-45B5-965E-D792BD0B7E2D}" type="presParOf" srcId="{1EC52B07-241A-400A-86AD-3EA1545882E4}" destId="{D20C0D52-ADDF-4B95-87CB-02D901B645A3}" srcOrd="7" destOrd="0" presId="urn:microsoft.com/office/officeart/2005/8/layout/vList3#1"/>
    <dgm:cxn modelId="{F7772C33-1A0D-4A76-973A-517CC9FD6A79}" type="presParOf" srcId="{1EC52B07-241A-400A-86AD-3EA1545882E4}" destId="{CDD2FF52-967D-41AC-909A-8D954BD59510}" srcOrd="8" destOrd="0" presId="urn:microsoft.com/office/officeart/2005/8/layout/vList3#1"/>
    <dgm:cxn modelId="{B9CA27DB-C10E-4BB1-A129-E880EF705C6C}" type="presParOf" srcId="{CDD2FF52-967D-41AC-909A-8D954BD59510}" destId="{44CB6E90-37BE-4CB4-AC76-2EFE549BAB03}" srcOrd="0" destOrd="0" presId="urn:microsoft.com/office/officeart/2005/8/layout/vList3#1"/>
    <dgm:cxn modelId="{681D07B5-3313-4447-8289-626B431D5840}" type="presParOf" srcId="{CDD2FF52-967D-41AC-909A-8D954BD59510}" destId="{1B266BF6-7CD7-40F2-958F-7B760CCEE05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C975B5-1926-4BF3-9A50-1F6AF4490C9B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07D0EB-AFE4-45A0-B4B4-6DB94946C0F3}">
      <dgm:prSet phldrT="[Текст]"/>
      <dgm:spPr>
        <a:solidFill>
          <a:srgbClr val="336699"/>
        </a:solidFill>
      </dgm:spPr>
      <dgm:t>
        <a:bodyPr/>
        <a:lstStyle/>
        <a:p>
          <a:r>
            <a:rPr lang="ru-RU" b="1" dirty="0" smtClean="0"/>
            <a:t>Первичная медико-санитарная помощь</a:t>
          </a:r>
          <a:endParaRPr lang="ru-RU" b="1" dirty="0"/>
        </a:p>
      </dgm:t>
    </dgm:pt>
    <dgm:pt modelId="{4A6D931A-999A-4201-A59A-87F54DDE341D}" type="parTrans" cxnId="{075D5AA0-B89D-4F7D-A1F9-AA3C30C685EE}">
      <dgm:prSet/>
      <dgm:spPr/>
      <dgm:t>
        <a:bodyPr/>
        <a:lstStyle/>
        <a:p>
          <a:endParaRPr lang="ru-RU"/>
        </a:p>
      </dgm:t>
    </dgm:pt>
    <dgm:pt modelId="{F7F383F1-2ECE-41E5-BAA6-C07C32CF06E3}" type="sibTrans" cxnId="{075D5AA0-B89D-4F7D-A1F9-AA3C30C685EE}">
      <dgm:prSet/>
      <dgm:spPr/>
      <dgm:t>
        <a:bodyPr/>
        <a:lstStyle/>
        <a:p>
          <a:endParaRPr lang="ru-RU"/>
        </a:p>
      </dgm:t>
    </dgm:pt>
    <dgm:pt modelId="{B1A64D79-F7E1-424A-925E-4CD3D6CF20D9}">
      <dgm:prSet phldrT="[Текст]" custT="1"/>
      <dgm:spPr>
        <a:solidFill>
          <a:srgbClr val="8BB2D9">
            <a:alpha val="89804"/>
          </a:srgbClr>
        </a:solidFill>
      </dgm:spPr>
      <dgm:t>
        <a:bodyPr anchor="ctr" anchorCtr="0"/>
        <a:lstStyle/>
        <a:p>
          <a:pPr marL="271463" indent="-180975"/>
          <a:r>
            <a:rPr lang="ru-RU" sz="2000" b="1" dirty="0" smtClean="0">
              <a:solidFill>
                <a:srgbClr val="000066"/>
              </a:solidFill>
            </a:rPr>
            <a:t>Подушевое финансирование</a:t>
          </a:r>
          <a:endParaRPr lang="ru-RU" sz="2000" b="1" dirty="0">
            <a:solidFill>
              <a:srgbClr val="000066"/>
            </a:solidFill>
          </a:endParaRPr>
        </a:p>
      </dgm:t>
    </dgm:pt>
    <dgm:pt modelId="{42F77902-B1F5-44A4-BCF8-2F01528EFBA7}" type="parTrans" cxnId="{65933FB9-FCE9-4E74-955F-5D9C2C5A613F}">
      <dgm:prSet/>
      <dgm:spPr/>
      <dgm:t>
        <a:bodyPr/>
        <a:lstStyle/>
        <a:p>
          <a:endParaRPr lang="ru-RU"/>
        </a:p>
      </dgm:t>
    </dgm:pt>
    <dgm:pt modelId="{C07F8DBD-815C-4460-A6F1-4C97D8297B4A}" type="sibTrans" cxnId="{65933FB9-FCE9-4E74-955F-5D9C2C5A613F}">
      <dgm:prSet/>
      <dgm:spPr/>
      <dgm:t>
        <a:bodyPr/>
        <a:lstStyle/>
        <a:p>
          <a:endParaRPr lang="ru-RU"/>
        </a:p>
      </dgm:t>
    </dgm:pt>
    <dgm:pt modelId="{C150E989-AC6F-4507-9CF6-2B8179BAF9F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pPr marL="271463" indent="-180975"/>
          <a:r>
            <a:rPr lang="ru-RU" sz="2000" b="1" dirty="0" smtClean="0">
              <a:solidFill>
                <a:srgbClr val="000066"/>
              </a:solidFill>
            </a:rPr>
            <a:t>Оплата по КСГ </a:t>
          </a:r>
          <a:br>
            <a:rPr lang="ru-RU" sz="2000" b="1" dirty="0" smtClean="0">
              <a:solidFill>
                <a:srgbClr val="000066"/>
              </a:solidFill>
            </a:rPr>
          </a:br>
          <a:r>
            <a:rPr lang="ru-RU" sz="2000" b="1" dirty="0" smtClean="0">
              <a:solidFill>
                <a:srgbClr val="000066"/>
              </a:solidFill>
            </a:rPr>
            <a:t>(участие в пилотном проекте </a:t>
          </a:r>
          <a:r>
            <a:rPr lang="en-US" sz="2000" b="1" dirty="0" smtClean="0">
              <a:solidFill>
                <a:srgbClr val="000066"/>
              </a:solidFill>
            </a:rPr>
            <a:t>WB </a:t>
          </a:r>
          <a:r>
            <a:rPr lang="ru-RU" sz="2000" b="1" dirty="0" smtClean="0">
              <a:solidFill>
                <a:srgbClr val="000066"/>
              </a:solidFill>
            </a:rPr>
            <a:t>и ФФОМС)</a:t>
          </a:r>
          <a:endParaRPr lang="ru-RU" sz="2000" b="1" dirty="0">
            <a:solidFill>
              <a:srgbClr val="000066"/>
            </a:solidFill>
          </a:endParaRPr>
        </a:p>
      </dgm:t>
    </dgm:pt>
    <dgm:pt modelId="{A488303C-845F-49F6-A5D5-7DA3547ED625}" type="parTrans" cxnId="{6D246F76-585B-4C05-9B29-C5CDCA69C121}">
      <dgm:prSet/>
      <dgm:spPr/>
      <dgm:t>
        <a:bodyPr/>
        <a:lstStyle/>
        <a:p>
          <a:endParaRPr lang="ru-RU"/>
        </a:p>
      </dgm:t>
    </dgm:pt>
    <dgm:pt modelId="{112BA92C-576A-4725-A6F8-8883EA583F84}" type="sibTrans" cxnId="{6D246F76-585B-4C05-9B29-C5CDCA69C121}">
      <dgm:prSet/>
      <dgm:spPr/>
      <dgm:t>
        <a:bodyPr/>
        <a:lstStyle/>
        <a:p>
          <a:endParaRPr lang="ru-RU"/>
        </a:p>
      </dgm:t>
    </dgm:pt>
    <dgm:pt modelId="{55CBC1D0-E1A5-4B08-B449-46F7180855A7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Стационарная помощь</a:t>
          </a:r>
          <a:endParaRPr lang="ru-RU" b="1" dirty="0"/>
        </a:p>
      </dgm:t>
    </dgm:pt>
    <dgm:pt modelId="{C0783108-6199-4B55-93DF-ECF043756B40}" type="parTrans" cxnId="{5AD1AE47-0537-4C7D-8B5E-336B93CA6953}">
      <dgm:prSet/>
      <dgm:spPr/>
      <dgm:t>
        <a:bodyPr/>
        <a:lstStyle/>
        <a:p>
          <a:endParaRPr lang="ru-RU"/>
        </a:p>
      </dgm:t>
    </dgm:pt>
    <dgm:pt modelId="{36B58B1F-71DF-4A02-B8D3-765B0D32319E}" type="sibTrans" cxnId="{5AD1AE47-0537-4C7D-8B5E-336B93CA6953}">
      <dgm:prSet/>
      <dgm:spPr/>
      <dgm:t>
        <a:bodyPr/>
        <a:lstStyle/>
        <a:p>
          <a:endParaRPr lang="ru-RU"/>
        </a:p>
      </dgm:t>
    </dgm:pt>
    <dgm:pt modelId="{87BE42FA-70EF-490C-B484-3DBBA75999A3}" type="pres">
      <dgm:prSet presAssocID="{BEC975B5-1926-4BF3-9A50-1F6AF4490C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2E5567-2F3C-4F28-A9D8-963E9617E635}" type="pres">
      <dgm:prSet presAssocID="{4E07D0EB-AFE4-45A0-B4B4-6DB94946C0F3}" presName="linNode" presStyleCnt="0"/>
      <dgm:spPr/>
    </dgm:pt>
    <dgm:pt modelId="{CAB5D171-9B36-47E3-A3BA-C94DA0FB6845}" type="pres">
      <dgm:prSet presAssocID="{4E07D0EB-AFE4-45A0-B4B4-6DB94946C0F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F0953-FB26-4DCC-B39F-F1B40D974B09}" type="pres">
      <dgm:prSet presAssocID="{4E07D0EB-AFE4-45A0-B4B4-6DB94946C0F3}" presName="childShp" presStyleLbl="bgAccFollowNode1" presStyleIdx="0" presStyleCnt="2" custScaleY="96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0EED-D411-4555-9F88-067283B06170}" type="pres">
      <dgm:prSet presAssocID="{F7F383F1-2ECE-41E5-BAA6-C07C32CF06E3}" presName="spacing" presStyleCnt="0"/>
      <dgm:spPr/>
    </dgm:pt>
    <dgm:pt modelId="{F1AAC971-1E5A-4EF5-BEDF-1CA690336D8D}" type="pres">
      <dgm:prSet presAssocID="{55CBC1D0-E1A5-4B08-B449-46F7180855A7}" presName="linNode" presStyleCnt="0"/>
      <dgm:spPr/>
    </dgm:pt>
    <dgm:pt modelId="{9FEF9313-28D2-4D9E-AB30-EF20B0516727}" type="pres">
      <dgm:prSet presAssocID="{55CBC1D0-E1A5-4B08-B449-46F7180855A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1FE0E-69FB-4CBB-AEAD-866F56550188}" type="pres">
      <dgm:prSet presAssocID="{55CBC1D0-E1A5-4B08-B449-46F7180855A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E10CB-713E-4AC2-BC7F-823C5684125B}" type="presOf" srcId="{B1A64D79-F7E1-424A-925E-4CD3D6CF20D9}" destId="{1DFF0953-FB26-4DCC-B39F-F1B40D974B09}" srcOrd="0" destOrd="0" presId="urn:microsoft.com/office/officeart/2005/8/layout/vList6"/>
    <dgm:cxn modelId="{5AD1AE47-0537-4C7D-8B5E-336B93CA6953}" srcId="{BEC975B5-1926-4BF3-9A50-1F6AF4490C9B}" destId="{55CBC1D0-E1A5-4B08-B449-46F7180855A7}" srcOrd="1" destOrd="0" parTransId="{C0783108-6199-4B55-93DF-ECF043756B40}" sibTransId="{36B58B1F-71DF-4A02-B8D3-765B0D32319E}"/>
    <dgm:cxn modelId="{5B7C09B2-B482-4E9F-9E15-BDDA9F4673A6}" type="presOf" srcId="{4E07D0EB-AFE4-45A0-B4B4-6DB94946C0F3}" destId="{CAB5D171-9B36-47E3-A3BA-C94DA0FB6845}" srcOrd="0" destOrd="0" presId="urn:microsoft.com/office/officeart/2005/8/layout/vList6"/>
    <dgm:cxn modelId="{075D5AA0-B89D-4F7D-A1F9-AA3C30C685EE}" srcId="{BEC975B5-1926-4BF3-9A50-1F6AF4490C9B}" destId="{4E07D0EB-AFE4-45A0-B4B4-6DB94946C0F3}" srcOrd="0" destOrd="0" parTransId="{4A6D931A-999A-4201-A59A-87F54DDE341D}" sibTransId="{F7F383F1-2ECE-41E5-BAA6-C07C32CF06E3}"/>
    <dgm:cxn modelId="{65933FB9-FCE9-4E74-955F-5D9C2C5A613F}" srcId="{4E07D0EB-AFE4-45A0-B4B4-6DB94946C0F3}" destId="{B1A64D79-F7E1-424A-925E-4CD3D6CF20D9}" srcOrd="0" destOrd="0" parTransId="{42F77902-B1F5-44A4-BCF8-2F01528EFBA7}" sibTransId="{C07F8DBD-815C-4460-A6F1-4C97D8297B4A}"/>
    <dgm:cxn modelId="{82EF78C6-A0DC-4D6B-812B-CD8AC02E75EB}" type="presOf" srcId="{55CBC1D0-E1A5-4B08-B449-46F7180855A7}" destId="{9FEF9313-28D2-4D9E-AB30-EF20B0516727}" srcOrd="0" destOrd="0" presId="urn:microsoft.com/office/officeart/2005/8/layout/vList6"/>
    <dgm:cxn modelId="{6D246F76-585B-4C05-9B29-C5CDCA69C121}" srcId="{55CBC1D0-E1A5-4B08-B449-46F7180855A7}" destId="{C150E989-AC6F-4507-9CF6-2B8179BAF9F4}" srcOrd="0" destOrd="0" parTransId="{A488303C-845F-49F6-A5D5-7DA3547ED625}" sibTransId="{112BA92C-576A-4725-A6F8-8883EA583F84}"/>
    <dgm:cxn modelId="{1657D31D-1841-4E7D-9238-A3F9EC7AB2D4}" type="presOf" srcId="{BEC975B5-1926-4BF3-9A50-1F6AF4490C9B}" destId="{87BE42FA-70EF-490C-B484-3DBBA75999A3}" srcOrd="0" destOrd="0" presId="urn:microsoft.com/office/officeart/2005/8/layout/vList6"/>
    <dgm:cxn modelId="{EC3927F0-6ADA-41B6-A337-225761EFE837}" type="presOf" srcId="{C150E989-AC6F-4507-9CF6-2B8179BAF9F4}" destId="{A041FE0E-69FB-4CBB-AEAD-866F56550188}" srcOrd="0" destOrd="0" presId="urn:microsoft.com/office/officeart/2005/8/layout/vList6"/>
    <dgm:cxn modelId="{226EF3EF-5F9D-42F7-B63B-897D11C53730}" type="presParOf" srcId="{87BE42FA-70EF-490C-B484-3DBBA75999A3}" destId="{CF2E5567-2F3C-4F28-A9D8-963E9617E635}" srcOrd="0" destOrd="0" presId="urn:microsoft.com/office/officeart/2005/8/layout/vList6"/>
    <dgm:cxn modelId="{9D20B609-D880-49D7-8BD4-8AC980092592}" type="presParOf" srcId="{CF2E5567-2F3C-4F28-A9D8-963E9617E635}" destId="{CAB5D171-9B36-47E3-A3BA-C94DA0FB6845}" srcOrd="0" destOrd="0" presId="urn:microsoft.com/office/officeart/2005/8/layout/vList6"/>
    <dgm:cxn modelId="{0159A7BB-4CAA-4C75-949D-1615DC28B70D}" type="presParOf" srcId="{CF2E5567-2F3C-4F28-A9D8-963E9617E635}" destId="{1DFF0953-FB26-4DCC-B39F-F1B40D974B09}" srcOrd="1" destOrd="0" presId="urn:microsoft.com/office/officeart/2005/8/layout/vList6"/>
    <dgm:cxn modelId="{E6720433-7DE8-4BAE-8647-4D12C4562D4F}" type="presParOf" srcId="{87BE42FA-70EF-490C-B484-3DBBA75999A3}" destId="{F1C30EED-D411-4555-9F88-067283B06170}" srcOrd="1" destOrd="0" presId="urn:microsoft.com/office/officeart/2005/8/layout/vList6"/>
    <dgm:cxn modelId="{51B686EF-3562-4D24-8779-33F10DB13361}" type="presParOf" srcId="{87BE42FA-70EF-490C-B484-3DBBA75999A3}" destId="{F1AAC971-1E5A-4EF5-BEDF-1CA690336D8D}" srcOrd="2" destOrd="0" presId="urn:microsoft.com/office/officeart/2005/8/layout/vList6"/>
    <dgm:cxn modelId="{108FA7F8-5EBC-40AC-A7D2-30EA95A86C42}" type="presParOf" srcId="{F1AAC971-1E5A-4EF5-BEDF-1CA690336D8D}" destId="{9FEF9313-28D2-4D9E-AB30-EF20B0516727}" srcOrd="0" destOrd="0" presId="urn:microsoft.com/office/officeart/2005/8/layout/vList6"/>
    <dgm:cxn modelId="{074BC423-9CCB-4CA0-B990-799FF77497E8}" type="presParOf" srcId="{F1AAC971-1E5A-4EF5-BEDF-1CA690336D8D}" destId="{A041FE0E-69FB-4CBB-AEAD-866F565501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3E594B-12F1-4256-A34E-F9DDDD86E25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5DC4F-5622-4367-A6D9-8D35F13B84E2}">
      <dgm:prSet phldrT="[Текст]"/>
      <dgm:spPr>
        <a:solidFill>
          <a:srgbClr val="A50021"/>
        </a:solidFill>
      </dgm:spPr>
      <dgm:t>
        <a:bodyPr/>
        <a:lstStyle/>
        <a:p>
          <a:r>
            <a:rPr lang="ru-RU" dirty="0" smtClean="0"/>
            <a:t>Хирургия</a:t>
          </a:r>
          <a:endParaRPr lang="ru-RU" dirty="0"/>
        </a:p>
      </dgm:t>
    </dgm:pt>
    <dgm:pt modelId="{D993571D-D394-44A6-8427-66D75925D455}" type="parTrans" cxnId="{0BFF77DF-5C12-45D9-B987-1121B222E3EE}">
      <dgm:prSet/>
      <dgm:spPr/>
      <dgm:t>
        <a:bodyPr/>
        <a:lstStyle/>
        <a:p>
          <a:endParaRPr lang="ru-RU"/>
        </a:p>
      </dgm:t>
    </dgm:pt>
    <dgm:pt modelId="{D6152305-8BEF-4AA8-B971-5E4114DF12CB}" type="sibTrans" cxnId="{0BFF77DF-5C12-45D9-B987-1121B222E3EE}">
      <dgm:prSet/>
      <dgm:spPr/>
      <dgm:t>
        <a:bodyPr/>
        <a:lstStyle/>
        <a:p>
          <a:endParaRPr lang="ru-RU"/>
        </a:p>
      </dgm:t>
    </dgm:pt>
    <dgm:pt modelId="{6C1AE89F-6119-4083-A2F0-0BC4102C0B4F}">
      <dgm:prSet phldrT="[Текст]" custT="1"/>
      <dgm:spPr>
        <a:solidFill>
          <a:srgbClr val="336699"/>
        </a:solidFill>
      </dgm:spPr>
      <dgm:t>
        <a:bodyPr/>
        <a:lstStyle/>
        <a:p>
          <a:r>
            <a:rPr lang="ru-RU" sz="1600" b="1" dirty="0" smtClean="0"/>
            <a:t>Стимулирование  работы  хирургических отделений</a:t>
          </a:r>
          <a:endParaRPr lang="ru-RU" sz="1600" b="1" dirty="0"/>
        </a:p>
      </dgm:t>
    </dgm:pt>
    <dgm:pt modelId="{56672820-D849-4F01-B0EB-741C22693B36}" type="parTrans" cxnId="{EF7879B3-1335-4A2F-AF93-872AF089B000}">
      <dgm:prSet/>
      <dgm:spPr/>
      <dgm:t>
        <a:bodyPr/>
        <a:lstStyle/>
        <a:p>
          <a:endParaRPr lang="ru-RU"/>
        </a:p>
      </dgm:t>
    </dgm:pt>
    <dgm:pt modelId="{5741C993-1CCC-430E-81E8-985CFDB182F9}" type="sibTrans" cxnId="{EF7879B3-1335-4A2F-AF93-872AF089B000}">
      <dgm:prSet/>
      <dgm:spPr/>
      <dgm:t>
        <a:bodyPr/>
        <a:lstStyle/>
        <a:p>
          <a:endParaRPr lang="ru-RU"/>
        </a:p>
      </dgm:t>
    </dgm:pt>
    <dgm:pt modelId="{8AA1DD66-2A3F-4256-AD5D-464A1065298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Внедрение новых технологий</a:t>
          </a:r>
          <a:endParaRPr lang="ru-RU" sz="1200" b="1" dirty="0"/>
        </a:p>
      </dgm:t>
    </dgm:pt>
    <dgm:pt modelId="{3E4C5050-CD0E-44AA-BBD2-5BD5C5987C14}" type="parTrans" cxnId="{272DB1D2-231A-42D5-944A-67800AC1F3C9}">
      <dgm:prSet/>
      <dgm:spPr/>
      <dgm:t>
        <a:bodyPr/>
        <a:lstStyle/>
        <a:p>
          <a:endParaRPr lang="ru-RU"/>
        </a:p>
      </dgm:t>
    </dgm:pt>
    <dgm:pt modelId="{2E32FD82-732A-4E7D-8A0B-D95F6CAA05FD}" type="sibTrans" cxnId="{272DB1D2-231A-42D5-944A-67800AC1F3C9}">
      <dgm:prSet/>
      <dgm:spPr/>
      <dgm:t>
        <a:bodyPr/>
        <a:lstStyle/>
        <a:p>
          <a:endParaRPr lang="ru-RU"/>
        </a:p>
      </dgm:t>
    </dgm:pt>
    <dgm:pt modelId="{1BADEADC-21C5-41C8-B20E-7C3462A359B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Показатели качества (хирургическая активность</a:t>
          </a:r>
          <a:r>
            <a:rPr lang="en-US" sz="1200" b="1" dirty="0" smtClean="0"/>
            <a:t>; </a:t>
          </a:r>
          <a:r>
            <a:rPr lang="ru-RU" sz="1200" b="1" dirty="0" smtClean="0"/>
            <a:t>кол-во осложнений</a:t>
          </a:r>
          <a:r>
            <a:rPr lang="en-US" sz="1200" b="1" dirty="0" smtClean="0"/>
            <a:t>;</a:t>
          </a:r>
          <a:r>
            <a:rPr lang="ru-RU" sz="1200" b="1" dirty="0" smtClean="0"/>
            <a:t> послеоперационная летальность</a:t>
          </a:r>
          <a:r>
            <a:rPr lang="en-US" sz="1000" b="1" dirty="0" smtClean="0"/>
            <a:t>)</a:t>
          </a:r>
          <a:endParaRPr lang="ru-RU" sz="1000" b="1" dirty="0"/>
        </a:p>
      </dgm:t>
    </dgm:pt>
    <dgm:pt modelId="{802658AF-233A-4FF2-A936-93C47CEB8EF9}" type="parTrans" cxnId="{8D2E7C69-5870-4F79-8E64-56B2E792B41E}">
      <dgm:prSet/>
      <dgm:spPr/>
      <dgm:t>
        <a:bodyPr/>
        <a:lstStyle/>
        <a:p>
          <a:endParaRPr lang="ru-RU"/>
        </a:p>
      </dgm:t>
    </dgm:pt>
    <dgm:pt modelId="{A4821735-B022-4784-9194-0BC7ABFBBD1F}" type="sibTrans" cxnId="{8D2E7C69-5870-4F79-8E64-56B2E792B41E}">
      <dgm:prSet/>
      <dgm:spPr/>
      <dgm:t>
        <a:bodyPr/>
        <a:lstStyle/>
        <a:p>
          <a:endParaRPr lang="ru-RU"/>
        </a:p>
      </dgm:t>
    </dgm:pt>
    <dgm:pt modelId="{37218881-C118-47D8-9411-41F321A67131}" type="pres">
      <dgm:prSet presAssocID="{2F3E594B-12F1-4256-A34E-F9DDDD86E2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D20F57-6045-477B-8C5A-280642F8A039}" type="pres">
      <dgm:prSet presAssocID="{E805DC4F-5622-4367-A6D9-8D35F13B84E2}" presName="vertOne" presStyleCnt="0"/>
      <dgm:spPr/>
    </dgm:pt>
    <dgm:pt modelId="{4E43EE81-B8AA-483A-B2F7-AC62A62F853E}" type="pres">
      <dgm:prSet presAssocID="{E805DC4F-5622-4367-A6D9-8D35F13B84E2}" presName="txOne" presStyleLbl="node0" presStyleIdx="0" presStyleCnt="1" custScaleY="76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B5816-6C17-4A7A-87A6-42627B7A81B2}" type="pres">
      <dgm:prSet presAssocID="{E805DC4F-5622-4367-A6D9-8D35F13B84E2}" presName="parTransOne" presStyleCnt="0"/>
      <dgm:spPr/>
    </dgm:pt>
    <dgm:pt modelId="{1C18A27B-C46C-4E7B-9DAD-9C712704C543}" type="pres">
      <dgm:prSet presAssocID="{E805DC4F-5622-4367-A6D9-8D35F13B84E2}" presName="horzOne" presStyleCnt="0"/>
      <dgm:spPr/>
    </dgm:pt>
    <dgm:pt modelId="{18A7E196-1684-4952-841E-BD5C5DE2D37D}" type="pres">
      <dgm:prSet presAssocID="{6C1AE89F-6119-4083-A2F0-0BC4102C0B4F}" presName="vertTwo" presStyleCnt="0"/>
      <dgm:spPr/>
    </dgm:pt>
    <dgm:pt modelId="{6C432BA9-7512-49B6-983D-8F1F2286602E}" type="pres">
      <dgm:prSet presAssocID="{6C1AE89F-6119-4083-A2F0-0BC4102C0B4F}" presName="txTwo" presStyleLbl="node2" presStyleIdx="0" presStyleCnt="1" custScaleY="52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A7920-8EEC-4CFB-838C-0FAEFA58B39A}" type="pres">
      <dgm:prSet presAssocID="{6C1AE89F-6119-4083-A2F0-0BC4102C0B4F}" presName="parTransTwo" presStyleCnt="0"/>
      <dgm:spPr/>
    </dgm:pt>
    <dgm:pt modelId="{478CE56A-4DED-4A68-BC67-47451086F222}" type="pres">
      <dgm:prSet presAssocID="{6C1AE89F-6119-4083-A2F0-0BC4102C0B4F}" presName="horzTwo" presStyleCnt="0"/>
      <dgm:spPr/>
    </dgm:pt>
    <dgm:pt modelId="{486A588F-EE38-498D-82EF-795B7627CEA9}" type="pres">
      <dgm:prSet presAssocID="{8AA1DD66-2A3F-4256-AD5D-464A1065298E}" presName="vertThree" presStyleCnt="0"/>
      <dgm:spPr/>
    </dgm:pt>
    <dgm:pt modelId="{59079B7C-2562-410E-B9B6-11F8D0DAAD02}" type="pres">
      <dgm:prSet presAssocID="{8AA1DD66-2A3F-4256-AD5D-464A1065298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73601-59EF-4C10-BD21-E1346441117B}" type="pres">
      <dgm:prSet presAssocID="{8AA1DD66-2A3F-4256-AD5D-464A1065298E}" presName="horzThree" presStyleCnt="0"/>
      <dgm:spPr/>
    </dgm:pt>
    <dgm:pt modelId="{8CBB6929-EC2C-4365-BD51-5B7B1A04F1EE}" type="pres">
      <dgm:prSet presAssocID="{2E32FD82-732A-4E7D-8A0B-D95F6CAA05FD}" presName="sibSpaceThree" presStyleCnt="0"/>
      <dgm:spPr/>
    </dgm:pt>
    <dgm:pt modelId="{306A794B-AF4B-4555-8717-1D75CD5D40E7}" type="pres">
      <dgm:prSet presAssocID="{1BADEADC-21C5-41C8-B20E-7C3462A359B6}" presName="vertThree" presStyleCnt="0"/>
      <dgm:spPr/>
    </dgm:pt>
    <dgm:pt modelId="{B974322B-6D35-4F75-AFF7-108A81848159}" type="pres">
      <dgm:prSet presAssocID="{1BADEADC-21C5-41C8-B20E-7C3462A359B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3C987-08ED-414B-8FBC-4AF41F6C8B27}" type="pres">
      <dgm:prSet presAssocID="{1BADEADC-21C5-41C8-B20E-7C3462A359B6}" presName="horzThree" presStyleCnt="0"/>
      <dgm:spPr/>
    </dgm:pt>
  </dgm:ptLst>
  <dgm:cxnLst>
    <dgm:cxn modelId="{EF7879B3-1335-4A2F-AF93-872AF089B000}" srcId="{E805DC4F-5622-4367-A6D9-8D35F13B84E2}" destId="{6C1AE89F-6119-4083-A2F0-0BC4102C0B4F}" srcOrd="0" destOrd="0" parTransId="{56672820-D849-4F01-B0EB-741C22693B36}" sibTransId="{5741C993-1CCC-430E-81E8-985CFDB182F9}"/>
    <dgm:cxn modelId="{E62A511B-4CA3-4E65-B009-73F26279FC53}" type="presOf" srcId="{6C1AE89F-6119-4083-A2F0-0BC4102C0B4F}" destId="{6C432BA9-7512-49B6-983D-8F1F2286602E}" srcOrd="0" destOrd="0" presId="urn:microsoft.com/office/officeart/2005/8/layout/hierarchy4"/>
    <dgm:cxn modelId="{A701EFAE-62F1-4A52-9488-016B588A6D75}" type="presOf" srcId="{8AA1DD66-2A3F-4256-AD5D-464A1065298E}" destId="{59079B7C-2562-410E-B9B6-11F8D0DAAD02}" srcOrd="0" destOrd="0" presId="urn:microsoft.com/office/officeart/2005/8/layout/hierarchy4"/>
    <dgm:cxn modelId="{8D2E7C69-5870-4F79-8E64-56B2E792B41E}" srcId="{6C1AE89F-6119-4083-A2F0-0BC4102C0B4F}" destId="{1BADEADC-21C5-41C8-B20E-7C3462A359B6}" srcOrd="1" destOrd="0" parTransId="{802658AF-233A-4FF2-A936-93C47CEB8EF9}" sibTransId="{A4821735-B022-4784-9194-0BC7ABFBBD1F}"/>
    <dgm:cxn modelId="{156388D4-25BD-48BF-BBF3-852E4384518C}" type="presOf" srcId="{E805DC4F-5622-4367-A6D9-8D35F13B84E2}" destId="{4E43EE81-B8AA-483A-B2F7-AC62A62F853E}" srcOrd="0" destOrd="0" presId="urn:microsoft.com/office/officeart/2005/8/layout/hierarchy4"/>
    <dgm:cxn modelId="{272DB1D2-231A-42D5-944A-67800AC1F3C9}" srcId="{6C1AE89F-6119-4083-A2F0-0BC4102C0B4F}" destId="{8AA1DD66-2A3F-4256-AD5D-464A1065298E}" srcOrd="0" destOrd="0" parTransId="{3E4C5050-CD0E-44AA-BBD2-5BD5C5987C14}" sibTransId="{2E32FD82-732A-4E7D-8A0B-D95F6CAA05FD}"/>
    <dgm:cxn modelId="{32D67E6F-0E38-4BCD-B431-5FD200C6C518}" type="presOf" srcId="{1BADEADC-21C5-41C8-B20E-7C3462A359B6}" destId="{B974322B-6D35-4F75-AFF7-108A81848159}" srcOrd="0" destOrd="0" presId="urn:microsoft.com/office/officeart/2005/8/layout/hierarchy4"/>
    <dgm:cxn modelId="{AF19EE97-D4C5-4DD8-AB2F-05E72E4135D4}" type="presOf" srcId="{2F3E594B-12F1-4256-A34E-F9DDDD86E251}" destId="{37218881-C118-47D8-9411-41F321A67131}" srcOrd="0" destOrd="0" presId="urn:microsoft.com/office/officeart/2005/8/layout/hierarchy4"/>
    <dgm:cxn modelId="{0BFF77DF-5C12-45D9-B987-1121B222E3EE}" srcId="{2F3E594B-12F1-4256-A34E-F9DDDD86E251}" destId="{E805DC4F-5622-4367-A6D9-8D35F13B84E2}" srcOrd="0" destOrd="0" parTransId="{D993571D-D394-44A6-8427-66D75925D455}" sibTransId="{D6152305-8BEF-4AA8-B971-5E4114DF12CB}"/>
    <dgm:cxn modelId="{447F90D4-B8F6-43CE-BA53-CF1FFBAEEC7A}" type="presParOf" srcId="{37218881-C118-47D8-9411-41F321A67131}" destId="{44D20F57-6045-477B-8C5A-280642F8A039}" srcOrd="0" destOrd="0" presId="urn:microsoft.com/office/officeart/2005/8/layout/hierarchy4"/>
    <dgm:cxn modelId="{E9DDA8D1-CB66-4144-91C9-71523E4909F7}" type="presParOf" srcId="{44D20F57-6045-477B-8C5A-280642F8A039}" destId="{4E43EE81-B8AA-483A-B2F7-AC62A62F853E}" srcOrd="0" destOrd="0" presId="urn:microsoft.com/office/officeart/2005/8/layout/hierarchy4"/>
    <dgm:cxn modelId="{CD2D3CCC-DC6D-43B9-8401-9B1209840061}" type="presParOf" srcId="{44D20F57-6045-477B-8C5A-280642F8A039}" destId="{3CEB5816-6C17-4A7A-87A6-42627B7A81B2}" srcOrd="1" destOrd="0" presId="urn:microsoft.com/office/officeart/2005/8/layout/hierarchy4"/>
    <dgm:cxn modelId="{301BFF1C-5FE1-4B04-ADA5-601E6C38BC25}" type="presParOf" srcId="{44D20F57-6045-477B-8C5A-280642F8A039}" destId="{1C18A27B-C46C-4E7B-9DAD-9C712704C543}" srcOrd="2" destOrd="0" presId="urn:microsoft.com/office/officeart/2005/8/layout/hierarchy4"/>
    <dgm:cxn modelId="{68D1F5DC-C27C-4EF9-844F-74E587537E4C}" type="presParOf" srcId="{1C18A27B-C46C-4E7B-9DAD-9C712704C543}" destId="{18A7E196-1684-4952-841E-BD5C5DE2D37D}" srcOrd="0" destOrd="0" presId="urn:microsoft.com/office/officeart/2005/8/layout/hierarchy4"/>
    <dgm:cxn modelId="{09F343F6-05B4-4B7D-977A-F4638AC2158A}" type="presParOf" srcId="{18A7E196-1684-4952-841E-BD5C5DE2D37D}" destId="{6C432BA9-7512-49B6-983D-8F1F2286602E}" srcOrd="0" destOrd="0" presId="urn:microsoft.com/office/officeart/2005/8/layout/hierarchy4"/>
    <dgm:cxn modelId="{C1DB2D90-822C-497C-9F37-D5C066A10BA0}" type="presParOf" srcId="{18A7E196-1684-4952-841E-BD5C5DE2D37D}" destId="{83FA7920-8EEC-4CFB-838C-0FAEFA58B39A}" srcOrd="1" destOrd="0" presId="urn:microsoft.com/office/officeart/2005/8/layout/hierarchy4"/>
    <dgm:cxn modelId="{5C5F4462-CF10-49C7-88C9-7E4FB09BDA00}" type="presParOf" srcId="{18A7E196-1684-4952-841E-BD5C5DE2D37D}" destId="{478CE56A-4DED-4A68-BC67-47451086F222}" srcOrd="2" destOrd="0" presId="urn:microsoft.com/office/officeart/2005/8/layout/hierarchy4"/>
    <dgm:cxn modelId="{A80E7107-3927-4F65-B275-533B33B7929F}" type="presParOf" srcId="{478CE56A-4DED-4A68-BC67-47451086F222}" destId="{486A588F-EE38-498D-82EF-795B7627CEA9}" srcOrd="0" destOrd="0" presId="urn:microsoft.com/office/officeart/2005/8/layout/hierarchy4"/>
    <dgm:cxn modelId="{AA516FCD-7F0F-419C-B263-A47DB33995D0}" type="presParOf" srcId="{486A588F-EE38-498D-82EF-795B7627CEA9}" destId="{59079B7C-2562-410E-B9B6-11F8D0DAAD02}" srcOrd="0" destOrd="0" presId="urn:microsoft.com/office/officeart/2005/8/layout/hierarchy4"/>
    <dgm:cxn modelId="{71840B9A-F661-4148-A51D-CD5EBFE37C87}" type="presParOf" srcId="{486A588F-EE38-498D-82EF-795B7627CEA9}" destId="{EBC73601-59EF-4C10-BD21-E1346441117B}" srcOrd="1" destOrd="0" presId="urn:microsoft.com/office/officeart/2005/8/layout/hierarchy4"/>
    <dgm:cxn modelId="{FE6FCE2C-E3D0-438E-8077-6319CC9027BD}" type="presParOf" srcId="{478CE56A-4DED-4A68-BC67-47451086F222}" destId="{8CBB6929-EC2C-4365-BD51-5B7B1A04F1EE}" srcOrd="1" destOrd="0" presId="urn:microsoft.com/office/officeart/2005/8/layout/hierarchy4"/>
    <dgm:cxn modelId="{862D9B54-243E-4D91-8A9E-D0DB38206696}" type="presParOf" srcId="{478CE56A-4DED-4A68-BC67-47451086F222}" destId="{306A794B-AF4B-4555-8717-1D75CD5D40E7}" srcOrd="2" destOrd="0" presId="urn:microsoft.com/office/officeart/2005/8/layout/hierarchy4"/>
    <dgm:cxn modelId="{CA9DF0D2-C77C-4375-8CBF-EB5ACDEFD029}" type="presParOf" srcId="{306A794B-AF4B-4555-8717-1D75CD5D40E7}" destId="{B974322B-6D35-4F75-AFF7-108A81848159}" srcOrd="0" destOrd="0" presId="urn:microsoft.com/office/officeart/2005/8/layout/hierarchy4"/>
    <dgm:cxn modelId="{E1772640-5CFE-43CC-81C8-C8E7377A640F}" type="presParOf" srcId="{306A794B-AF4B-4555-8717-1D75CD5D40E7}" destId="{CE23C987-08ED-414B-8FBC-4AF41F6C8B2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E54E5-3FB5-4C10-AAFC-6309D4ADC9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5982D1-1857-4253-8D61-CF061392232B}">
      <dgm:prSet phldrT="[Текст]" custT="1"/>
      <dgm:spPr>
        <a:ln>
          <a:solidFill>
            <a:srgbClr val="D20028"/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ДЗ</a:t>
          </a:r>
          <a:endParaRPr lang="ru-RU" sz="2800" b="1" dirty="0">
            <a:solidFill>
              <a:srgbClr val="C00000"/>
            </a:solidFill>
          </a:endParaRPr>
        </a:p>
      </dgm:t>
    </dgm:pt>
    <dgm:pt modelId="{BA87303E-10E8-4CD2-AE69-1C69A9AB9DAE}" type="parTrans" cxnId="{7F915BE3-4171-4189-923F-982DA8C272E2}">
      <dgm:prSet/>
      <dgm:spPr/>
      <dgm:t>
        <a:bodyPr/>
        <a:lstStyle/>
        <a:p>
          <a:endParaRPr lang="ru-RU"/>
        </a:p>
      </dgm:t>
    </dgm:pt>
    <dgm:pt modelId="{09FB2728-3827-4D07-A2F1-41BF8ECC770C}" type="sibTrans" cxnId="{7F915BE3-4171-4189-923F-982DA8C272E2}">
      <dgm:prSet/>
      <dgm:spPr/>
      <dgm:t>
        <a:bodyPr/>
        <a:lstStyle/>
        <a:p>
          <a:endParaRPr lang="ru-RU"/>
        </a:p>
      </dgm:t>
    </dgm:pt>
    <dgm:pt modelId="{114A9085-9F34-4A6B-9FD4-47BB100EB59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0066"/>
              </a:solidFill>
            </a:rPr>
            <a:t>Районный</a:t>
          </a:r>
        </a:p>
        <a:p>
          <a:pPr algn="ctr"/>
          <a:r>
            <a:rPr lang="ru-RU" sz="2000" b="1" dirty="0" smtClean="0">
              <a:solidFill>
                <a:srgbClr val="000066"/>
              </a:solidFill>
            </a:rPr>
            <a:t>блок</a:t>
          </a:r>
          <a:endParaRPr lang="ru-RU" sz="2000" b="1" dirty="0">
            <a:solidFill>
              <a:srgbClr val="000066"/>
            </a:solidFill>
          </a:endParaRPr>
        </a:p>
      </dgm:t>
    </dgm:pt>
    <dgm:pt modelId="{240645FC-121B-41CE-BD91-F00E5FE83EF9}" type="parTrans" cxnId="{403C558F-4B29-4E06-8BEA-BFC87E500580}">
      <dgm:prSet/>
      <dgm:spPr>
        <a:ln>
          <a:solidFill>
            <a:srgbClr val="D20028"/>
          </a:solidFill>
        </a:ln>
      </dgm:spPr>
      <dgm:t>
        <a:bodyPr/>
        <a:lstStyle/>
        <a:p>
          <a:endParaRPr lang="ru-RU" dirty="0"/>
        </a:p>
      </dgm:t>
    </dgm:pt>
    <dgm:pt modelId="{3D2782EC-76FD-451F-A152-F54C60BB2777}" type="sibTrans" cxnId="{403C558F-4B29-4E06-8BEA-BFC87E500580}">
      <dgm:prSet/>
      <dgm:spPr/>
      <dgm:t>
        <a:bodyPr/>
        <a:lstStyle/>
        <a:p>
          <a:endParaRPr lang="ru-RU"/>
        </a:p>
      </dgm:t>
    </dgm:pt>
    <dgm:pt modelId="{65F19E4B-9CD3-48C0-AD8B-D450372E82C9}">
      <dgm:prSet phldrT="[Текст]" custT="1"/>
      <dgm:spPr>
        <a:ln>
          <a:solidFill>
            <a:srgbClr val="8BB2D9"/>
          </a:solidFill>
        </a:ln>
      </dgm:spPr>
      <dgm:t>
        <a:bodyPr/>
        <a:lstStyle/>
        <a:p>
          <a:r>
            <a:rPr lang="ru-RU" sz="1700" b="1" dirty="0" smtClean="0">
              <a:solidFill>
                <a:srgbClr val="000066"/>
              </a:solidFill>
            </a:rPr>
            <a:t>Межрайонные центры</a:t>
          </a:r>
          <a:endParaRPr lang="ru-RU" sz="1700" b="1" dirty="0">
            <a:solidFill>
              <a:srgbClr val="000066"/>
            </a:solidFill>
          </a:endParaRPr>
        </a:p>
      </dgm:t>
    </dgm:pt>
    <dgm:pt modelId="{B22AB621-727D-483F-A2C3-45557DB372BA}" type="parTrans" cxnId="{D2002D89-AF6E-47A4-BC69-F9A27AE4C9B7}">
      <dgm:prSet/>
      <dgm:spPr>
        <a:ln>
          <a:solidFill>
            <a:srgbClr val="8BB2D9"/>
          </a:solidFill>
        </a:ln>
      </dgm:spPr>
      <dgm:t>
        <a:bodyPr/>
        <a:lstStyle/>
        <a:p>
          <a:endParaRPr lang="ru-RU" dirty="0"/>
        </a:p>
      </dgm:t>
    </dgm:pt>
    <dgm:pt modelId="{2B804F92-1F42-4D02-9D0E-80AB2C597C36}" type="sibTrans" cxnId="{D2002D89-AF6E-47A4-BC69-F9A27AE4C9B7}">
      <dgm:prSet/>
      <dgm:spPr/>
      <dgm:t>
        <a:bodyPr/>
        <a:lstStyle/>
        <a:p>
          <a:endParaRPr lang="ru-RU"/>
        </a:p>
      </dgm:t>
    </dgm:pt>
    <dgm:pt modelId="{34DEED3E-ACD5-48D5-85A3-09AF577274B4}">
      <dgm:prSet phldrT="[Текст]" custT="1"/>
      <dgm:spPr>
        <a:ln>
          <a:solidFill>
            <a:srgbClr val="8BB2D9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0066"/>
              </a:solidFill>
            </a:rPr>
            <a:t>ЦРБ</a:t>
          </a:r>
          <a:endParaRPr lang="ru-RU" sz="1800" b="1" dirty="0">
            <a:solidFill>
              <a:srgbClr val="000066"/>
            </a:solidFill>
          </a:endParaRPr>
        </a:p>
      </dgm:t>
    </dgm:pt>
    <dgm:pt modelId="{126597C1-BF9D-4B1B-AB19-E14C6BAC97AD}" type="parTrans" cxnId="{D0BC0C1D-B680-4430-9F34-B05598A05242}">
      <dgm:prSet/>
      <dgm:spPr>
        <a:ln>
          <a:solidFill>
            <a:srgbClr val="8BB2D9"/>
          </a:solidFill>
        </a:ln>
      </dgm:spPr>
      <dgm:t>
        <a:bodyPr/>
        <a:lstStyle/>
        <a:p>
          <a:endParaRPr lang="ru-RU" dirty="0"/>
        </a:p>
      </dgm:t>
    </dgm:pt>
    <dgm:pt modelId="{ED5A40B8-8F90-45E4-B596-23624901042C}" type="sibTrans" cxnId="{D0BC0C1D-B680-4430-9F34-B05598A05242}">
      <dgm:prSet/>
      <dgm:spPr/>
      <dgm:t>
        <a:bodyPr/>
        <a:lstStyle/>
        <a:p>
          <a:endParaRPr lang="ru-RU"/>
        </a:p>
      </dgm:t>
    </dgm:pt>
    <dgm:pt modelId="{DC01E28F-E15D-4034-B11C-F63F6588E76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0066"/>
              </a:solidFill>
            </a:rPr>
            <a:t>Городской блок</a:t>
          </a:r>
          <a:endParaRPr lang="ru-RU" sz="2000" b="1" dirty="0">
            <a:solidFill>
              <a:srgbClr val="000066"/>
            </a:solidFill>
          </a:endParaRPr>
        </a:p>
      </dgm:t>
    </dgm:pt>
    <dgm:pt modelId="{3DA59EBF-0CBC-420F-BFFB-83BEEE41B1CD}" type="parTrans" cxnId="{075BE2B9-E7D2-4855-A789-B40CB0A2B02E}">
      <dgm:prSet/>
      <dgm:spPr>
        <a:solidFill>
          <a:srgbClr val="D20028"/>
        </a:solidFill>
        <a:ln>
          <a:solidFill>
            <a:srgbClr val="D20028"/>
          </a:solidFill>
        </a:ln>
      </dgm:spPr>
      <dgm:t>
        <a:bodyPr/>
        <a:lstStyle/>
        <a:p>
          <a:endParaRPr lang="ru-RU" dirty="0"/>
        </a:p>
      </dgm:t>
    </dgm:pt>
    <dgm:pt modelId="{1DC820A9-CE82-4CA6-8D75-3CCBF5E40160}" type="sibTrans" cxnId="{075BE2B9-E7D2-4855-A789-B40CB0A2B02E}">
      <dgm:prSet/>
      <dgm:spPr/>
      <dgm:t>
        <a:bodyPr/>
        <a:lstStyle/>
        <a:p>
          <a:endParaRPr lang="ru-RU"/>
        </a:p>
      </dgm:t>
    </dgm:pt>
    <dgm:pt modelId="{12AAD01D-490F-483B-9004-3916F0C2E22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Областные учреждения</a:t>
          </a:r>
          <a:endParaRPr lang="ru-RU" sz="1800" b="1" dirty="0">
            <a:solidFill>
              <a:srgbClr val="000066"/>
            </a:solidFill>
          </a:endParaRPr>
        </a:p>
      </dgm:t>
    </dgm:pt>
    <dgm:pt modelId="{6C7B006C-211B-41A7-93BA-B8A868712762}" type="parTrans" cxnId="{DC63E7B0-74ED-4635-A1BE-6E6DC1C5833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FD1CE4C4-5E08-469C-B076-581E74943A3E}" type="sibTrans" cxnId="{DC63E7B0-74ED-4635-A1BE-6E6DC1C58333}">
      <dgm:prSet/>
      <dgm:spPr/>
      <dgm:t>
        <a:bodyPr/>
        <a:lstStyle/>
        <a:p>
          <a:endParaRPr lang="ru-RU"/>
        </a:p>
      </dgm:t>
    </dgm:pt>
    <dgm:pt modelId="{FEA303AA-573E-47C7-A4DF-FC5B923414E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Учреждения г. Кирова</a:t>
          </a:r>
          <a:endParaRPr lang="ru-RU" sz="1800" b="1" dirty="0">
            <a:solidFill>
              <a:srgbClr val="000066"/>
            </a:solidFill>
          </a:endParaRPr>
        </a:p>
      </dgm:t>
    </dgm:pt>
    <dgm:pt modelId="{804AFAF8-87E9-42CF-978B-5B158B6EB4E0}" type="parTrans" cxnId="{6825B401-6FAD-4FA0-8DF3-AB99F655D56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713F9E0A-76FA-49F9-A17C-35B3452BD51D}" type="sibTrans" cxnId="{6825B401-6FAD-4FA0-8DF3-AB99F655D567}">
      <dgm:prSet/>
      <dgm:spPr/>
      <dgm:t>
        <a:bodyPr/>
        <a:lstStyle/>
        <a:p>
          <a:endParaRPr lang="ru-RU"/>
        </a:p>
      </dgm:t>
    </dgm:pt>
    <dgm:pt modelId="{C6B9B780-8DE9-4AAB-8165-66905264BAAC}" type="pres">
      <dgm:prSet presAssocID="{51CE54E5-3FB5-4C10-AAFC-6309D4ADC9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B28A52-8CF8-4070-841B-A86EFBBB5532}" type="pres">
      <dgm:prSet presAssocID="{865982D1-1857-4253-8D61-CF061392232B}" presName="hierRoot1" presStyleCnt="0"/>
      <dgm:spPr/>
    </dgm:pt>
    <dgm:pt modelId="{0F7A8361-CFAB-4825-A708-397D6A48D180}" type="pres">
      <dgm:prSet presAssocID="{865982D1-1857-4253-8D61-CF061392232B}" presName="composite" presStyleCnt="0"/>
      <dgm:spPr/>
    </dgm:pt>
    <dgm:pt modelId="{72819A34-537D-408E-BD2D-58877B607D89}" type="pres">
      <dgm:prSet presAssocID="{865982D1-1857-4253-8D61-CF061392232B}" presName="background" presStyleLbl="node0" presStyleIdx="0" presStyleCnt="1"/>
      <dgm:spPr>
        <a:solidFill>
          <a:srgbClr val="D20028"/>
        </a:solidFill>
        <a:ln>
          <a:solidFill>
            <a:srgbClr val="D20028"/>
          </a:solidFill>
        </a:ln>
      </dgm:spPr>
      <dgm:t>
        <a:bodyPr/>
        <a:lstStyle/>
        <a:p>
          <a:endParaRPr lang="ru-RU"/>
        </a:p>
      </dgm:t>
    </dgm:pt>
    <dgm:pt modelId="{82396712-20F5-4AEE-B037-6BA08377D979}" type="pres">
      <dgm:prSet presAssocID="{865982D1-1857-4253-8D61-CF061392232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20E5B6-FD5D-409F-834E-F0C6AE1541E4}" type="pres">
      <dgm:prSet presAssocID="{865982D1-1857-4253-8D61-CF061392232B}" presName="hierChild2" presStyleCnt="0"/>
      <dgm:spPr/>
    </dgm:pt>
    <dgm:pt modelId="{1ABF271A-744D-44EC-907A-3A74EEACD185}" type="pres">
      <dgm:prSet presAssocID="{240645FC-121B-41CE-BD91-F00E5FE83EF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BA0E44F-05A5-4D37-B80F-7EE987F0C34A}" type="pres">
      <dgm:prSet presAssocID="{114A9085-9F34-4A6B-9FD4-47BB100EB591}" presName="hierRoot2" presStyleCnt="0"/>
      <dgm:spPr/>
    </dgm:pt>
    <dgm:pt modelId="{69B8A63D-67A1-45CE-84A4-094CF082E913}" type="pres">
      <dgm:prSet presAssocID="{114A9085-9F34-4A6B-9FD4-47BB100EB591}" presName="composite2" presStyleCnt="0"/>
      <dgm:spPr/>
    </dgm:pt>
    <dgm:pt modelId="{4455FB9D-FB5F-4360-BFFC-69C61A67280C}" type="pres">
      <dgm:prSet presAssocID="{114A9085-9F34-4A6B-9FD4-47BB100EB591}" presName="background2" presStyleLbl="node2" presStyleIdx="0" presStyleCnt="2"/>
      <dgm:spPr/>
    </dgm:pt>
    <dgm:pt modelId="{ABDA786E-0C0E-4F2C-A97F-84A06BB08244}" type="pres">
      <dgm:prSet presAssocID="{114A9085-9F34-4A6B-9FD4-47BB100EB5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946CA-33D0-42BE-99E2-D0D928A0BF04}" type="pres">
      <dgm:prSet presAssocID="{114A9085-9F34-4A6B-9FD4-47BB100EB591}" presName="hierChild3" presStyleCnt="0"/>
      <dgm:spPr/>
    </dgm:pt>
    <dgm:pt modelId="{8743EBF7-2F70-40F5-A774-2AD1C0D28A33}" type="pres">
      <dgm:prSet presAssocID="{B22AB621-727D-483F-A2C3-45557DB372B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ACE2C50-4521-488A-BC71-C1D863E8FB2A}" type="pres">
      <dgm:prSet presAssocID="{65F19E4B-9CD3-48C0-AD8B-D450372E82C9}" presName="hierRoot3" presStyleCnt="0"/>
      <dgm:spPr/>
    </dgm:pt>
    <dgm:pt modelId="{6EDED143-BEF3-40D1-A2DC-3BE28EDB6D60}" type="pres">
      <dgm:prSet presAssocID="{65F19E4B-9CD3-48C0-AD8B-D450372E82C9}" presName="composite3" presStyleCnt="0"/>
      <dgm:spPr/>
    </dgm:pt>
    <dgm:pt modelId="{0130D745-A563-4EF9-BB9C-44F316B7E406}" type="pres">
      <dgm:prSet presAssocID="{65F19E4B-9CD3-48C0-AD8B-D450372E82C9}" presName="background3" presStyleLbl="node3" presStyleIdx="0" presStyleCnt="4"/>
      <dgm:spPr>
        <a:solidFill>
          <a:srgbClr val="8BB2D9"/>
        </a:solidFill>
      </dgm:spPr>
      <dgm:t>
        <a:bodyPr/>
        <a:lstStyle/>
        <a:p>
          <a:endParaRPr lang="ru-RU"/>
        </a:p>
      </dgm:t>
    </dgm:pt>
    <dgm:pt modelId="{F6AD37A2-AB88-469B-A327-C436D3E9CF53}" type="pres">
      <dgm:prSet presAssocID="{65F19E4B-9CD3-48C0-AD8B-D450372E82C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09897C-455C-4584-B848-AF5DDC80F417}" type="pres">
      <dgm:prSet presAssocID="{65F19E4B-9CD3-48C0-AD8B-D450372E82C9}" presName="hierChild4" presStyleCnt="0"/>
      <dgm:spPr/>
    </dgm:pt>
    <dgm:pt modelId="{C40AC129-5EC6-4F1D-8851-6865A4098074}" type="pres">
      <dgm:prSet presAssocID="{126597C1-BF9D-4B1B-AB19-E14C6BAC97A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D719341F-2535-4F2F-AB49-386C139CA4B0}" type="pres">
      <dgm:prSet presAssocID="{34DEED3E-ACD5-48D5-85A3-09AF577274B4}" presName="hierRoot3" presStyleCnt="0"/>
      <dgm:spPr/>
    </dgm:pt>
    <dgm:pt modelId="{237AAA1C-FDD2-4C16-A897-E091F47F4C69}" type="pres">
      <dgm:prSet presAssocID="{34DEED3E-ACD5-48D5-85A3-09AF577274B4}" presName="composite3" presStyleCnt="0"/>
      <dgm:spPr/>
    </dgm:pt>
    <dgm:pt modelId="{BDDC7B4B-13A0-4997-AE5B-A9F063661CDA}" type="pres">
      <dgm:prSet presAssocID="{34DEED3E-ACD5-48D5-85A3-09AF577274B4}" presName="background3" presStyleLbl="node3" presStyleIdx="1" presStyleCnt="4"/>
      <dgm:spPr>
        <a:solidFill>
          <a:srgbClr val="8BB2D9"/>
        </a:solidFill>
      </dgm:spPr>
      <dgm:t>
        <a:bodyPr/>
        <a:lstStyle/>
        <a:p>
          <a:endParaRPr lang="ru-RU"/>
        </a:p>
      </dgm:t>
    </dgm:pt>
    <dgm:pt modelId="{3512A664-531C-4C82-B90C-7A8E7697980B}" type="pres">
      <dgm:prSet presAssocID="{34DEED3E-ACD5-48D5-85A3-09AF577274B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9C3EA-569D-45BD-8F31-F6762C8D82FC}" type="pres">
      <dgm:prSet presAssocID="{34DEED3E-ACD5-48D5-85A3-09AF577274B4}" presName="hierChild4" presStyleCnt="0"/>
      <dgm:spPr/>
    </dgm:pt>
    <dgm:pt modelId="{A35CA0F6-6A06-4205-92C7-AAC2B1FB3E3C}" type="pres">
      <dgm:prSet presAssocID="{3DA59EBF-0CBC-420F-BFFB-83BEEE41B1C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8BE4004-EF72-4391-988C-7F58DA2041FB}" type="pres">
      <dgm:prSet presAssocID="{DC01E28F-E15D-4034-B11C-F63F6588E76F}" presName="hierRoot2" presStyleCnt="0"/>
      <dgm:spPr/>
    </dgm:pt>
    <dgm:pt modelId="{9426AA52-9BB9-4D83-A530-C486FD267BF8}" type="pres">
      <dgm:prSet presAssocID="{DC01E28F-E15D-4034-B11C-F63F6588E76F}" presName="composite2" presStyleCnt="0"/>
      <dgm:spPr/>
    </dgm:pt>
    <dgm:pt modelId="{18D0B07F-9EF8-4CA4-A343-C7FAC3A21EC0}" type="pres">
      <dgm:prSet presAssocID="{DC01E28F-E15D-4034-B11C-F63F6588E76F}" presName="background2" presStyleLbl="node2" presStyleIdx="1" presStyleCnt="2"/>
      <dgm:spPr/>
    </dgm:pt>
    <dgm:pt modelId="{3798ACBC-F245-4F74-ADAC-45770B18A26C}" type="pres">
      <dgm:prSet presAssocID="{DC01E28F-E15D-4034-B11C-F63F6588E76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C2B23-C6B8-4C63-9428-B8F7903A30EB}" type="pres">
      <dgm:prSet presAssocID="{DC01E28F-E15D-4034-B11C-F63F6588E76F}" presName="hierChild3" presStyleCnt="0"/>
      <dgm:spPr/>
    </dgm:pt>
    <dgm:pt modelId="{5F4BAF90-F277-4EBD-BED9-6E596126AACB}" type="pres">
      <dgm:prSet presAssocID="{6C7B006C-211B-41A7-93BA-B8A86871276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0FCA153-5706-4905-A498-99077FF8EFB0}" type="pres">
      <dgm:prSet presAssocID="{12AAD01D-490F-483B-9004-3916F0C2E221}" presName="hierRoot3" presStyleCnt="0"/>
      <dgm:spPr/>
    </dgm:pt>
    <dgm:pt modelId="{6EB7D84E-6E1C-479C-A10C-F519A3FD73F5}" type="pres">
      <dgm:prSet presAssocID="{12AAD01D-490F-483B-9004-3916F0C2E221}" presName="composite3" presStyleCnt="0"/>
      <dgm:spPr/>
    </dgm:pt>
    <dgm:pt modelId="{71EA2E44-97A6-4962-ABB8-C8515DD2A018}" type="pres">
      <dgm:prSet presAssocID="{12AAD01D-490F-483B-9004-3916F0C2E221}" presName="background3" presStyleLbl="node3" presStyleIdx="2" presStyleCnt="4"/>
      <dgm:spPr/>
    </dgm:pt>
    <dgm:pt modelId="{2DA08A3C-5A1B-4B8B-A35C-31F4046AEB42}" type="pres">
      <dgm:prSet presAssocID="{12AAD01D-490F-483B-9004-3916F0C2E22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9F7670-DE37-4F9D-99BD-483EA32CFE31}" type="pres">
      <dgm:prSet presAssocID="{12AAD01D-490F-483B-9004-3916F0C2E221}" presName="hierChild4" presStyleCnt="0"/>
      <dgm:spPr/>
    </dgm:pt>
    <dgm:pt modelId="{EC1DC31B-EF3D-4E43-8ECF-B192336C95E7}" type="pres">
      <dgm:prSet presAssocID="{804AFAF8-87E9-42CF-978B-5B158B6EB4E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B55DCB7-F7DC-4902-989D-1334B5D33B8E}" type="pres">
      <dgm:prSet presAssocID="{FEA303AA-573E-47C7-A4DF-FC5B923414E6}" presName="hierRoot3" presStyleCnt="0"/>
      <dgm:spPr/>
    </dgm:pt>
    <dgm:pt modelId="{06232DB5-C72E-474A-9ECD-D4584E897BCD}" type="pres">
      <dgm:prSet presAssocID="{FEA303AA-573E-47C7-A4DF-FC5B923414E6}" presName="composite3" presStyleCnt="0"/>
      <dgm:spPr/>
    </dgm:pt>
    <dgm:pt modelId="{B7388B91-6C23-457B-9150-ADED347EF454}" type="pres">
      <dgm:prSet presAssocID="{FEA303AA-573E-47C7-A4DF-FC5B923414E6}" presName="background3" presStyleLbl="node3" presStyleIdx="3" presStyleCnt="4"/>
      <dgm:spPr/>
    </dgm:pt>
    <dgm:pt modelId="{7DCD9514-A288-478F-9334-92E4D6684A2E}" type="pres">
      <dgm:prSet presAssocID="{FEA303AA-573E-47C7-A4DF-FC5B923414E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C0CE15-64EA-48C0-9F2D-490C22179B50}" type="pres">
      <dgm:prSet presAssocID="{FEA303AA-573E-47C7-A4DF-FC5B923414E6}" presName="hierChild4" presStyleCnt="0"/>
      <dgm:spPr/>
    </dgm:pt>
  </dgm:ptLst>
  <dgm:cxnLst>
    <dgm:cxn modelId="{BC909D7C-E636-4725-9338-4BD0187B47D0}" type="presOf" srcId="{804AFAF8-87E9-42CF-978B-5B158B6EB4E0}" destId="{EC1DC31B-EF3D-4E43-8ECF-B192336C95E7}" srcOrd="0" destOrd="0" presId="urn:microsoft.com/office/officeart/2005/8/layout/hierarchy1"/>
    <dgm:cxn modelId="{403C558F-4B29-4E06-8BEA-BFC87E500580}" srcId="{865982D1-1857-4253-8D61-CF061392232B}" destId="{114A9085-9F34-4A6B-9FD4-47BB100EB591}" srcOrd="0" destOrd="0" parTransId="{240645FC-121B-41CE-BD91-F00E5FE83EF9}" sibTransId="{3D2782EC-76FD-451F-A152-F54C60BB2777}"/>
    <dgm:cxn modelId="{DC63E7B0-74ED-4635-A1BE-6E6DC1C58333}" srcId="{DC01E28F-E15D-4034-B11C-F63F6588E76F}" destId="{12AAD01D-490F-483B-9004-3916F0C2E221}" srcOrd="0" destOrd="0" parTransId="{6C7B006C-211B-41A7-93BA-B8A868712762}" sibTransId="{FD1CE4C4-5E08-469C-B076-581E74943A3E}"/>
    <dgm:cxn modelId="{DE936DCE-EA29-4A83-B9AF-650DBF125BDF}" type="presOf" srcId="{DC01E28F-E15D-4034-B11C-F63F6588E76F}" destId="{3798ACBC-F245-4F74-ADAC-45770B18A26C}" srcOrd="0" destOrd="0" presId="urn:microsoft.com/office/officeart/2005/8/layout/hierarchy1"/>
    <dgm:cxn modelId="{922C3AAA-A26E-40A2-9FD4-9706B53FD15F}" type="presOf" srcId="{240645FC-121B-41CE-BD91-F00E5FE83EF9}" destId="{1ABF271A-744D-44EC-907A-3A74EEACD185}" srcOrd="0" destOrd="0" presId="urn:microsoft.com/office/officeart/2005/8/layout/hierarchy1"/>
    <dgm:cxn modelId="{075BE2B9-E7D2-4855-A789-B40CB0A2B02E}" srcId="{865982D1-1857-4253-8D61-CF061392232B}" destId="{DC01E28F-E15D-4034-B11C-F63F6588E76F}" srcOrd="1" destOrd="0" parTransId="{3DA59EBF-0CBC-420F-BFFB-83BEEE41B1CD}" sibTransId="{1DC820A9-CE82-4CA6-8D75-3CCBF5E40160}"/>
    <dgm:cxn modelId="{93E44194-CFA3-40AF-B1E7-EC781F38EA37}" type="presOf" srcId="{865982D1-1857-4253-8D61-CF061392232B}" destId="{82396712-20F5-4AEE-B037-6BA08377D979}" srcOrd="0" destOrd="0" presId="urn:microsoft.com/office/officeart/2005/8/layout/hierarchy1"/>
    <dgm:cxn modelId="{D2002D89-AF6E-47A4-BC69-F9A27AE4C9B7}" srcId="{114A9085-9F34-4A6B-9FD4-47BB100EB591}" destId="{65F19E4B-9CD3-48C0-AD8B-D450372E82C9}" srcOrd="0" destOrd="0" parTransId="{B22AB621-727D-483F-A2C3-45557DB372BA}" sibTransId="{2B804F92-1F42-4D02-9D0E-80AB2C597C36}"/>
    <dgm:cxn modelId="{570891BA-7487-4814-8755-BAB9889A1096}" type="presOf" srcId="{114A9085-9F34-4A6B-9FD4-47BB100EB591}" destId="{ABDA786E-0C0E-4F2C-A97F-84A06BB08244}" srcOrd="0" destOrd="0" presId="urn:microsoft.com/office/officeart/2005/8/layout/hierarchy1"/>
    <dgm:cxn modelId="{6AC90C8E-4A1B-4044-B954-F8A599BD16AC}" type="presOf" srcId="{FEA303AA-573E-47C7-A4DF-FC5B923414E6}" destId="{7DCD9514-A288-478F-9334-92E4D6684A2E}" srcOrd="0" destOrd="0" presId="urn:microsoft.com/office/officeart/2005/8/layout/hierarchy1"/>
    <dgm:cxn modelId="{D531EC27-B2E0-4A0B-9F7E-D68D9494C675}" type="presOf" srcId="{B22AB621-727D-483F-A2C3-45557DB372BA}" destId="{8743EBF7-2F70-40F5-A774-2AD1C0D28A33}" srcOrd="0" destOrd="0" presId="urn:microsoft.com/office/officeart/2005/8/layout/hierarchy1"/>
    <dgm:cxn modelId="{FF211189-2F03-435D-B13A-4C9620455B82}" type="presOf" srcId="{6C7B006C-211B-41A7-93BA-B8A868712762}" destId="{5F4BAF90-F277-4EBD-BED9-6E596126AACB}" srcOrd="0" destOrd="0" presId="urn:microsoft.com/office/officeart/2005/8/layout/hierarchy1"/>
    <dgm:cxn modelId="{B6634673-7728-456D-B383-7B8BD293EE77}" type="presOf" srcId="{51CE54E5-3FB5-4C10-AAFC-6309D4ADC98F}" destId="{C6B9B780-8DE9-4AAB-8165-66905264BAAC}" srcOrd="0" destOrd="0" presId="urn:microsoft.com/office/officeart/2005/8/layout/hierarchy1"/>
    <dgm:cxn modelId="{D0BC0C1D-B680-4430-9F34-B05598A05242}" srcId="{114A9085-9F34-4A6B-9FD4-47BB100EB591}" destId="{34DEED3E-ACD5-48D5-85A3-09AF577274B4}" srcOrd="1" destOrd="0" parTransId="{126597C1-BF9D-4B1B-AB19-E14C6BAC97AD}" sibTransId="{ED5A40B8-8F90-45E4-B596-23624901042C}"/>
    <dgm:cxn modelId="{80099F95-EF07-480E-86E1-78E6EB7A7322}" type="presOf" srcId="{65F19E4B-9CD3-48C0-AD8B-D450372E82C9}" destId="{F6AD37A2-AB88-469B-A327-C436D3E9CF53}" srcOrd="0" destOrd="0" presId="urn:microsoft.com/office/officeart/2005/8/layout/hierarchy1"/>
    <dgm:cxn modelId="{BAB38CF6-9DD6-4E8D-BDD0-4F3D5539563A}" type="presOf" srcId="{34DEED3E-ACD5-48D5-85A3-09AF577274B4}" destId="{3512A664-531C-4C82-B90C-7A8E7697980B}" srcOrd="0" destOrd="0" presId="urn:microsoft.com/office/officeart/2005/8/layout/hierarchy1"/>
    <dgm:cxn modelId="{43C46DE1-6758-4DC8-88E3-DFBB271EB646}" type="presOf" srcId="{126597C1-BF9D-4B1B-AB19-E14C6BAC97AD}" destId="{C40AC129-5EC6-4F1D-8851-6865A4098074}" srcOrd="0" destOrd="0" presId="urn:microsoft.com/office/officeart/2005/8/layout/hierarchy1"/>
    <dgm:cxn modelId="{7F915BE3-4171-4189-923F-982DA8C272E2}" srcId="{51CE54E5-3FB5-4C10-AAFC-6309D4ADC98F}" destId="{865982D1-1857-4253-8D61-CF061392232B}" srcOrd="0" destOrd="0" parTransId="{BA87303E-10E8-4CD2-AE69-1C69A9AB9DAE}" sibTransId="{09FB2728-3827-4D07-A2F1-41BF8ECC770C}"/>
    <dgm:cxn modelId="{6622007E-99C8-4580-92A4-55D17594EFF7}" type="presOf" srcId="{3DA59EBF-0CBC-420F-BFFB-83BEEE41B1CD}" destId="{A35CA0F6-6A06-4205-92C7-AAC2B1FB3E3C}" srcOrd="0" destOrd="0" presId="urn:microsoft.com/office/officeart/2005/8/layout/hierarchy1"/>
    <dgm:cxn modelId="{C1054F18-14CF-47AB-BEE8-CE87CDF438A0}" type="presOf" srcId="{12AAD01D-490F-483B-9004-3916F0C2E221}" destId="{2DA08A3C-5A1B-4B8B-A35C-31F4046AEB42}" srcOrd="0" destOrd="0" presId="urn:microsoft.com/office/officeart/2005/8/layout/hierarchy1"/>
    <dgm:cxn modelId="{6825B401-6FAD-4FA0-8DF3-AB99F655D567}" srcId="{DC01E28F-E15D-4034-B11C-F63F6588E76F}" destId="{FEA303AA-573E-47C7-A4DF-FC5B923414E6}" srcOrd="1" destOrd="0" parTransId="{804AFAF8-87E9-42CF-978B-5B158B6EB4E0}" sibTransId="{713F9E0A-76FA-49F9-A17C-35B3452BD51D}"/>
    <dgm:cxn modelId="{FDE6F799-6367-4E16-8FE2-9977EF9C97E1}" type="presParOf" srcId="{C6B9B780-8DE9-4AAB-8165-66905264BAAC}" destId="{1DB28A52-8CF8-4070-841B-A86EFBBB5532}" srcOrd="0" destOrd="0" presId="urn:microsoft.com/office/officeart/2005/8/layout/hierarchy1"/>
    <dgm:cxn modelId="{B1F7F770-844B-47E5-9710-2AA0FC7B8085}" type="presParOf" srcId="{1DB28A52-8CF8-4070-841B-A86EFBBB5532}" destId="{0F7A8361-CFAB-4825-A708-397D6A48D180}" srcOrd="0" destOrd="0" presId="urn:microsoft.com/office/officeart/2005/8/layout/hierarchy1"/>
    <dgm:cxn modelId="{C4A3BB83-4CEF-4111-9426-59869F89CB51}" type="presParOf" srcId="{0F7A8361-CFAB-4825-A708-397D6A48D180}" destId="{72819A34-537D-408E-BD2D-58877B607D89}" srcOrd="0" destOrd="0" presId="urn:microsoft.com/office/officeart/2005/8/layout/hierarchy1"/>
    <dgm:cxn modelId="{3F55E2F8-F5AF-4EE4-85E8-41EF523DA6F8}" type="presParOf" srcId="{0F7A8361-CFAB-4825-A708-397D6A48D180}" destId="{82396712-20F5-4AEE-B037-6BA08377D979}" srcOrd="1" destOrd="0" presId="urn:microsoft.com/office/officeart/2005/8/layout/hierarchy1"/>
    <dgm:cxn modelId="{424213B2-A0EF-4684-B299-284032DAFE71}" type="presParOf" srcId="{1DB28A52-8CF8-4070-841B-A86EFBBB5532}" destId="{F720E5B6-FD5D-409F-834E-F0C6AE1541E4}" srcOrd="1" destOrd="0" presId="urn:microsoft.com/office/officeart/2005/8/layout/hierarchy1"/>
    <dgm:cxn modelId="{B542C556-D141-46C4-B15D-9315D14306EA}" type="presParOf" srcId="{F720E5B6-FD5D-409F-834E-F0C6AE1541E4}" destId="{1ABF271A-744D-44EC-907A-3A74EEACD185}" srcOrd="0" destOrd="0" presId="urn:microsoft.com/office/officeart/2005/8/layout/hierarchy1"/>
    <dgm:cxn modelId="{40F474CB-E98C-463C-8A49-21A3A2053EC6}" type="presParOf" srcId="{F720E5B6-FD5D-409F-834E-F0C6AE1541E4}" destId="{CBA0E44F-05A5-4D37-B80F-7EE987F0C34A}" srcOrd="1" destOrd="0" presId="urn:microsoft.com/office/officeart/2005/8/layout/hierarchy1"/>
    <dgm:cxn modelId="{C908B392-6366-49E3-B230-D47B2EFF98BA}" type="presParOf" srcId="{CBA0E44F-05A5-4D37-B80F-7EE987F0C34A}" destId="{69B8A63D-67A1-45CE-84A4-094CF082E913}" srcOrd="0" destOrd="0" presId="urn:microsoft.com/office/officeart/2005/8/layout/hierarchy1"/>
    <dgm:cxn modelId="{79CA3BE2-3920-44E9-9CAB-30A18C8031E9}" type="presParOf" srcId="{69B8A63D-67A1-45CE-84A4-094CF082E913}" destId="{4455FB9D-FB5F-4360-BFFC-69C61A67280C}" srcOrd="0" destOrd="0" presId="urn:microsoft.com/office/officeart/2005/8/layout/hierarchy1"/>
    <dgm:cxn modelId="{BC27F2DA-CF84-452D-BA36-93AFC968581E}" type="presParOf" srcId="{69B8A63D-67A1-45CE-84A4-094CF082E913}" destId="{ABDA786E-0C0E-4F2C-A97F-84A06BB08244}" srcOrd="1" destOrd="0" presId="urn:microsoft.com/office/officeart/2005/8/layout/hierarchy1"/>
    <dgm:cxn modelId="{D25F305E-C5A6-44BA-AFDF-293B6F20F31C}" type="presParOf" srcId="{CBA0E44F-05A5-4D37-B80F-7EE987F0C34A}" destId="{57D946CA-33D0-42BE-99E2-D0D928A0BF04}" srcOrd="1" destOrd="0" presId="urn:microsoft.com/office/officeart/2005/8/layout/hierarchy1"/>
    <dgm:cxn modelId="{7217AE75-4FC6-4CFD-AAC9-29A5E0455680}" type="presParOf" srcId="{57D946CA-33D0-42BE-99E2-D0D928A0BF04}" destId="{8743EBF7-2F70-40F5-A774-2AD1C0D28A33}" srcOrd="0" destOrd="0" presId="urn:microsoft.com/office/officeart/2005/8/layout/hierarchy1"/>
    <dgm:cxn modelId="{36677FD0-6C4A-48B6-BC41-90B424870B55}" type="presParOf" srcId="{57D946CA-33D0-42BE-99E2-D0D928A0BF04}" destId="{CACE2C50-4521-488A-BC71-C1D863E8FB2A}" srcOrd="1" destOrd="0" presId="urn:microsoft.com/office/officeart/2005/8/layout/hierarchy1"/>
    <dgm:cxn modelId="{A5DA75C5-A5B5-4650-93BF-F69533EF4B5F}" type="presParOf" srcId="{CACE2C50-4521-488A-BC71-C1D863E8FB2A}" destId="{6EDED143-BEF3-40D1-A2DC-3BE28EDB6D60}" srcOrd="0" destOrd="0" presId="urn:microsoft.com/office/officeart/2005/8/layout/hierarchy1"/>
    <dgm:cxn modelId="{1DC562BF-FFA9-4D97-BFAE-6D304D6F2B59}" type="presParOf" srcId="{6EDED143-BEF3-40D1-A2DC-3BE28EDB6D60}" destId="{0130D745-A563-4EF9-BB9C-44F316B7E406}" srcOrd="0" destOrd="0" presId="urn:microsoft.com/office/officeart/2005/8/layout/hierarchy1"/>
    <dgm:cxn modelId="{67883688-CC4F-47A9-A785-810D8B764753}" type="presParOf" srcId="{6EDED143-BEF3-40D1-A2DC-3BE28EDB6D60}" destId="{F6AD37A2-AB88-469B-A327-C436D3E9CF53}" srcOrd="1" destOrd="0" presId="urn:microsoft.com/office/officeart/2005/8/layout/hierarchy1"/>
    <dgm:cxn modelId="{91F8B290-A36A-4814-A89E-C49E56FE4B23}" type="presParOf" srcId="{CACE2C50-4521-488A-BC71-C1D863E8FB2A}" destId="{DD09897C-455C-4584-B848-AF5DDC80F417}" srcOrd="1" destOrd="0" presId="urn:microsoft.com/office/officeart/2005/8/layout/hierarchy1"/>
    <dgm:cxn modelId="{F2B1D263-2D3D-486A-8686-AB2DF9E95306}" type="presParOf" srcId="{57D946CA-33D0-42BE-99E2-D0D928A0BF04}" destId="{C40AC129-5EC6-4F1D-8851-6865A4098074}" srcOrd="2" destOrd="0" presId="urn:microsoft.com/office/officeart/2005/8/layout/hierarchy1"/>
    <dgm:cxn modelId="{74CAA3CE-038D-4D00-9D75-5CBD568DC906}" type="presParOf" srcId="{57D946CA-33D0-42BE-99E2-D0D928A0BF04}" destId="{D719341F-2535-4F2F-AB49-386C139CA4B0}" srcOrd="3" destOrd="0" presId="urn:microsoft.com/office/officeart/2005/8/layout/hierarchy1"/>
    <dgm:cxn modelId="{201FF8E0-8A02-44BD-B804-7197EFA1806D}" type="presParOf" srcId="{D719341F-2535-4F2F-AB49-386C139CA4B0}" destId="{237AAA1C-FDD2-4C16-A897-E091F47F4C69}" srcOrd="0" destOrd="0" presId="urn:microsoft.com/office/officeart/2005/8/layout/hierarchy1"/>
    <dgm:cxn modelId="{4A5A7064-EEBE-42A9-BDC4-DF1E6F464312}" type="presParOf" srcId="{237AAA1C-FDD2-4C16-A897-E091F47F4C69}" destId="{BDDC7B4B-13A0-4997-AE5B-A9F063661CDA}" srcOrd="0" destOrd="0" presId="urn:microsoft.com/office/officeart/2005/8/layout/hierarchy1"/>
    <dgm:cxn modelId="{C80651A8-7139-4CE3-8F47-9A8F37D800B1}" type="presParOf" srcId="{237AAA1C-FDD2-4C16-A897-E091F47F4C69}" destId="{3512A664-531C-4C82-B90C-7A8E7697980B}" srcOrd="1" destOrd="0" presId="urn:microsoft.com/office/officeart/2005/8/layout/hierarchy1"/>
    <dgm:cxn modelId="{6E149194-5AAB-4585-80F5-D7185F2E386F}" type="presParOf" srcId="{D719341F-2535-4F2F-AB49-386C139CA4B0}" destId="{BE59C3EA-569D-45BD-8F31-F6762C8D82FC}" srcOrd="1" destOrd="0" presId="urn:microsoft.com/office/officeart/2005/8/layout/hierarchy1"/>
    <dgm:cxn modelId="{F99C2821-49D1-414A-BAB2-F5EFC822E6A9}" type="presParOf" srcId="{F720E5B6-FD5D-409F-834E-F0C6AE1541E4}" destId="{A35CA0F6-6A06-4205-92C7-AAC2B1FB3E3C}" srcOrd="2" destOrd="0" presId="urn:microsoft.com/office/officeart/2005/8/layout/hierarchy1"/>
    <dgm:cxn modelId="{4A61B64E-0632-4A22-9D3E-12277D630D58}" type="presParOf" srcId="{F720E5B6-FD5D-409F-834E-F0C6AE1541E4}" destId="{F8BE4004-EF72-4391-988C-7F58DA2041FB}" srcOrd="3" destOrd="0" presId="urn:microsoft.com/office/officeart/2005/8/layout/hierarchy1"/>
    <dgm:cxn modelId="{102C3122-A166-4657-9249-8BC3E0F19CE9}" type="presParOf" srcId="{F8BE4004-EF72-4391-988C-7F58DA2041FB}" destId="{9426AA52-9BB9-4D83-A530-C486FD267BF8}" srcOrd="0" destOrd="0" presId="urn:microsoft.com/office/officeart/2005/8/layout/hierarchy1"/>
    <dgm:cxn modelId="{4D374A63-3EFE-4FA6-97DC-050E50F78863}" type="presParOf" srcId="{9426AA52-9BB9-4D83-A530-C486FD267BF8}" destId="{18D0B07F-9EF8-4CA4-A343-C7FAC3A21EC0}" srcOrd="0" destOrd="0" presId="urn:microsoft.com/office/officeart/2005/8/layout/hierarchy1"/>
    <dgm:cxn modelId="{AE7D920C-5915-477B-A062-BC88DF73E9C7}" type="presParOf" srcId="{9426AA52-9BB9-4D83-A530-C486FD267BF8}" destId="{3798ACBC-F245-4F74-ADAC-45770B18A26C}" srcOrd="1" destOrd="0" presId="urn:microsoft.com/office/officeart/2005/8/layout/hierarchy1"/>
    <dgm:cxn modelId="{8A76769E-A4DB-4CB3-B264-BFB3DC819402}" type="presParOf" srcId="{F8BE4004-EF72-4391-988C-7F58DA2041FB}" destId="{CCCC2B23-C6B8-4C63-9428-B8F7903A30EB}" srcOrd="1" destOrd="0" presId="urn:microsoft.com/office/officeart/2005/8/layout/hierarchy1"/>
    <dgm:cxn modelId="{075A93F6-CBAD-4CEC-9600-967ACA66B659}" type="presParOf" srcId="{CCCC2B23-C6B8-4C63-9428-B8F7903A30EB}" destId="{5F4BAF90-F277-4EBD-BED9-6E596126AACB}" srcOrd="0" destOrd="0" presId="urn:microsoft.com/office/officeart/2005/8/layout/hierarchy1"/>
    <dgm:cxn modelId="{EB0CCBE9-E748-4541-8E5B-04F9C9A2B936}" type="presParOf" srcId="{CCCC2B23-C6B8-4C63-9428-B8F7903A30EB}" destId="{30FCA153-5706-4905-A498-99077FF8EFB0}" srcOrd="1" destOrd="0" presId="urn:microsoft.com/office/officeart/2005/8/layout/hierarchy1"/>
    <dgm:cxn modelId="{6B331DAD-5E43-4340-BCD5-D0944349B69F}" type="presParOf" srcId="{30FCA153-5706-4905-A498-99077FF8EFB0}" destId="{6EB7D84E-6E1C-479C-A10C-F519A3FD73F5}" srcOrd="0" destOrd="0" presId="urn:microsoft.com/office/officeart/2005/8/layout/hierarchy1"/>
    <dgm:cxn modelId="{00D13D12-2679-420D-9253-2CF9A4E1A16B}" type="presParOf" srcId="{6EB7D84E-6E1C-479C-A10C-F519A3FD73F5}" destId="{71EA2E44-97A6-4962-ABB8-C8515DD2A018}" srcOrd="0" destOrd="0" presId="urn:microsoft.com/office/officeart/2005/8/layout/hierarchy1"/>
    <dgm:cxn modelId="{45EECF55-3498-461D-B60E-56A1778809A9}" type="presParOf" srcId="{6EB7D84E-6E1C-479C-A10C-F519A3FD73F5}" destId="{2DA08A3C-5A1B-4B8B-A35C-31F4046AEB42}" srcOrd="1" destOrd="0" presId="urn:microsoft.com/office/officeart/2005/8/layout/hierarchy1"/>
    <dgm:cxn modelId="{EEF2AB4A-0770-45BC-8BA0-0690695D4E1A}" type="presParOf" srcId="{30FCA153-5706-4905-A498-99077FF8EFB0}" destId="{159F7670-DE37-4F9D-99BD-483EA32CFE31}" srcOrd="1" destOrd="0" presId="urn:microsoft.com/office/officeart/2005/8/layout/hierarchy1"/>
    <dgm:cxn modelId="{D2A0D024-9068-4E72-8C5B-B153D70CF6BB}" type="presParOf" srcId="{CCCC2B23-C6B8-4C63-9428-B8F7903A30EB}" destId="{EC1DC31B-EF3D-4E43-8ECF-B192336C95E7}" srcOrd="2" destOrd="0" presId="urn:microsoft.com/office/officeart/2005/8/layout/hierarchy1"/>
    <dgm:cxn modelId="{20F5696A-81BD-4DF4-8CC4-778C2F856C28}" type="presParOf" srcId="{CCCC2B23-C6B8-4C63-9428-B8F7903A30EB}" destId="{EB55DCB7-F7DC-4902-989D-1334B5D33B8E}" srcOrd="3" destOrd="0" presId="urn:microsoft.com/office/officeart/2005/8/layout/hierarchy1"/>
    <dgm:cxn modelId="{404BCF22-FD72-445E-A9FA-3F981C9E39A2}" type="presParOf" srcId="{EB55DCB7-F7DC-4902-989D-1334B5D33B8E}" destId="{06232DB5-C72E-474A-9ECD-D4584E897BCD}" srcOrd="0" destOrd="0" presId="urn:microsoft.com/office/officeart/2005/8/layout/hierarchy1"/>
    <dgm:cxn modelId="{C6E578DF-57A2-477A-A9CD-D87703AF2A54}" type="presParOf" srcId="{06232DB5-C72E-474A-9ECD-D4584E897BCD}" destId="{B7388B91-6C23-457B-9150-ADED347EF454}" srcOrd="0" destOrd="0" presId="urn:microsoft.com/office/officeart/2005/8/layout/hierarchy1"/>
    <dgm:cxn modelId="{6F16BF15-CB2D-4188-BD04-BA883945565C}" type="presParOf" srcId="{06232DB5-C72E-474A-9ECD-D4584E897BCD}" destId="{7DCD9514-A288-478F-9334-92E4D6684A2E}" srcOrd="1" destOrd="0" presId="urn:microsoft.com/office/officeart/2005/8/layout/hierarchy1"/>
    <dgm:cxn modelId="{69011E6C-8DEB-4A0A-8BE5-5A556633DF72}" type="presParOf" srcId="{EB55DCB7-F7DC-4902-989D-1334B5D33B8E}" destId="{22C0CE15-64EA-48C0-9F2D-490C22179B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F5C45-BCF9-4EE8-A997-CD21224BCD89}">
      <dsp:nvSpPr>
        <dsp:cNvPr id="0" name=""/>
        <dsp:cNvSpPr/>
      </dsp:nvSpPr>
      <dsp:spPr>
        <a:xfrm rot="5400000">
          <a:off x="6512037" y="-711891"/>
          <a:ext cx="871601" cy="2556217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600" kern="1200" dirty="0" smtClean="0"/>
            <a:t>15248 </a:t>
          </a:r>
          <a:endParaRPr lang="ru-RU" sz="4600" kern="1200" dirty="0"/>
        </a:p>
      </dsp:txBody>
      <dsp:txXfrm rot="5400000">
        <a:off x="6512037" y="-711891"/>
        <a:ext cx="871601" cy="2556217"/>
      </dsp:txXfrm>
    </dsp:sp>
    <dsp:sp modelId="{C00EAD2D-4FC5-4BEE-B9E7-38D7C70DF853}">
      <dsp:nvSpPr>
        <dsp:cNvPr id="0" name=""/>
        <dsp:cNvSpPr/>
      </dsp:nvSpPr>
      <dsp:spPr>
        <a:xfrm>
          <a:off x="21817" y="0"/>
          <a:ext cx="5671991" cy="108950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Общее количество родов</a:t>
          </a:r>
          <a:endParaRPr lang="ru-RU" sz="2400" kern="1200" dirty="0"/>
        </a:p>
      </dsp:txBody>
      <dsp:txXfrm>
        <a:off x="21817" y="0"/>
        <a:ext cx="5671991" cy="1089501"/>
      </dsp:txXfrm>
    </dsp:sp>
    <dsp:sp modelId="{E749A751-66F2-4E70-BC85-3E02E2D5B484}">
      <dsp:nvSpPr>
        <dsp:cNvPr id="0" name=""/>
        <dsp:cNvSpPr/>
      </dsp:nvSpPr>
      <dsp:spPr>
        <a:xfrm rot="5400000">
          <a:off x="6512037" y="396916"/>
          <a:ext cx="871601" cy="255621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2710 (17,8%)</a:t>
          </a:r>
          <a:endParaRPr lang="ru-RU" sz="2400" kern="1200" dirty="0"/>
        </a:p>
      </dsp:txBody>
      <dsp:txXfrm rot="5400000">
        <a:off x="6512037" y="396916"/>
        <a:ext cx="871601" cy="2556217"/>
      </dsp:txXfrm>
    </dsp:sp>
    <dsp:sp modelId="{EE267853-65DC-4106-97E0-A06E82CAC2BB}">
      <dsp:nvSpPr>
        <dsp:cNvPr id="0" name=""/>
        <dsp:cNvSpPr/>
      </dsp:nvSpPr>
      <dsp:spPr>
        <a:xfrm>
          <a:off x="21817" y="1150327"/>
          <a:ext cx="5671991" cy="108950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1 уровень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21 ЦРБ</a:t>
          </a:r>
          <a:endParaRPr lang="ru-RU" sz="2400" kern="1200" dirty="0"/>
        </a:p>
      </dsp:txBody>
      <dsp:txXfrm>
        <a:off x="21817" y="1150327"/>
        <a:ext cx="5671991" cy="1089501"/>
      </dsp:txXfrm>
    </dsp:sp>
    <dsp:sp modelId="{65C42561-1655-49A3-9AEE-FF6BA17B3D79}">
      <dsp:nvSpPr>
        <dsp:cNvPr id="0" name=""/>
        <dsp:cNvSpPr/>
      </dsp:nvSpPr>
      <dsp:spPr>
        <a:xfrm rot="5400000">
          <a:off x="6515690" y="1552616"/>
          <a:ext cx="871601" cy="255621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6826 (44,8%)</a:t>
          </a:r>
          <a:endParaRPr lang="ru-RU" sz="2400" kern="1200" dirty="0"/>
        </a:p>
      </dsp:txBody>
      <dsp:txXfrm rot="5400000">
        <a:off x="6515690" y="1552616"/>
        <a:ext cx="871601" cy="2556217"/>
      </dsp:txXfrm>
    </dsp:sp>
    <dsp:sp modelId="{DBEB3BC2-E0F3-405C-BBD1-9D5A1F36E85D}">
      <dsp:nvSpPr>
        <dsp:cNvPr id="0" name=""/>
        <dsp:cNvSpPr/>
      </dsp:nvSpPr>
      <dsp:spPr>
        <a:xfrm>
          <a:off x="21817" y="2306027"/>
          <a:ext cx="5671991" cy="108950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2 уровень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10 межмуниципальных учреждений</a:t>
          </a:r>
          <a:endParaRPr lang="ru-RU" sz="2400" kern="1200" dirty="0"/>
        </a:p>
      </dsp:txBody>
      <dsp:txXfrm>
        <a:off x="21817" y="2306027"/>
        <a:ext cx="5671991" cy="1089501"/>
      </dsp:txXfrm>
    </dsp:sp>
    <dsp:sp modelId="{3E857825-C454-41C6-87C1-B209955EECE4}">
      <dsp:nvSpPr>
        <dsp:cNvPr id="0" name=""/>
        <dsp:cNvSpPr/>
      </dsp:nvSpPr>
      <dsp:spPr>
        <a:xfrm rot="5400000">
          <a:off x="6514995" y="2700838"/>
          <a:ext cx="871601" cy="255621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5712 (37,4%)</a:t>
          </a:r>
          <a:endParaRPr lang="ru-RU" sz="2400" kern="1200" dirty="0"/>
        </a:p>
      </dsp:txBody>
      <dsp:txXfrm rot="5400000">
        <a:off x="6514995" y="2700838"/>
        <a:ext cx="871601" cy="2556217"/>
      </dsp:txXfrm>
    </dsp:sp>
    <dsp:sp modelId="{4D38B79B-18A1-4A89-AD75-992F6665C290}">
      <dsp:nvSpPr>
        <dsp:cNvPr id="0" name=""/>
        <dsp:cNvSpPr/>
      </dsp:nvSpPr>
      <dsp:spPr>
        <a:xfrm>
          <a:off x="21817" y="3436461"/>
          <a:ext cx="5671991" cy="108950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3 уровень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Перинатальный центр</a:t>
          </a:r>
          <a:endParaRPr lang="ru-RU" sz="2400" kern="1200" dirty="0"/>
        </a:p>
      </dsp:txBody>
      <dsp:txXfrm>
        <a:off x="21817" y="3436461"/>
        <a:ext cx="5671991" cy="1089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F4D0B-CD55-4CEF-B1F0-36C3508D8C71}">
      <dsp:nvSpPr>
        <dsp:cNvPr id="0" name=""/>
        <dsp:cNvSpPr/>
      </dsp:nvSpPr>
      <dsp:spPr>
        <a:xfrm>
          <a:off x="943271" y="466719"/>
          <a:ext cx="2208343" cy="259805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903DC-14BD-4C2F-8C9D-F45F7C999623}">
      <dsp:nvSpPr>
        <dsp:cNvPr id="0" name=""/>
        <dsp:cNvSpPr/>
      </dsp:nvSpPr>
      <dsp:spPr>
        <a:xfrm>
          <a:off x="943275" y="564291"/>
          <a:ext cx="162232" cy="162232"/>
        </a:xfrm>
        <a:prstGeom prst="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EFC99-8BD4-4C96-9614-3CD1C3BEB67C}">
      <dsp:nvSpPr>
        <dsp:cNvPr id="0" name=""/>
        <dsp:cNvSpPr/>
      </dsp:nvSpPr>
      <dsp:spPr>
        <a:xfrm>
          <a:off x="871257" y="0"/>
          <a:ext cx="2208343" cy="46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0 - 17 лет</a:t>
          </a:r>
          <a:endParaRPr lang="ru-RU" sz="2900" b="1" kern="1200" dirty="0"/>
        </a:p>
      </dsp:txBody>
      <dsp:txXfrm>
        <a:off x="871257" y="0"/>
        <a:ext cx="2208343" cy="466719"/>
      </dsp:txXfrm>
    </dsp:sp>
    <dsp:sp modelId="{34607616-9C60-4B95-A048-624329320807}">
      <dsp:nvSpPr>
        <dsp:cNvPr id="0" name=""/>
        <dsp:cNvSpPr/>
      </dsp:nvSpPr>
      <dsp:spPr>
        <a:xfrm>
          <a:off x="943275" y="942451"/>
          <a:ext cx="162228" cy="162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3C482-3618-4F12-B994-7205771EB51A}">
      <dsp:nvSpPr>
        <dsp:cNvPr id="0" name=""/>
        <dsp:cNvSpPr/>
      </dsp:nvSpPr>
      <dsp:spPr>
        <a:xfrm>
          <a:off x="1097854" y="834488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Богородский</a:t>
          </a:r>
          <a:endParaRPr lang="ru-RU" sz="2000" kern="1200" dirty="0"/>
        </a:p>
      </dsp:txBody>
      <dsp:txXfrm>
        <a:off x="1097854" y="834488"/>
        <a:ext cx="2053759" cy="378155"/>
      </dsp:txXfrm>
    </dsp:sp>
    <dsp:sp modelId="{39279BF1-D3E3-4635-B6FC-14D9256072BB}">
      <dsp:nvSpPr>
        <dsp:cNvPr id="0" name=""/>
        <dsp:cNvSpPr/>
      </dsp:nvSpPr>
      <dsp:spPr>
        <a:xfrm>
          <a:off x="943275" y="1320607"/>
          <a:ext cx="162228" cy="162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2B798-5B75-47CA-B8F7-F9DE3B143883}">
      <dsp:nvSpPr>
        <dsp:cNvPr id="0" name=""/>
        <dsp:cNvSpPr/>
      </dsp:nvSpPr>
      <dsp:spPr>
        <a:xfrm>
          <a:off x="1097854" y="1212644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Куменский</a:t>
          </a:r>
          <a:endParaRPr lang="ru-RU" sz="2000" kern="1200" dirty="0"/>
        </a:p>
      </dsp:txBody>
      <dsp:txXfrm>
        <a:off x="1097854" y="1212644"/>
        <a:ext cx="2053759" cy="378155"/>
      </dsp:txXfrm>
    </dsp:sp>
    <dsp:sp modelId="{A39A0FE6-4FCC-4828-9A0D-7D547ED23AAA}">
      <dsp:nvSpPr>
        <dsp:cNvPr id="0" name=""/>
        <dsp:cNvSpPr/>
      </dsp:nvSpPr>
      <dsp:spPr>
        <a:xfrm>
          <a:off x="943275" y="1698763"/>
          <a:ext cx="162228" cy="162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7BEFF-BC15-404C-BCA8-D11B0286A4F6}">
      <dsp:nvSpPr>
        <dsp:cNvPr id="0" name=""/>
        <dsp:cNvSpPr/>
      </dsp:nvSpPr>
      <dsp:spPr>
        <a:xfrm>
          <a:off x="1097854" y="1590800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Сунский</a:t>
          </a:r>
          <a:endParaRPr lang="ru-RU" sz="2000" kern="1200" dirty="0"/>
        </a:p>
      </dsp:txBody>
      <dsp:txXfrm>
        <a:off x="1097854" y="1590800"/>
        <a:ext cx="2053759" cy="378155"/>
      </dsp:txXfrm>
    </dsp:sp>
    <dsp:sp modelId="{8D970974-C066-4132-AFB3-56C2DAFEA3FF}">
      <dsp:nvSpPr>
        <dsp:cNvPr id="0" name=""/>
        <dsp:cNvSpPr/>
      </dsp:nvSpPr>
      <dsp:spPr>
        <a:xfrm>
          <a:off x="943275" y="2076919"/>
          <a:ext cx="162228" cy="162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31D30-EDD4-4D9F-8FDF-1555C2B2A386}">
      <dsp:nvSpPr>
        <dsp:cNvPr id="0" name=""/>
        <dsp:cNvSpPr/>
      </dsp:nvSpPr>
      <dsp:spPr>
        <a:xfrm>
          <a:off x="1097854" y="1968956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Унинский</a:t>
          </a:r>
          <a:endParaRPr lang="ru-RU" sz="2000" kern="1200" dirty="0"/>
        </a:p>
      </dsp:txBody>
      <dsp:txXfrm>
        <a:off x="1097854" y="1968956"/>
        <a:ext cx="2053759" cy="378155"/>
      </dsp:txXfrm>
    </dsp:sp>
    <dsp:sp modelId="{7506F7F7-C7B9-4738-A0AD-6D78C09FA363}">
      <dsp:nvSpPr>
        <dsp:cNvPr id="0" name=""/>
        <dsp:cNvSpPr/>
      </dsp:nvSpPr>
      <dsp:spPr>
        <a:xfrm>
          <a:off x="4759753" y="466719"/>
          <a:ext cx="2208343" cy="259805"/>
        </a:xfrm>
        <a:prstGeom prst="rect">
          <a:avLst/>
        </a:prstGeom>
        <a:solidFill>
          <a:srgbClr val="008A3E"/>
        </a:solidFill>
        <a:ln w="2540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D9A8E-0681-442A-AF6A-AEBC1C70338B}">
      <dsp:nvSpPr>
        <dsp:cNvPr id="0" name=""/>
        <dsp:cNvSpPr/>
      </dsp:nvSpPr>
      <dsp:spPr>
        <a:xfrm>
          <a:off x="4759699" y="564291"/>
          <a:ext cx="162232" cy="162232"/>
        </a:xfrm>
        <a:prstGeom prst="rect">
          <a:avLst/>
        </a:prstGeom>
        <a:noFill/>
        <a:ln w="2540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86BC0-5B20-4602-82D5-B31762E5D1B2}">
      <dsp:nvSpPr>
        <dsp:cNvPr id="0" name=""/>
        <dsp:cNvSpPr/>
      </dsp:nvSpPr>
      <dsp:spPr>
        <a:xfrm>
          <a:off x="4759753" y="0"/>
          <a:ext cx="2208343" cy="46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до года</a:t>
          </a:r>
          <a:endParaRPr lang="ru-RU" sz="2900" b="1" kern="1200" dirty="0"/>
        </a:p>
      </dsp:txBody>
      <dsp:txXfrm>
        <a:off x="4759753" y="0"/>
        <a:ext cx="2208343" cy="466719"/>
      </dsp:txXfrm>
    </dsp:sp>
    <dsp:sp modelId="{8BA7B9AD-FA8B-4E75-9421-8C3D48A00C04}">
      <dsp:nvSpPr>
        <dsp:cNvPr id="0" name=""/>
        <dsp:cNvSpPr/>
      </dsp:nvSpPr>
      <dsp:spPr>
        <a:xfrm>
          <a:off x="4759699" y="936105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7A8FE-75B3-416E-B4B5-69B68F019D07}">
      <dsp:nvSpPr>
        <dsp:cNvPr id="0" name=""/>
        <dsp:cNvSpPr/>
      </dsp:nvSpPr>
      <dsp:spPr>
        <a:xfrm>
          <a:off x="4920624" y="834488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Богородский</a:t>
          </a:r>
          <a:endParaRPr lang="ru-RU" sz="2000" kern="1200" dirty="0"/>
        </a:p>
      </dsp:txBody>
      <dsp:txXfrm>
        <a:off x="4920624" y="834488"/>
        <a:ext cx="2053759" cy="378155"/>
      </dsp:txXfrm>
    </dsp:sp>
    <dsp:sp modelId="{BDC71C7C-900F-4F1A-9BB2-8C746019E516}">
      <dsp:nvSpPr>
        <dsp:cNvPr id="0" name=""/>
        <dsp:cNvSpPr/>
      </dsp:nvSpPr>
      <dsp:spPr>
        <a:xfrm>
          <a:off x="4759699" y="1314261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BB6E3-049A-45D1-9FBE-3860590834E8}">
      <dsp:nvSpPr>
        <dsp:cNvPr id="0" name=""/>
        <dsp:cNvSpPr/>
      </dsp:nvSpPr>
      <dsp:spPr>
        <a:xfrm>
          <a:off x="4920624" y="1212644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Арбажский</a:t>
          </a:r>
          <a:endParaRPr lang="ru-RU" sz="2000" kern="1200" dirty="0"/>
        </a:p>
      </dsp:txBody>
      <dsp:txXfrm>
        <a:off x="4920624" y="1212644"/>
        <a:ext cx="2053759" cy="378155"/>
      </dsp:txXfrm>
    </dsp:sp>
    <dsp:sp modelId="{94960F0A-2C3A-41C7-9534-64EAA5C5B66B}">
      <dsp:nvSpPr>
        <dsp:cNvPr id="0" name=""/>
        <dsp:cNvSpPr/>
      </dsp:nvSpPr>
      <dsp:spPr>
        <a:xfrm>
          <a:off x="4759699" y="1692417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02F43-84E8-42AF-82B2-061D1AD96B29}">
      <dsp:nvSpPr>
        <dsp:cNvPr id="0" name=""/>
        <dsp:cNvSpPr/>
      </dsp:nvSpPr>
      <dsp:spPr>
        <a:xfrm>
          <a:off x="4920624" y="1590800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Даровский</a:t>
          </a:r>
          <a:endParaRPr lang="ru-RU" sz="2000" kern="1200" dirty="0"/>
        </a:p>
      </dsp:txBody>
      <dsp:txXfrm>
        <a:off x="4920624" y="1590800"/>
        <a:ext cx="2053759" cy="378155"/>
      </dsp:txXfrm>
    </dsp:sp>
    <dsp:sp modelId="{619A09CC-F16C-4C93-8DBA-80341F59F069}">
      <dsp:nvSpPr>
        <dsp:cNvPr id="0" name=""/>
        <dsp:cNvSpPr/>
      </dsp:nvSpPr>
      <dsp:spPr>
        <a:xfrm>
          <a:off x="4759699" y="2070573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4EAB3-09D6-45DB-B004-AB7DA4F90D5B}">
      <dsp:nvSpPr>
        <dsp:cNvPr id="0" name=""/>
        <dsp:cNvSpPr/>
      </dsp:nvSpPr>
      <dsp:spPr>
        <a:xfrm>
          <a:off x="4920624" y="1968956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Кикнурский</a:t>
          </a:r>
          <a:endParaRPr lang="ru-RU" sz="2000" kern="1200" dirty="0"/>
        </a:p>
      </dsp:txBody>
      <dsp:txXfrm>
        <a:off x="4920624" y="1968956"/>
        <a:ext cx="2053759" cy="378155"/>
      </dsp:txXfrm>
    </dsp:sp>
    <dsp:sp modelId="{33FEC724-5D55-4F8B-9DD3-B8EAA93EA155}">
      <dsp:nvSpPr>
        <dsp:cNvPr id="0" name=""/>
        <dsp:cNvSpPr/>
      </dsp:nvSpPr>
      <dsp:spPr>
        <a:xfrm>
          <a:off x="4759699" y="2448729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461FD-9571-44CD-817A-748C877DFFA2}">
      <dsp:nvSpPr>
        <dsp:cNvPr id="0" name=""/>
        <dsp:cNvSpPr/>
      </dsp:nvSpPr>
      <dsp:spPr>
        <a:xfrm>
          <a:off x="4920624" y="2347112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Кумёнский</a:t>
          </a:r>
          <a:endParaRPr lang="ru-RU" sz="2000" kern="1200" dirty="0"/>
        </a:p>
      </dsp:txBody>
      <dsp:txXfrm>
        <a:off x="4920624" y="2347112"/>
        <a:ext cx="2053759" cy="378155"/>
      </dsp:txXfrm>
    </dsp:sp>
    <dsp:sp modelId="{7929FBF4-2757-4DDD-B29A-84C9789BDF76}">
      <dsp:nvSpPr>
        <dsp:cNvPr id="0" name=""/>
        <dsp:cNvSpPr/>
      </dsp:nvSpPr>
      <dsp:spPr>
        <a:xfrm>
          <a:off x="4759699" y="2826885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305C-204B-44D5-A732-61A1F30B8126}">
      <dsp:nvSpPr>
        <dsp:cNvPr id="0" name=""/>
        <dsp:cNvSpPr/>
      </dsp:nvSpPr>
      <dsp:spPr>
        <a:xfrm>
          <a:off x="4920624" y="2725268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Нагорский</a:t>
          </a:r>
          <a:endParaRPr lang="ru-RU" sz="2000" kern="1200" dirty="0"/>
        </a:p>
      </dsp:txBody>
      <dsp:txXfrm>
        <a:off x="4920624" y="2725268"/>
        <a:ext cx="2053759" cy="378155"/>
      </dsp:txXfrm>
    </dsp:sp>
    <dsp:sp modelId="{D315EAA2-65D5-4C08-A081-D07B695D5844}">
      <dsp:nvSpPr>
        <dsp:cNvPr id="0" name=""/>
        <dsp:cNvSpPr/>
      </dsp:nvSpPr>
      <dsp:spPr>
        <a:xfrm>
          <a:off x="4759699" y="3205041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FF63B-C268-46A0-B984-26F163817445}">
      <dsp:nvSpPr>
        <dsp:cNvPr id="0" name=""/>
        <dsp:cNvSpPr/>
      </dsp:nvSpPr>
      <dsp:spPr>
        <a:xfrm>
          <a:off x="4920624" y="3103424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Орловский</a:t>
          </a:r>
          <a:endParaRPr lang="ru-RU" sz="2000" kern="1200" dirty="0"/>
        </a:p>
      </dsp:txBody>
      <dsp:txXfrm>
        <a:off x="4920624" y="3103424"/>
        <a:ext cx="2053759" cy="378155"/>
      </dsp:txXfrm>
    </dsp:sp>
    <dsp:sp modelId="{82BCD9DF-E084-4902-8966-ACA38F02EBF0}">
      <dsp:nvSpPr>
        <dsp:cNvPr id="0" name=""/>
        <dsp:cNvSpPr/>
      </dsp:nvSpPr>
      <dsp:spPr>
        <a:xfrm>
          <a:off x="4759699" y="3583197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ECF0E-19EF-4FA1-BD32-DACEDDEAEF19}">
      <dsp:nvSpPr>
        <dsp:cNvPr id="0" name=""/>
        <dsp:cNvSpPr/>
      </dsp:nvSpPr>
      <dsp:spPr>
        <a:xfrm>
          <a:off x="4920624" y="3481579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Пижанский</a:t>
          </a:r>
          <a:endParaRPr lang="ru-RU" sz="2000" kern="1200" dirty="0"/>
        </a:p>
      </dsp:txBody>
      <dsp:txXfrm>
        <a:off x="4920624" y="3481579"/>
        <a:ext cx="2053759" cy="378155"/>
      </dsp:txXfrm>
    </dsp:sp>
    <dsp:sp modelId="{B3D50AA7-F5C7-40EC-9622-1156B40CBB81}">
      <dsp:nvSpPr>
        <dsp:cNvPr id="0" name=""/>
        <dsp:cNvSpPr/>
      </dsp:nvSpPr>
      <dsp:spPr>
        <a:xfrm>
          <a:off x="4759699" y="3961353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122D6-B10C-4076-AFD3-8667CC0FB268}">
      <dsp:nvSpPr>
        <dsp:cNvPr id="0" name=""/>
        <dsp:cNvSpPr/>
      </dsp:nvSpPr>
      <dsp:spPr>
        <a:xfrm>
          <a:off x="4920624" y="3859735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Сунский</a:t>
          </a:r>
          <a:endParaRPr lang="ru-RU" sz="2000" kern="1200" dirty="0"/>
        </a:p>
      </dsp:txBody>
      <dsp:txXfrm>
        <a:off x="4920624" y="3859735"/>
        <a:ext cx="2053759" cy="378155"/>
      </dsp:txXfrm>
    </dsp:sp>
    <dsp:sp modelId="{7FA37063-7254-48EA-95AE-B34645733F1B}">
      <dsp:nvSpPr>
        <dsp:cNvPr id="0" name=""/>
        <dsp:cNvSpPr/>
      </dsp:nvSpPr>
      <dsp:spPr>
        <a:xfrm>
          <a:off x="4759699" y="4339509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ECCE6-FDDE-4450-BD78-C0DEC7CC18D8}">
      <dsp:nvSpPr>
        <dsp:cNvPr id="0" name=""/>
        <dsp:cNvSpPr/>
      </dsp:nvSpPr>
      <dsp:spPr>
        <a:xfrm>
          <a:off x="4920624" y="4237891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Унинский</a:t>
          </a:r>
          <a:endParaRPr lang="ru-RU" sz="2000" kern="1200" dirty="0"/>
        </a:p>
      </dsp:txBody>
      <dsp:txXfrm>
        <a:off x="4920624" y="4237891"/>
        <a:ext cx="2053759" cy="378155"/>
      </dsp:txXfrm>
    </dsp:sp>
    <dsp:sp modelId="{BB0CDCFA-7737-4109-9010-6E57FC074F55}">
      <dsp:nvSpPr>
        <dsp:cNvPr id="0" name=""/>
        <dsp:cNvSpPr/>
      </dsp:nvSpPr>
      <dsp:spPr>
        <a:xfrm>
          <a:off x="4759699" y="4717665"/>
          <a:ext cx="174921" cy="174921"/>
        </a:xfrm>
        <a:prstGeom prst="ellipse">
          <a:avLst/>
        </a:prstGeom>
        <a:noFill/>
        <a:ln w="57150" cap="flat" cmpd="sng" algn="ctr">
          <a:solidFill>
            <a:srgbClr val="008A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E8BBE-6F76-4450-BA6E-EAE196D16786}">
      <dsp:nvSpPr>
        <dsp:cNvPr id="0" name=""/>
        <dsp:cNvSpPr/>
      </dsp:nvSpPr>
      <dsp:spPr>
        <a:xfrm>
          <a:off x="4920624" y="4616047"/>
          <a:ext cx="2053759" cy="37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Фаленский</a:t>
          </a:r>
          <a:endParaRPr lang="ru-RU" sz="2000" kern="1200" dirty="0"/>
        </a:p>
      </dsp:txBody>
      <dsp:txXfrm>
        <a:off x="4920624" y="4616047"/>
        <a:ext cx="2053759" cy="3781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B11457-3F27-44C6-8BC5-2CE062C1D5AA}">
      <dsp:nvSpPr>
        <dsp:cNvPr id="0" name=""/>
        <dsp:cNvSpPr/>
      </dsp:nvSpPr>
      <dsp:spPr>
        <a:xfrm>
          <a:off x="3094" y="413950"/>
          <a:ext cx="1860500" cy="726775"/>
        </a:xfrm>
        <a:prstGeom prst="rect">
          <a:avLst/>
        </a:prstGeom>
        <a:solidFill>
          <a:srgbClr val="9933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ВСЕГО</a:t>
          </a:r>
          <a:r>
            <a:rPr lang="en-US" sz="2100" b="1" kern="1200" dirty="0" smtClean="0"/>
            <a:t>:</a:t>
          </a:r>
          <a:endParaRPr lang="ru-RU" sz="2100" kern="1200" dirty="0"/>
        </a:p>
      </dsp:txBody>
      <dsp:txXfrm>
        <a:off x="3094" y="413950"/>
        <a:ext cx="1860500" cy="726775"/>
      </dsp:txXfrm>
    </dsp:sp>
    <dsp:sp modelId="{35FEA1BB-FEA9-4D60-A274-806B1C40052D}">
      <dsp:nvSpPr>
        <dsp:cNvPr id="0" name=""/>
        <dsp:cNvSpPr/>
      </dsp:nvSpPr>
      <dsp:spPr>
        <a:xfrm>
          <a:off x="3094" y="1140726"/>
          <a:ext cx="1860500" cy="1037609"/>
        </a:xfrm>
        <a:prstGeom prst="rect">
          <a:avLst/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145 чел.</a:t>
          </a:r>
          <a:endParaRPr lang="ru-RU" sz="2600" b="1" kern="1200" dirty="0"/>
        </a:p>
      </dsp:txBody>
      <dsp:txXfrm>
        <a:off x="3094" y="1140726"/>
        <a:ext cx="1860500" cy="1037609"/>
      </dsp:txXfrm>
    </dsp:sp>
    <dsp:sp modelId="{8F0F5A0B-D8C9-409F-A78F-59C9C86A4E8B}">
      <dsp:nvSpPr>
        <dsp:cNvPr id="0" name=""/>
        <dsp:cNvSpPr/>
      </dsp:nvSpPr>
      <dsp:spPr>
        <a:xfrm>
          <a:off x="2124064" y="413950"/>
          <a:ext cx="1860500" cy="726775"/>
        </a:xfrm>
        <a:prstGeom prst="rect">
          <a:avLst/>
        </a:prstGeom>
        <a:solidFill>
          <a:srgbClr val="9933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ЛПУ </a:t>
          </a:r>
          <a:br>
            <a:rPr lang="ru-RU" sz="2100" b="1" kern="1200" dirty="0" smtClean="0"/>
          </a:br>
          <a:r>
            <a:rPr lang="ru-RU" sz="2100" b="1" kern="1200" dirty="0" smtClean="0"/>
            <a:t>г. Кирова</a:t>
          </a:r>
          <a:endParaRPr lang="ru-RU" sz="2100" b="1" kern="1200" dirty="0"/>
        </a:p>
      </dsp:txBody>
      <dsp:txXfrm>
        <a:off x="2124064" y="413950"/>
        <a:ext cx="1860500" cy="726775"/>
      </dsp:txXfrm>
    </dsp:sp>
    <dsp:sp modelId="{0F28E1F3-25D3-46DE-8146-B3665268E3C7}">
      <dsp:nvSpPr>
        <dsp:cNvPr id="0" name=""/>
        <dsp:cNvSpPr/>
      </dsp:nvSpPr>
      <dsp:spPr>
        <a:xfrm>
          <a:off x="2124064" y="1140726"/>
          <a:ext cx="1860500" cy="1037609"/>
        </a:xfrm>
        <a:prstGeom prst="rect">
          <a:avLst/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64 чел.</a:t>
          </a:r>
          <a:endParaRPr lang="ru-RU" sz="2600" b="1" kern="1200" dirty="0"/>
        </a:p>
      </dsp:txBody>
      <dsp:txXfrm>
        <a:off x="2124064" y="1140726"/>
        <a:ext cx="1860500" cy="1037609"/>
      </dsp:txXfrm>
    </dsp:sp>
    <dsp:sp modelId="{88A23BCB-5A10-43EB-A46E-1AD7565028D3}">
      <dsp:nvSpPr>
        <dsp:cNvPr id="0" name=""/>
        <dsp:cNvSpPr/>
      </dsp:nvSpPr>
      <dsp:spPr>
        <a:xfrm>
          <a:off x="4245035" y="413950"/>
          <a:ext cx="1860500" cy="726775"/>
        </a:xfrm>
        <a:prstGeom prst="rect">
          <a:avLst/>
        </a:prstGeom>
        <a:solidFill>
          <a:srgbClr val="9933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Областные ЛПУ</a:t>
          </a:r>
          <a:endParaRPr lang="ru-RU" sz="2100" b="1" kern="1200" dirty="0"/>
        </a:p>
      </dsp:txBody>
      <dsp:txXfrm>
        <a:off x="4245035" y="413950"/>
        <a:ext cx="1860500" cy="726775"/>
      </dsp:txXfrm>
    </dsp:sp>
    <dsp:sp modelId="{91524FBF-6BE7-4C34-9E34-B2DE0D68F48B}">
      <dsp:nvSpPr>
        <dsp:cNvPr id="0" name=""/>
        <dsp:cNvSpPr/>
      </dsp:nvSpPr>
      <dsp:spPr>
        <a:xfrm>
          <a:off x="4245035" y="1140726"/>
          <a:ext cx="1860500" cy="1037609"/>
        </a:xfrm>
        <a:prstGeom prst="rect">
          <a:avLst/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44 чел.</a:t>
          </a:r>
          <a:endParaRPr lang="ru-RU" sz="2600" b="1" kern="1200" dirty="0"/>
        </a:p>
      </dsp:txBody>
      <dsp:txXfrm>
        <a:off x="4245035" y="1140726"/>
        <a:ext cx="1860500" cy="1037609"/>
      </dsp:txXfrm>
    </dsp:sp>
    <dsp:sp modelId="{A1DD7990-D89E-49D5-AA3E-757E625F79D4}">
      <dsp:nvSpPr>
        <dsp:cNvPr id="0" name=""/>
        <dsp:cNvSpPr/>
      </dsp:nvSpPr>
      <dsp:spPr>
        <a:xfrm>
          <a:off x="6366005" y="413950"/>
          <a:ext cx="1860500" cy="726775"/>
        </a:xfrm>
        <a:prstGeom prst="rect">
          <a:avLst/>
        </a:prstGeom>
        <a:solidFill>
          <a:srgbClr val="99336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ЛПУ района</a:t>
          </a:r>
          <a:endParaRPr lang="ru-RU" sz="2100" b="1" kern="1200" dirty="0"/>
        </a:p>
      </dsp:txBody>
      <dsp:txXfrm>
        <a:off x="6366005" y="413950"/>
        <a:ext cx="1860500" cy="726775"/>
      </dsp:txXfrm>
    </dsp:sp>
    <dsp:sp modelId="{A2BE1AAC-FB51-4A26-A6D4-D0EE086E2515}">
      <dsp:nvSpPr>
        <dsp:cNvPr id="0" name=""/>
        <dsp:cNvSpPr/>
      </dsp:nvSpPr>
      <dsp:spPr>
        <a:xfrm>
          <a:off x="6366005" y="1140726"/>
          <a:ext cx="1860500" cy="1037609"/>
        </a:xfrm>
        <a:prstGeom prst="rect">
          <a:avLst/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bg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37 чел.</a:t>
          </a:r>
          <a:endParaRPr lang="ru-RU" sz="2600" b="1" kern="1200" dirty="0"/>
        </a:p>
      </dsp:txBody>
      <dsp:txXfrm>
        <a:off x="6366005" y="1140726"/>
        <a:ext cx="1860500" cy="10376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142B8-2445-4953-8926-1C029BF9E989}">
      <dsp:nvSpPr>
        <dsp:cNvPr id="0" name=""/>
        <dsp:cNvSpPr/>
      </dsp:nvSpPr>
      <dsp:spPr>
        <a:xfrm>
          <a:off x="693662" y="1273043"/>
          <a:ext cx="1300178" cy="867219"/>
        </a:xfrm>
        <a:prstGeom prst="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4 000,0 тыс. руб. </a:t>
          </a:r>
          <a:endParaRPr lang="ru-RU" sz="1600" b="1" kern="1200" dirty="0"/>
        </a:p>
      </dsp:txBody>
      <dsp:txXfrm>
        <a:off x="901691" y="1273043"/>
        <a:ext cx="1092150" cy="867219"/>
      </dsp:txXfrm>
    </dsp:sp>
    <dsp:sp modelId="{F8F32109-61CD-46FC-A514-9A4053A38DA6}">
      <dsp:nvSpPr>
        <dsp:cNvPr id="0" name=""/>
        <dsp:cNvSpPr/>
      </dsp:nvSpPr>
      <dsp:spPr>
        <a:xfrm>
          <a:off x="234" y="545160"/>
          <a:ext cx="1123163" cy="993492"/>
        </a:xfrm>
        <a:prstGeom prst="ellipse">
          <a:avLst/>
        </a:prstGeom>
        <a:solidFill>
          <a:srgbClr val="4B3E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2009 г.</a:t>
          </a:r>
          <a:endParaRPr lang="ru-RU" sz="1600" b="1" kern="1200" dirty="0"/>
        </a:p>
      </dsp:txBody>
      <dsp:txXfrm>
        <a:off x="234" y="545160"/>
        <a:ext cx="1123163" cy="993492"/>
      </dsp:txXfrm>
    </dsp:sp>
    <dsp:sp modelId="{2D3683C8-6C68-4BB2-8F4E-96C6FF9601A7}">
      <dsp:nvSpPr>
        <dsp:cNvPr id="0" name=""/>
        <dsp:cNvSpPr/>
      </dsp:nvSpPr>
      <dsp:spPr>
        <a:xfrm>
          <a:off x="3117004" y="1273043"/>
          <a:ext cx="1300178" cy="867219"/>
        </a:xfrm>
        <a:prstGeom prst="rect">
          <a:avLst/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6 100,0 тыс. руб. </a:t>
          </a:r>
          <a:endParaRPr lang="ru-RU" sz="1600" b="1" kern="1200" dirty="0"/>
        </a:p>
      </dsp:txBody>
      <dsp:txXfrm>
        <a:off x="3325033" y="1273043"/>
        <a:ext cx="1092150" cy="867219"/>
      </dsp:txXfrm>
    </dsp:sp>
    <dsp:sp modelId="{B778BE50-E991-4E64-AA55-98015AFBD1BB}">
      <dsp:nvSpPr>
        <dsp:cNvPr id="0" name=""/>
        <dsp:cNvSpPr/>
      </dsp:nvSpPr>
      <dsp:spPr>
        <a:xfrm>
          <a:off x="2423576" y="545160"/>
          <a:ext cx="1123163" cy="993492"/>
        </a:xfrm>
        <a:prstGeom prst="ellips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2010 г.  </a:t>
          </a:r>
          <a:endParaRPr lang="ru-RU" sz="1600" b="1" kern="1200" dirty="0"/>
        </a:p>
      </dsp:txBody>
      <dsp:txXfrm>
        <a:off x="2423576" y="545160"/>
        <a:ext cx="1123163" cy="993492"/>
      </dsp:txXfrm>
    </dsp:sp>
    <dsp:sp modelId="{510C1FF0-F179-4771-A2DA-3C9E6B1D8774}">
      <dsp:nvSpPr>
        <dsp:cNvPr id="0" name=""/>
        <dsp:cNvSpPr/>
      </dsp:nvSpPr>
      <dsp:spPr>
        <a:xfrm>
          <a:off x="5540347" y="1273043"/>
          <a:ext cx="1300178" cy="867219"/>
        </a:xfrm>
        <a:prstGeom prst="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12 950,0 тыс. руб.</a:t>
          </a:r>
          <a:endParaRPr lang="ru-RU" sz="1600" b="1" kern="1200" dirty="0"/>
        </a:p>
      </dsp:txBody>
      <dsp:txXfrm>
        <a:off x="5748375" y="1273043"/>
        <a:ext cx="1092150" cy="867219"/>
      </dsp:txXfrm>
    </dsp:sp>
    <dsp:sp modelId="{9B37DAB8-68E5-4A67-82FC-D969F2706400}">
      <dsp:nvSpPr>
        <dsp:cNvPr id="0" name=""/>
        <dsp:cNvSpPr/>
      </dsp:nvSpPr>
      <dsp:spPr>
        <a:xfrm>
          <a:off x="4846918" y="545160"/>
          <a:ext cx="1123163" cy="993492"/>
        </a:xfrm>
        <a:prstGeom prst="ellipse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2011 г. </a:t>
          </a:r>
          <a:endParaRPr lang="ru-RU" sz="1600" b="1" kern="1200" dirty="0"/>
        </a:p>
      </dsp:txBody>
      <dsp:txXfrm>
        <a:off x="4846918" y="545160"/>
        <a:ext cx="1123163" cy="9934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8F16DB-E137-4AF9-917D-DE1CC265A4DD}">
      <dsp:nvSpPr>
        <dsp:cNvPr id="0" name=""/>
        <dsp:cNvSpPr/>
      </dsp:nvSpPr>
      <dsp:spPr>
        <a:xfrm rot="10800000">
          <a:off x="1645175" y="107204"/>
          <a:ext cx="5888806" cy="684885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060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Совершенствование финансирования ЗО</a:t>
          </a:r>
          <a:endParaRPr lang="ru-RU" sz="1800" kern="1200" dirty="0">
            <a:solidFill>
              <a:srgbClr val="000066"/>
            </a:solidFill>
          </a:endParaRPr>
        </a:p>
      </dsp:txBody>
      <dsp:txXfrm rot="10800000">
        <a:off x="1645175" y="107204"/>
        <a:ext cx="5888806" cy="684885"/>
      </dsp:txXfrm>
    </dsp:sp>
    <dsp:sp modelId="{C3B21EBA-B607-48C9-8CEA-1BF7AA377B08}">
      <dsp:nvSpPr>
        <dsp:cNvPr id="0" name=""/>
        <dsp:cNvSpPr/>
      </dsp:nvSpPr>
      <dsp:spPr>
        <a:xfrm>
          <a:off x="1173911" y="23047"/>
          <a:ext cx="755285" cy="75528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9B3D3-62BA-4466-A1E1-1DE8924A0252}">
      <dsp:nvSpPr>
        <dsp:cNvPr id="0" name=""/>
        <dsp:cNvSpPr/>
      </dsp:nvSpPr>
      <dsp:spPr>
        <a:xfrm rot="10800000">
          <a:off x="1668436" y="1031162"/>
          <a:ext cx="5821649" cy="755285"/>
        </a:xfrm>
        <a:prstGeom prst="homePlate">
          <a:avLst/>
        </a:prstGeom>
        <a:solidFill>
          <a:srgbClr val="8BB2D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060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 </a:t>
          </a:r>
          <a:r>
            <a:rPr lang="ru-RU" sz="1800" b="1" kern="1200" dirty="0" smtClean="0">
              <a:solidFill>
                <a:srgbClr val="000066"/>
              </a:solidFill>
            </a:rPr>
            <a:t>Совершенствование управления ЛПУ</a:t>
          </a:r>
          <a:endParaRPr lang="ru-RU" sz="1800" b="1" kern="1200" dirty="0">
            <a:solidFill>
              <a:srgbClr val="000066"/>
            </a:solidFill>
          </a:endParaRPr>
        </a:p>
      </dsp:txBody>
      <dsp:txXfrm rot="10800000">
        <a:off x="1668436" y="1031162"/>
        <a:ext cx="5821649" cy="755285"/>
      </dsp:txXfrm>
    </dsp:sp>
    <dsp:sp modelId="{CB7A7338-0640-4ADF-8E8C-B340FD194769}">
      <dsp:nvSpPr>
        <dsp:cNvPr id="0" name=""/>
        <dsp:cNvSpPr/>
      </dsp:nvSpPr>
      <dsp:spPr>
        <a:xfrm>
          <a:off x="1132483" y="1031162"/>
          <a:ext cx="755285" cy="755285"/>
        </a:xfrm>
        <a:prstGeom prst="ellipse">
          <a:avLst/>
        </a:prstGeom>
        <a:solidFill>
          <a:srgbClr val="8BB2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BD85-57E9-4030-AE27-7A54CE3D2C8B}">
      <dsp:nvSpPr>
        <dsp:cNvPr id="0" name=""/>
        <dsp:cNvSpPr/>
      </dsp:nvSpPr>
      <dsp:spPr>
        <a:xfrm rot="10800000">
          <a:off x="1650849" y="1962617"/>
          <a:ext cx="5804467" cy="755285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060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 </a:t>
          </a:r>
          <a:r>
            <a:rPr lang="ru-RU" sz="1800" b="1" kern="1200" dirty="0" smtClean="0">
              <a:solidFill>
                <a:srgbClr val="000066"/>
              </a:solidFill>
            </a:rPr>
            <a:t>Оптимизации сети лечебно-профилактических учреждений</a:t>
          </a:r>
          <a:endParaRPr lang="ru-RU" sz="1800" b="1" kern="1200" dirty="0">
            <a:solidFill>
              <a:srgbClr val="000066"/>
            </a:solidFill>
          </a:endParaRPr>
        </a:p>
      </dsp:txBody>
      <dsp:txXfrm rot="10800000">
        <a:off x="1650849" y="1962617"/>
        <a:ext cx="5804467" cy="755285"/>
      </dsp:txXfrm>
    </dsp:sp>
    <dsp:sp modelId="{FBA13E7E-6A27-488D-8351-0CDC00B32B33}">
      <dsp:nvSpPr>
        <dsp:cNvPr id="0" name=""/>
        <dsp:cNvSpPr/>
      </dsp:nvSpPr>
      <dsp:spPr>
        <a:xfrm>
          <a:off x="1132481" y="1967262"/>
          <a:ext cx="755285" cy="75528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5BA7C-8F87-4BBA-B192-D328E972304B}">
      <dsp:nvSpPr>
        <dsp:cNvPr id="0" name=""/>
        <dsp:cNvSpPr/>
      </dsp:nvSpPr>
      <dsp:spPr>
        <a:xfrm rot="10800000">
          <a:off x="1650849" y="2943361"/>
          <a:ext cx="5804467" cy="755285"/>
        </a:xfrm>
        <a:prstGeom prst="homePlate">
          <a:avLst/>
        </a:prstGeom>
        <a:solidFill>
          <a:srgbClr val="D2002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060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Повышение доступности медицинской помощи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650849" y="2943361"/>
        <a:ext cx="5804467" cy="755285"/>
      </dsp:txXfrm>
    </dsp:sp>
    <dsp:sp modelId="{8B7AABF0-EBDB-468B-8741-C0B717CA5D9D}">
      <dsp:nvSpPr>
        <dsp:cNvPr id="0" name=""/>
        <dsp:cNvSpPr/>
      </dsp:nvSpPr>
      <dsp:spPr>
        <a:xfrm>
          <a:off x="1105887" y="2903368"/>
          <a:ext cx="755285" cy="755285"/>
        </a:xfrm>
        <a:prstGeom prst="ellipse">
          <a:avLst/>
        </a:prstGeom>
        <a:solidFill>
          <a:srgbClr val="FFA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66BF6-7CD7-40F2-958F-7B760CCEE057}">
      <dsp:nvSpPr>
        <dsp:cNvPr id="0" name=""/>
        <dsp:cNvSpPr/>
      </dsp:nvSpPr>
      <dsp:spPr>
        <a:xfrm rot="10800000">
          <a:off x="1650849" y="3924105"/>
          <a:ext cx="5804467" cy="755285"/>
        </a:xfrm>
        <a:prstGeom prst="homePlat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060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Лекарственное страхование</a:t>
          </a:r>
          <a:endParaRPr lang="ru-RU" sz="1800" b="1" kern="1200" dirty="0">
            <a:solidFill>
              <a:srgbClr val="000066"/>
            </a:solidFill>
          </a:endParaRPr>
        </a:p>
      </dsp:txBody>
      <dsp:txXfrm rot="10800000">
        <a:off x="1650849" y="3924105"/>
        <a:ext cx="5804467" cy="755285"/>
      </dsp:txXfrm>
    </dsp:sp>
    <dsp:sp modelId="{44CB6E90-37BE-4CB4-AC76-2EFE549BAB03}">
      <dsp:nvSpPr>
        <dsp:cNvPr id="0" name=""/>
        <dsp:cNvSpPr/>
      </dsp:nvSpPr>
      <dsp:spPr>
        <a:xfrm>
          <a:off x="1132481" y="3911477"/>
          <a:ext cx="755285" cy="75528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FF0953-FB26-4DCC-B39F-F1B40D974B09}">
      <dsp:nvSpPr>
        <dsp:cNvPr id="0" name=""/>
        <dsp:cNvSpPr/>
      </dsp:nvSpPr>
      <dsp:spPr>
        <a:xfrm>
          <a:off x="2534681" y="27966"/>
          <a:ext cx="3802022" cy="1556207"/>
        </a:xfrm>
        <a:prstGeom prst="rightArrow">
          <a:avLst>
            <a:gd name="adj1" fmla="val 75000"/>
            <a:gd name="adj2" fmla="val 50000"/>
          </a:avLst>
        </a:prstGeom>
        <a:solidFill>
          <a:srgbClr val="8BB2D9">
            <a:alpha val="89804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71463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66"/>
              </a:solidFill>
            </a:rPr>
            <a:t>Подушевое финансирование</a:t>
          </a:r>
          <a:endParaRPr lang="ru-RU" sz="2000" b="1" kern="1200" dirty="0">
            <a:solidFill>
              <a:srgbClr val="000066"/>
            </a:solidFill>
          </a:endParaRPr>
        </a:p>
      </dsp:txBody>
      <dsp:txXfrm>
        <a:off x="2534681" y="27966"/>
        <a:ext cx="3802022" cy="1556207"/>
      </dsp:txXfrm>
    </dsp:sp>
    <dsp:sp modelId="{CAB5D171-9B36-47E3-A3BA-C94DA0FB6845}">
      <dsp:nvSpPr>
        <dsp:cNvPr id="0" name=""/>
        <dsp:cNvSpPr/>
      </dsp:nvSpPr>
      <dsp:spPr>
        <a:xfrm>
          <a:off x="0" y="413"/>
          <a:ext cx="2534681" cy="1611314"/>
        </a:xfrm>
        <a:prstGeom prst="roundRect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Первичная медико-санитарная помощь</a:t>
          </a:r>
          <a:endParaRPr lang="ru-RU" sz="2300" b="1" kern="1200" dirty="0"/>
        </a:p>
      </dsp:txBody>
      <dsp:txXfrm>
        <a:off x="0" y="413"/>
        <a:ext cx="2534681" cy="1611314"/>
      </dsp:txXfrm>
    </dsp:sp>
    <dsp:sp modelId="{A041FE0E-69FB-4CBB-AEAD-866F56550188}">
      <dsp:nvSpPr>
        <dsp:cNvPr id="0" name=""/>
        <dsp:cNvSpPr/>
      </dsp:nvSpPr>
      <dsp:spPr>
        <a:xfrm>
          <a:off x="2534681" y="1772858"/>
          <a:ext cx="3802022" cy="16113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71463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66"/>
              </a:solidFill>
            </a:rPr>
            <a:t>Оплата по КСГ </a:t>
          </a:r>
          <a:br>
            <a:rPr lang="ru-RU" sz="2000" b="1" kern="1200" dirty="0" smtClean="0">
              <a:solidFill>
                <a:srgbClr val="000066"/>
              </a:solidFill>
            </a:rPr>
          </a:br>
          <a:r>
            <a:rPr lang="ru-RU" sz="2000" b="1" kern="1200" dirty="0" smtClean="0">
              <a:solidFill>
                <a:srgbClr val="000066"/>
              </a:solidFill>
            </a:rPr>
            <a:t>(участие в пилотном проекте </a:t>
          </a:r>
          <a:r>
            <a:rPr lang="en-US" sz="2000" b="1" kern="1200" dirty="0" smtClean="0">
              <a:solidFill>
                <a:srgbClr val="000066"/>
              </a:solidFill>
            </a:rPr>
            <a:t>WB </a:t>
          </a:r>
          <a:r>
            <a:rPr lang="ru-RU" sz="2000" b="1" kern="1200" dirty="0" smtClean="0">
              <a:solidFill>
                <a:srgbClr val="000066"/>
              </a:solidFill>
            </a:rPr>
            <a:t>и ФФОМС)</a:t>
          </a:r>
          <a:endParaRPr lang="ru-RU" sz="2000" b="1" kern="1200" dirty="0">
            <a:solidFill>
              <a:srgbClr val="000066"/>
            </a:solidFill>
          </a:endParaRPr>
        </a:p>
      </dsp:txBody>
      <dsp:txXfrm>
        <a:off x="2534681" y="1772858"/>
        <a:ext cx="3802022" cy="1611314"/>
      </dsp:txXfrm>
    </dsp:sp>
    <dsp:sp modelId="{9FEF9313-28D2-4D9E-AB30-EF20B0516727}">
      <dsp:nvSpPr>
        <dsp:cNvPr id="0" name=""/>
        <dsp:cNvSpPr/>
      </dsp:nvSpPr>
      <dsp:spPr>
        <a:xfrm>
          <a:off x="0" y="1772858"/>
          <a:ext cx="2534681" cy="161131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Стационарная помощь</a:t>
          </a:r>
          <a:endParaRPr lang="ru-RU" sz="2300" b="1" kern="1200" dirty="0"/>
        </a:p>
      </dsp:txBody>
      <dsp:txXfrm>
        <a:off x="0" y="1772858"/>
        <a:ext cx="2534681" cy="161131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3EE81-B8AA-483A-B2F7-AC62A62F853E}">
      <dsp:nvSpPr>
        <dsp:cNvPr id="0" name=""/>
        <dsp:cNvSpPr/>
      </dsp:nvSpPr>
      <dsp:spPr>
        <a:xfrm>
          <a:off x="2189" y="1265"/>
          <a:ext cx="4676141" cy="683248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Хирургия</a:t>
          </a:r>
          <a:endParaRPr lang="ru-RU" sz="3000" kern="1200" dirty="0"/>
        </a:p>
      </dsp:txBody>
      <dsp:txXfrm>
        <a:off x="2189" y="1265"/>
        <a:ext cx="4676141" cy="683248"/>
      </dsp:txXfrm>
    </dsp:sp>
    <dsp:sp modelId="{6C432BA9-7512-49B6-983D-8F1F2286602E}">
      <dsp:nvSpPr>
        <dsp:cNvPr id="0" name=""/>
        <dsp:cNvSpPr/>
      </dsp:nvSpPr>
      <dsp:spPr>
        <a:xfrm>
          <a:off x="6753" y="788435"/>
          <a:ext cx="4667012" cy="464492"/>
        </a:xfrm>
        <a:prstGeom prst="roundRect">
          <a:avLst>
            <a:gd name="adj" fmla="val 10000"/>
          </a:avLst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Стимулирование  работы  хирургических отделений</a:t>
          </a:r>
          <a:endParaRPr lang="ru-RU" sz="1600" b="1" kern="1200" dirty="0"/>
        </a:p>
      </dsp:txBody>
      <dsp:txXfrm>
        <a:off x="6753" y="788435"/>
        <a:ext cx="4667012" cy="464492"/>
      </dsp:txXfrm>
    </dsp:sp>
    <dsp:sp modelId="{59079B7C-2562-410E-B9B6-11F8D0DAAD02}">
      <dsp:nvSpPr>
        <dsp:cNvPr id="0" name=""/>
        <dsp:cNvSpPr/>
      </dsp:nvSpPr>
      <dsp:spPr>
        <a:xfrm>
          <a:off x="6753" y="1356850"/>
          <a:ext cx="2285510" cy="89222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Внедрение новых технологий</a:t>
          </a:r>
          <a:endParaRPr lang="ru-RU" sz="1200" b="1" kern="1200" dirty="0"/>
        </a:p>
      </dsp:txBody>
      <dsp:txXfrm>
        <a:off x="6753" y="1356850"/>
        <a:ext cx="2285510" cy="892225"/>
      </dsp:txXfrm>
    </dsp:sp>
    <dsp:sp modelId="{B974322B-6D35-4F75-AFF7-108A81848159}">
      <dsp:nvSpPr>
        <dsp:cNvPr id="0" name=""/>
        <dsp:cNvSpPr/>
      </dsp:nvSpPr>
      <dsp:spPr>
        <a:xfrm>
          <a:off x="2388255" y="1356850"/>
          <a:ext cx="2285510" cy="89222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Показатели качества (хирургическая активность</a:t>
          </a:r>
          <a:r>
            <a:rPr lang="en-US" sz="1200" b="1" kern="1200" dirty="0" smtClean="0"/>
            <a:t>; </a:t>
          </a:r>
          <a:r>
            <a:rPr lang="ru-RU" sz="1200" b="1" kern="1200" dirty="0" smtClean="0"/>
            <a:t>кол-во осложнений</a:t>
          </a:r>
          <a:r>
            <a:rPr lang="en-US" sz="1200" b="1" kern="1200" dirty="0" smtClean="0"/>
            <a:t>;</a:t>
          </a:r>
          <a:r>
            <a:rPr lang="ru-RU" sz="1200" b="1" kern="1200" dirty="0" smtClean="0"/>
            <a:t> послеоперационная летальность</a:t>
          </a:r>
          <a:r>
            <a:rPr lang="en-US" sz="1000" b="1" kern="1200" dirty="0" smtClean="0"/>
            <a:t>)</a:t>
          </a:r>
          <a:endParaRPr lang="ru-RU" sz="1000" b="1" kern="1200" dirty="0"/>
        </a:p>
      </dsp:txBody>
      <dsp:txXfrm>
        <a:off x="2388255" y="1356850"/>
        <a:ext cx="2285510" cy="8922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1DC31B-EF3D-4E43-8ECF-B192336C95E7}">
      <dsp:nvSpPr>
        <dsp:cNvPr id="0" name=""/>
        <dsp:cNvSpPr/>
      </dsp:nvSpPr>
      <dsp:spPr>
        <a:xfrm>
          <a:off x="6249076" y="2725097"/>
          <a:ext cx="1066795" cy="507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81"/>
              </a:lnTo>
              <a:lnTo>
                <a:pt x="1066795" y="345981"/>
              </a:lnTo>
              <a:lnTo>
                <a:pt x="1066795" y="507697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BAF90-F277-4EBD-BED9-6E596126AACB}">
      <dsp:nvSpPr>
        <dsp:cNvPr id="0" name=""/>
        <dsp:cNvSpPr/>
      </dsp:nvSpPr>
      <dsp:spPr>
        <a:xfrm>
          <a:off x="5182281" y="2725097"/>
          <a:ext cx="1066795" cy="507697"/>
        </a:xfrm>
        <a:custGeom>
          <a:avLst/>
          <a:gdLst/>
          <a:ahLst/>
          <a:cxnLst/>
          <a:rect l="0" t="0" r="0" b="0"/>
          <a:pathLst>
            <a:path>
              <a:moveTo>
                <a:pt x="1066795" y="0"/>
              </a:moveTo>
              <a:lnTo>
                <a:pt x="1066795" y="345981"/>
              </a:lnTo>
              <a:lnTo>
                <a:pt x="0" y="345981"/>
              </a:lnTo>
              <a:lnTo>
                <a:pt x="0" y="507697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CA0F6-6A06-4205-92C7-AAC2B1FB3E3C}">
      <dsp:nvSpPr>
        <dsp:cNvPr id="0" name=""/>
        <dsp:cNvSpPr/>
      </dsp:nvSpPr>
      <dsp:spPr>
        <a:xfrm>
          <a:off x="4115486" y="1108903"/>
          <a:ext cx="2133590" cy="507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81"/>
              </a:lnTo>
              <a:lnTo>
                <a:pt x="2133590" y="345981"/>
              </a:lnTo>
              <a:lnTo>
                <a:pt x="2133590" y="507697"/>
              </a:lnTo>
            </a:path>
          </a:pathLst>
        </a:custGeom>
        <a:noFill/>
        <a:ln w="25400" cap="flat" cmpd="sng" algn="ctr">
          <a:solidFill>
            <a:srgbClr val="D2002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AC129-5EC6-4F1D-8851-6865A4098074}">
      <dsp:nvSpPr>
        <dsp:cNvPr id="0" name=""/>
        <dsp:cNvSpPr/>
      </dsp:nvSpPr>
      <dsp:spPr>
        <a:xfrm>
          <a:off x="1981896" y="2725097"/>
          <a:ext cx="1066795" cy="507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981"/>
              </a:lnTo>
              <a:lnTo>
                <a:pt x="1066795" y="345981"/>
              </a:lnTo>
              <a:lnTo>
                <a:pt x="1066795" y="507697"/>
              </a:lnTo>
            </a:path>
          </a:pathLst>
        </a:custGeom>
        <a:noFill/>
        <a:ln w="25400" cap="flat" cmpd="sng" algn="ctr">
          <a:solidFill>
            <a:srgbClr val="8BB2D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3EBF7-2F70-40F5-A774-2AD1C0D28A33}">
      <dsp:nvSpPr>
        <dsp:cNvPr id="0" name=""/>
        <dsp:cNvSpPr/>
      </dsp:nvSpPr>
      <dsp:spPr>
        <a:xfrm>
          <a:off x="915101" y="2725097"/>
          <a:ext cx="1066795" cy="507697"/>
        </a:xfrm>
        <a:custGeom>
          <a:avLst/>
          <a:gdLst/>
          <a:ahLst/>
          <a:cxnLst/>
          <a:rect l="0" t="0" r="0" b="0"/>
          <a:pathLst>
            <a:path>
              <a:moveTo>
                <a:pt x="1066795" y="0"/>
              </a:moveTo>
              <a:lnTo>
                <a:pt x="1066795" y="345981"/>
              </a:lnTo>
              <a:lnTo>
                <a:pt x="0" y="345981"/>
              </a:lnTo>
              <a:lnTo>
                <a:pt x="0" y="507697"/>
              </a:lnTo>
            </a:path>
          </a:pathLst>
        </a:custGeom>
        <a:noFill/>
        <a:ln w="25400" cap="flat" cmpd="sng" algn="ctr">
          <a:solidFill>
            <a:srgbClr val="8BB2D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F271A-744D-44EC-907A-3A74EEACD185}">
      <dsp:nvSpPr>
        <dsp:cNvPr id="0" name=""/>
        <dsp:cNvSpPr/>
      </dsp:nvSpPr>
      <dsp:spPr>
        <a:xfrm>
          <a:off x="1981896" y="1108903"/>
          <a:ext cx="2133590" cy="507697"/>
        </a:xfrm>
        <a:custGeom>
          <a:avLst/>
          <a:gdLst/>
          <a:ahLst/>
          <a:cxnLst/>
          <a:rect l="0" t="0" r="0" b="0"/>
          <a:pathLst>
            <a:path>
              <a:moveTo>
                <a:pt x="2133590" y="0"/>
              </a:moveTo>
              <a:lnTo>
                <a:pt x="2133590" y="345981"/>
              </a:lnTo>
              <a:lnTo>
                <a:pt x="0" y="345981"/>
              </a:lnTo>
              <a:lnTo>
                <a:pt x="0" y="507697"/>
              </a:lnTo>
            </a:path>
          </a:pathLst>
        </a:custGeom>
        <a:noFill/>
        <a:ln w="25400" cap="flat" cmpd="sng" algn="ctr">
          <a:solidFill>
            <a:srgbClr val="D2002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9A34-537D-408E-BD2D-58877B607D89}">
      <dsp:nvSpPr>
        <dsp:cNvPr id="0" name=""/>
        <dsp:cNvSpPr/>
      </dsp:nvSpPr>
      <dsp:spPr>
        <a:xfrm>
          <a:off x="3242654" y="405"/>
          <a:ext cx="1745664" cy="1108497"/>
        </a:xfrm>
        <a:prstGeom prst="roundRect">
          <a:avLst>
            <a:gd name="adj" fmla="val 10000"/>
          </a:avLst>
        </a:prstGeom>
        <a:solidFill>
          <a:srgbClr val="D20028"/>
        </a:solidFill>
        <a:ln w="25400" cap="flat" cmpd="sng" algn="ctr">
          <a:solidFill>
            <a:srgbClr val="D200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96712-20F5-4AEE-B037-6BA08377D979}">
      <dsp:nvSpPr>
        <dsp:cNvPr id="0" name=""/>
        <dsp:cNvSpPr/>
      </dsp:nvSpPr>
      <dsp:spPr>
        <a:xfrm>
          <a:off x="3436616" y="184670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200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ДЗ</a:t>
          </a:r>
          <a:endParaRPr lang="ru-RU" sz="2800" b="1" kern="1200" dirty="0">
            <a:solidFill>
              <a:srgbClr val="C00000"/>
            </a:solidFill>
          </a:endParaRPr>
        </a:p>
      </dsp:txBody>
      <dsp:txXfrm>
        <a:off x="3436616" y="184670"/>
        <a:ext cx="1745664" cy="1108497"/>
      </dsp:txXfrm>
    </dsp:sp>
    <dsp:sp modelId="{4455FB9D-FB5F-4360-BFFC-69C61A67280C}">
      <dsp:nvSpPr>
        <dsp:cNvPr id="0" name=""/>
        <dsp:cNvSpPr/>
      </dsp:nvSpPr>
      <dsp:spPr>
        <a:xfrm>
          <a:off x="1109063" y="1616600"/>
          <a:ext cx="1745664" cy="1108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A786E-0C0E-4F2C-A97F-84A06BB08244}">
      <dsp:nvSpPr>
        <dsp:cNvPr id="0" name=""/>
        <dsp:cNvSpPr/>
      </dsp:nvSpPr>
      <dsp:spPr>
        <a:xfrm>
          <a:off x="1303026" y="1800865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Районный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блок</a:t>
          </a:r>
          <a:endParaRPr lang="ru-RU" sz="2000" b="1" kern="1200" dirty="0">
            <a:solidFill>
              <a:srgbClr val="000066"/>
            </a:solidFill>
          </a:endParaRPr>
        </a:p>
      </dsp:txBody>
      <dsp:txXfrm>
        <a:off x="1303026" y="1800865"/>
        <a:ext cx="1745664" cy="1108497"/>
      </dsp:txXfrm>
    </dsp:sp>
    <dsp:sp modelId="{0130D745-A563-4EF9-BB9C-44F316B7E406}">
      <dsp:nvSpPr>
        <dsp:cNvPr id="0" name=""/>
        <dsp:cNvSpPr/>
      </dsp:nvSpPr>
      <dsp:spPr>
        <a:xfrm>
          <a:off x="42268" y="3232795"/>
          <a:ext cx="1745664" cy="1108497"/>
        </a:xfrm>
        <a:prstGeom prst="roundRect">
          <a:avLst>
            <a:gd name="adj" fmla="val 10000"/>
          </a:avLst>
        </a:prstGeom>
        <a:solidFill>
          <a:srgbClr val="8BB2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D37A2-AB88-469B-A327-C436D3E9CF53}">
      <dsp:nvSpPr>
        <dsp:cNvPr id="0" name=""/>
        <dsp:cNvSpPr/>
      </dsp:nvSpPr>
      <dsp:spPr>
        <a:xfrm>
          <a:off x="236231" y="3417059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B2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66"/>
              </a:solidFill>
            </a:rPr>
            <a:t>Межрайонные центры</a:t>
          </a:r>
          <a:endParaRPr lang="ru-RU" sz="1700" b="1" kern="1200" dirty="0">
            <a:solidFill>
              <a:srgbClr val="000066"/>
            </a:solidFill>
          </a:endParaRPr>
        </a:p>
      </dsp:txBody>
      <dsp:txXfrm>
        <a:off x="236231" y="3417059"/>
        <a:ext cx="1745664" cy="1108497"/>
      </dsp:txXfrm>
    </dsp:sp>
    <dsp:sp modelId="{BDDC7B4B-13A0-4997-AE5B-A9F063661CDA}">
      <dsp:nvSpPr>
        <dsp:cNvPr id="0" name=""/>
        <dsp:cNvSpPr/>
      </dsp:nvSpPr>
      <dsp:spPr>
        <a:xfrm>
          <a:off x="2175859" y="3232795"/>
          <a:ext cx="1745664" cy="1108497"/>
        </a:xfrm>
        <a:prstGeom prst="roundRect">
          <a:avLst>
            <a:gd name="adj" fmla="val 10000"/>
          </a:avLst>
        </a:prstGeom>
        <a:solidFill>
          <a:srgbClr val="8BB2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2A664-531C-4C82-B90C-7A8E7697980B}">
      <dsp:nvSpPr>
        <dsp:cNvPr id="0" name=""/>
        <dsp:cNvSpPr/>
      </dsp:nvSpPr>
      <dsp:spPr>
        <a:xfrm>
          <a:off x="2369821" y="3417059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BB2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ЦРБ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2369821" y="3417059"/>
        <a:ext cx="1745664" cy="1108497"/>
      </dsp:txXfrm>
    </dsp:sp>
    <dsp:sp modelId="{18D0B07F-9EF8-4CA4-A343-C7FAC3A21EC0}">
      <dsp:nvSpPr>
        <dsp:cNvPr id="0" name=""/>
        <dsp:cNvSpPr/>
      </dsp:nvSpPr>
      <dsp:spPr>
        <a:xfrm>
          <a:off x="5376244" y="1616600"/>
          <a:ext cx="1745664" cy="1108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ACBC-F245-4F74-ADAC-45770B18A26C}">
      <dsp:nvSpPr>
        <dsp:cNvPr id="0" name=""/>
        <dsp:cNvSpPr/>
      </dsp:nvSpPr>
      <dsp:spPr>
        <a:xfrm>
          <a:off x="5570207" y="1800865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66"/>
              </a:solidFill>
            </a:rPr>
            <a:t>Городской блок</a:t>
          </a:r>
          <a:endParaRPr lang="ru-RU" sz="2000" b="1" kern="1200" dirty="0">
            <a:solidFill>
              <a:srgbClr val="000066"/>
            </a:solidFill>
          </a:endParaRPr>
        </a:p>
      </dsp:txBody>
      <dsp:txXfrm>
        <a:off x="5570207" y="1800865"/>
        <a:ext cx="1745664" cy="1108497"/>
      </dsp:txXfrm>
    </dsp:sp>
    <dsp:sp modelId="{71EA2E44-97A6-4962-ABB8-C8515DD2A018}">
      <dsp:nvSpPr>
        <dsp:cNvPr id="0" name=""/>
        <dsp:cNvSpPr/>
      </dsp:nvSpPr>
      <dsp:spPr>
        <a:xfrm>
          <a:off x="4309449" y="3232795"/>
          <a:ext cx="1745664" cy="11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08A3C-5A1B-4B8B-A35C-31F4046AEB42}">
      <dsp:nvSpPr>
        <dsp:cNvPr id="0" name=""/>
        <dsp:cNvSpPr/>
      </dsp:nvSpPr>
      <dsp:spPr>
        <a:xfrm>
          <a:off x="4503412" y="3417059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Областные учреждения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4503412" y="3417059"/>
        <a:ext cx="1745664" cy="1108497"/>
      </dsp:txXfrm>
    </dsp:sp>
    <dsp:sp modelId="{B7388B91-6C23-457B-9150-ADED347EF454}">
      <dsp:nvSpPr>
        <dsp:cNvPr id="0" name=""/>
        <dsp:cNvSpPr/>
      </dsp:nvSpPr>
      <dsp:spPr>
        <a:xfrm>
          <a:off x="6443039" y="3232795"/>
          <a:ext cx="1745664" cy="1108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D9514-A288-478F-9334-92E4D6684A2E}">
      <dsp:nvSpPr>
        <dsp:cNvPr id="0" name=""/>
        <dsp:cNvSpPr/>
      </dsp:nvSpPr>
      <dsp:spPr>
        <a:xfrm>
          <a:off x="6637002" y="3417059"/>
          <a:ext cx="1745664" cy="1108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Учреждения г. Кирова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6637002" y="3417059"/>
        <a:ext cx="1745664" cy="110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0.15833</cdr:x>
      <cdr:y>0.98333</cdr:y>
    </cdr:from>
    <cdr:to>
      <cdr:x>0.175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" y="2719388"/>
          <a:ext cx="762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0.07627</cdr:x>
      <cdr:y>0.90743</cdr:y>
    </cdr:from>
    <cdr:to>
      <cdr:x>0.25254</cdr:x>
      <cdr:y>0.98036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1062" y="3081338"/>
          <a:ext cx="834454" cy="24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2007</a:t>
          </a:r>
        </a:p>
      </cdr:txBody>
    </cdr:sp>
  </cdr:relSizeAnchor>
  <cdr:relSizeAnchor xmlns:cdr="http://schemas.openxmlformats.org/drawingml/2006/chartDrawing">
    <cdr:from>
      <cdr:x>0.25424</cdr:x>
      <cdr:y>0.90463</cdr:y>
    </cdr:from>
    <cdr:to>
      <cdr:x>0.4339</cdr:x>
      <cdr:y>0.98597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03541" y="3071813"/>
          <a:ext cx="850501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2008</a:t>
          </a:r>
        </a:p>
      </cdr:txBody>
    </cdr:sp>
  </cdr:relSizeAnchor>
  <cdr:relSizeAnchor xmlns:cdr="http://schemas.openxmlformats.org/drawingml/2006/chartDrawing">
    <cdr:from>
      <cdr:x>0.43559</cdr:x>
      <cdr:y>0.90743</cdr:y>
    </cdr:from>
    <cdr:to>
      <cdr:x>0.61186</cdr:x>
      <cdr:y>0.98317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62066" y="3081338"/>
          <a:ext cx="83445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2009</a:t>
          </a:r>
        </a:p>
      </cdr:txBody>
    </cdr:sp>
  </cdr:relSizeAnchor>
  <cdr:relSizeAnchor xmlns:cdr="http://schemas.openxmlformats.org/drawingml/2006/chartDrawing">
    <cdr:from>
      <cdr:x>0.61356</cdr:x>
      <cdr:y>0.90743</cdr:y>
    </cdr:from>
    <cdr:to>
      <cdr:x>0.78983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04544" y="3081338"/>
          <a:ext cx="83445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0.79322</cdr:x>
      <cdr:y>0.91024</cdr:y>
    </cdr:from>
    <cdr:to>
      <cdr:x>0.96949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5046" y="3090863"/>
          <a:ext cx="83445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2011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0.06042</cdr:x>
      <cdr:y>0.66667</cdr:y>
    </cdr:from>
    <cdr:to>
      <cdr:x>0.26042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6225" y="25860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0.03825</cdr:x>
      <cdr:y>0.89362</cdr:y>
    </cdr:from>
    <cdr:to>
      <cdr:x>0.22077</cdr:x>
      <cdr:y>0.97603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4873" y="3024336"/>
          <a:ext cx="834481" cy="278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2007</a:t>
          </a:r>
        </a:p>
      </cdr:txBody>
    </cdr:sp>
  </cdr:relSizeAnchor>
  <cdr:relSizeAnchor xmlns:cdr="http://schemas.openxmlformats.org/drawingml/2006/chartDrawing">
    <cdr:from>
      <cdr:x>0.2115</cdr:x>
      <cdr:y>0.89362</cdr:y>
    </cdr:from>
    <cdr:to>
      <cdr:x>0.39402</cdr:x>
      <cdr:y>0.97603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66961" y="3024336"/>
          <a:ext cx="834481" cy="278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2008</a:t>
          </a:r>
        </a:p>
      </cdr:txBody>
    </cdr:sp>
  </cdr:relSizeAnchor>
  <cdr:relSizeAnchor xmlns:cdr="http://schemas.openxmlformats.org/drawingml/2006/chartDrawing">
    <cdr:from>
      <cdr:x>0.40049</cdr:x>
      <cdr:y>0.89362</cdr:y>
    </cdr:from>
    <cdr:to>
      <cdr:x>0.583</cdr:x>
      <cdr:y>0.97603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31057" y="3024336"/>
          <a:ext cx="834436" cy="278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2009</a:t>
          </a:r>
        </a:p>
      </cdr:txBody>
    </cdr:sp>
  </cdr:relSizeAnchor>
  <cdr:relSizeAnchor xmlns:cdr="http://schemas.openxmlformats.org/drawingml/2006/chartDrawing">
    <cdr:from>
      <cdr:x>0.58949</cdr:x>
      <cdr:y>0.89362</cdr:y>
    </cdr:from>
    <cdr:to>
      <cdr:x>0.772</cdr:x>
      <cdr:y>0.97603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95153" y="3024336"/>
          <a:ext cx="834436" cy="278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2010</a:t>
          </a:r>
        </a:p>
      </cdr:txBody>
    </cdr:sp>
  </cdr:relSizeAnchor>
  <cdr:relSizeAnchor xmlns:cdr="http://schemas.openxmlformats.org/drawingml/2006/chartDrawing">
    <cdr:from>
      <cdr:x>0.77849</cdr:x>
      <cdr:y>0.89362</cdr:y>
    </cdr:from>
    <cdr:to>
      <cdr:x>0.961</cdr:x>
      <cdr:y>0.97603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559249" y="3024336"/>
          <a:ext cx="834436" cy="278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itchFamily="34" charset="0"/>
              <a:cs typeface="Arial" pitchFamily="34" charset="0"/>
            </a:rPr>
            <a:t>2011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0.06502</cdr:x>
      <cdr:y>0.03342</cdr:y>
    </cdr:from>
    <cdr:to>
      <cdr:x>0.94283</cdr:x>
      <cdr:y>0.18182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158849"/>
          <a:ext cx="3888432" cy="705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8A3E"/>
              </a:solidFill>
            </a:rPr>
            <a:t>Распределение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8A3E"/>
              </a:solidFill>
            </a:rPr>
            <a:t>по группам здоровья (%)</a:t>
          </a:r>
          <a:endParaRPr lang="ru-RU" sz="1600" b="1" dirty="0">
            <a:solidFill>
              <a:srgbClr val="008A3E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0.6949</cdr:y>
    </cdr:from>
    <cdr:to>
      <cdr:x>0.10256</cdr:x>
      <cdr:y>0.83665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95536" y="2824088"/>
          <a:ext cx="878867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Млн.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</cdr:x>
      <cdr:y>0.08518</cdr:y>
    </cdr:from>
    <cdr:to>
      <cdr:x>0.98667</cdr:x>
      <cdr:y>0.31233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216024"/>
          <a:ext cx="187220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- 10 рецептов</a:t>
          </a:r>
        </a:p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на </a:t>
          </a:r>
          <a:r>
            <a:rPr lang="ru-RU" sz="1200" b="1" dirty="0" err="1" smtClean="0">
              <a:solidFill>
                <a:srgbClr val="002060"/>
              </a:solidFill>
            </a:rPr>
            <a:t>Копаксон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0.02247</cdr:x>
      <cdr:y>0.06452</cdr:y>
    </cdr:from>
    <cdr:to>
      <cdr:x>0.16515</cdr:x>
      <cdr:y>0.47415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0.10112</cdr:x>
      <cdr:y>0</cdr:y>
    </cdr:from>
    <cdr:to>
      <cdr:x>0.97753</cdr:x>
      <cdr:y>0.11765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0"/>
          <a:ext cx="56166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</a:rPr>
            <a:t>Сравнительный анализ обеспеченности рецептов</a:t>
          </a:r>
          <a:endParaRPr lang="ru-RU" sz="1600" b="1" dirty="0">
            <a:solidFill>
              <a:srgbClr val="00206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0.49625</cdr:x>
      <cdr:y>0.5045</cdr:y>
    </cdr:from>
    <cdr:to>
      <cdr:x>0.49925</cdr:x>
      <cdr:y>0.53225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56752" y="2080722"/>
          <a:ext cx="19688" cy="114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0.605</cdr:x>
      <cdr:y>0.06996</cdr:y>
    </cdr:from>
    <cdr:to>
      <cdr:x>0.71</cdr:x>
      <cdr:y>0.14951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78908" y="316632"/>
          <a:ext cx="864084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3464,31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0.10626</cdr:x>
      <cdr:y>0.02223</cdr:y>
    </cdr:from>
    <cdr:to>
      <cdr:x>0.22875</cdr:x>
      <cdr:y>0.08587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4440" y="100608"/>
          <a:ext cx="10080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3937,77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0.87624</cdr:x>
      <cdr:y>0.14951</cdr:y>
    </cdr:from>
    <cdr:to>
      <cdr:x>0.98999</cdr:x>
      <cdr:y>0.22906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11145" y="676672"/>
          <a:ext cx="93607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2843,03</a:t>
          </a:r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0.75614</cdr:x>
      <cdr:y>0.08586</cdr:y>
    </cdr:from>
    <cdr:to>
      <cdr:x>0.90825</cdr:x>
      <cdr:y>0.3332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3415563" y="474020"/>
          <a:ext cx="928939" cy="70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РФ: 9,7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916" y="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F980E9-6DE3-4CC1-A0D1-B277069403BF}" type="datetimeFigureOut">
              <a:rPr lang="ru-RU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845" y="4642763"/>
            <a:ext cx="5318760" cy="43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83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916" y="928383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38EDA5-4C05-4BCA-B4D4-DBFAE388B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17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8EDA5-4C05-4BCA-B4D4-DBFAE388B11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801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67D0B-D86F-4E01-9CFD-3C97C19E85A8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765916" y="9283830"/>
            <a:ext cx="2880995" cy="48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32E3D1-77F7-447B-B829-BCD5A8454974}" type="slidenum">
              <a:rPr lang="ru-RU" sz="1200">
                <a:ea typeface="ＭＳ Ｐゴシック" pitchFamily="34" charset="-128"/>
              </a:rPr>
              <a:pPr algn="r"/>
              <a:t>6</a:t>
            </a:fld>
            <a:endParaRPr lang="ru-RU" sz="1200" dirty="0">
              <a:ea typeface="ＭＳ Ｐゴシック" pitchFamily="34" charset="-128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35013"/>
            <a:ext cx="4884738" cy="3663950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45" y="4642763"/>
            <a:ext cx="5318760" cy="4396711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3D35BF-EC39-499A-82B9-BC3313A05DCC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765550" y="9283700"/>
            <a:ext cx="2881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65BB49F-F40F-429B-B765-DC354DE5600C}" type="slidenum">
              <a:rPr lang="ru-RU" sz="1200">
                <a:ea typeface="ＭＳ Ｐゴシック" pitchFamily="34" charset="-128"/>
              </a:rPr>
              <a:pPr algn="r" eaLnBrk="1" hangingPunct="1"/>
              <a:t>7</a:t>
            </a:fld>
            <a:endParaRPr lang="ru-RU" sz="1200" dirty="0">
              <a:ea typeface="ＭＳ Ｐゴシック" pitchFamily="34" charset="-128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735013"/>
            <a:ext cx="4884738" cy="3663950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3438"/>
            <a:ext cx="5318125" cy="43957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8EDA5-4C05-4BCA-B4D4-DBFAE388B119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434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8EDA5-4C05-4BCA-B4D4-DBFAE388B119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349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8EDA5-4C05-4BCA-B4D4-DBFAE388B119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349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8EDA5-4C05-4BCA-B4D4-DBFAE388B119}" type="slidenum">
              <a:rPr lang="ru-RU" smtClean="0"/>
              <a:pPr>
                <a:defRPr/>
              </a:pPr>
              <a:t>118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994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ea typeface="ＭＳ Ｐゴシック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FC6D0-1B34-4199-B8BC-440D1E2EF8EB}" type="slidenum">
              <a:rPr lang="ru-RU" smtClean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128</a:t>
            </a:fld>
            <a:endParaRPr lang="ru-RU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A13E-155A-45D9-B750-6DAF899436E5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A017-5AEA-49B1-BCB9-5EDB928CF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250B-5558-471A-A14A-37AC071CF33E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1276-56B5-470A-8A21-93AE82A8CB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EC67-7D2B-431B-9538-6494E69EF33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65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2ACB-F4EB-475B-829F-71D2D1C9D5B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742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2B41-BAB2-4335-9179-53F79C1F7B5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6731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D5F7-62E0-48DD-9A46-F054280D193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8580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186A-5E16-4888-8303-25ADEDFD6D3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358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0B74-C277-4581-9549-855D26FB0A8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849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8733-AB0D-4C3B-88DA-BEC0F6CDB91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773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0925-F672-4299-BDB6-0A24C8AC81D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1338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1B2-8DBB-4AA9-BB0F-00D1FF3E3D3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2865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62A2-6822-4A4F-BE4E-D2D362BC13C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9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C356-927C-4C2B-9A54-00D71A7368D4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289F-4994-481E-B261-3CC81A9C4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A7F5-6FE7-4CEA-A489-3D7AFE53A65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0537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8AB5-D725-494F-A11E-217CB7C7EDD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9011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602CF-F167-4D49-BBE7-A74A920C74B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468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7AFB-438C-41D3-BDFA-B075B222E15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1743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8CAC-D333-4BCB-B7D7-8FDB1295F87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7314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8DE8-C1F0-43B8-A7AC-03F694E985C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5379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487A-F433-4E26-AF12-45B9AE4E71E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0415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B438-03D4-4D1B-A149-17FB7A00E10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1669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2E7D-6FFA-4DC1-8E0F-FD238D10D13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3324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66AE-BD1D-432C-A58C-92C89404D9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2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2A7A4-D84E-4767-B4B1-029DF625D00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16D6-4C9C-4771-8FD5-95B6D6850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6643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F6C2-0128-43A8-8AA4-3950E7C2D04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5951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8645-BAF5-4433-86BD-C2FF1F72D5E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8265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76A1-0C18-4F3C-A741-95A88994769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612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0DCD-4A24-4EEB-A314-EB17DFB4188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6663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4134-5737-4BCB-928E-F9C5FD66500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2828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3BEB-E24F-4A44-ABFA-459A1861DAB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8782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40A1-307C-40EA-A7CF-1639E5EA755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0162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2C43-1349-4ADC-8798-C0164E2AC97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129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43E3D-3D94-49AE-9AF5-1AB0AB0DCED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989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AB7F-2C88-40DE-B096-F47588C33AE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2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D343-A4CB-4149-A931-AD6ADC9E137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332A-5685-4DA1-80E1-1E648DE009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4848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87B2-0192-4403-A44F-DECBD312748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2341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5300-F533-4205-917D-5D7A29D78D3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5691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1A5B-520D-49F3-906E-68BCAAB9961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5778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C245-5689-4845-8EC1-31B88C9644F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0545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D2AD-67DB-43C4-BE25-5A7DC18C97B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7449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D33D-909C-489B-9EAF-2A7F3A56E3E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666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EFD0-CB7F-4369-94F4-DF91438D842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5563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5A3F-1D40-4F9B-9A11-B7689B0BBDA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2752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4736-5D48-4511-A4D0-0C517E69BA2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175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3174-0EC1-475B-A5B0-FD58859658C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13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94C8-B222-4CEB-8A34-117DD1088D6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3090-FBFA-4FCA-B517-AE3321AD44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554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D9208-E339-4931-ABCA-1FA2E8A9DA6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0815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622C-8C9E-498D-B98E-8195E796F2C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9671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D4111-A2E2-4C02-9402-7590A8B3443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942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B6A7-D430-4363-A787-984737FE2C6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3715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E501-9118-42F9-AB56-66BFBE5B4CB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9108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E1E0-33A6-4A49-9688-F1AE5D82C81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1901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907CE-85B1-4F7D-BE9E-EC74165DA17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3972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D93E-69C2-4FB3-A4F9-1FD16BDE516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4008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8A3B-A9DC-4BC7-AB23-7F6D843960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8764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CCED-9467-46D8-B6A0-9172A7E5011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90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A689-B095-4BC0-A403-8F90BEB75EF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6E24-4A40-48DE-8696-8756EE1F7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8595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A8CA-3D21-4DF9-B97A-FB6CD85BC00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6086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B97F-F265-4175-B07C-44139BBCE82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6859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B41D8-1851-435F-8333-99D7BF36DBB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1156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1CBA-3C57-438D-A232-4EED3D6F1E2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9562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8CB4-B06F-491B-882E-8D3DB76399F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365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4F82-9A91-4C83-9D6D-CAA6929E1D3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021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9FDC-EDC5-499D-AEAE-7FEBD7021A0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5646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FA2C-C884-4F54-B9D0-D7DF1D1D00A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3707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1819-B551-47B5-AC90-9BC1E8E559D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8143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5CC7-A470-41C3-A155-D1E68E075B1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8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A92C-C6F3-4564-92A6-AE8C17F1984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8C6D-8090-4208-990B-89120C499C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5543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84050-3181-4578-A84A-CC6D4E876D0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335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A415-E206-43D0-9CA5-4414364B922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9472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EE00-DBBE-459D-B624-9272EF283B7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1623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7B04-FD97-48B1-B1F1-A6818B7946C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8473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F604D-5267-4A56-AA73-DA242F4C2C6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6544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2F09-5BBA-45A4-8906-724BA1D0691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7842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F7-948F-4077-9F53-2A5E9CAFF7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3534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2494B-8FD8-4790-BAD5-C818101C299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5860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C45B1-792D-433E-8E0E-D0E199B54A9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976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F956-10F1-4A8F-AFBA-341B6CD3CE3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478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4E84-0F1E-4A83-B2C7-C01FA01E81C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38CB8-0D60-44CF-A7EE-B9D450512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0600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ACA7-DA45-4D3C-BF7B-B1DD36AF627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6989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8F4C1-5257-4064-B2C2-0F8CB4F32F8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6573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E18E-4FA0-4EE3-A577-C5D247F5694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6811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ECCD-9AFF-45A8-80EA-BE62B626D9F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720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E2A6-F948-480B-B40D-2F3C576ED20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7541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5BA0-B632-4126-B87F-E1A6319E803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173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74C8-9A7A-4C99-8313-EFFD333A40F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3856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BC70-DAFC-402B-AF5E-E8565F2CDB6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24A7-D3BA-4171-B968-640511D463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0411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BE74-608D-4DAB-B721-41E7C2613A5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F1FC-CD69-4EDB-AE46-A6DD64F0A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95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2E14-FF91-41BB-98B0-5A4497B9FC5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EE7-5ADF-48AD-8181-83DC84C15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37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4A89-2799-49D8-BE7B-C73986AB440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A408-8D7F-4685-92F2-87F43945F8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3437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9C48-6A67-4DA1-8620-55AEEC483DC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2571-7939-459C-970E-085D9D82D4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2675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D211-F472-4064-A18D-D9859D9880D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9AE-FFA4-4CA7-9C17-EBFA3854A7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3967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54C-3BCD-4E51-AE99-B2A71CDEA69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AD46-EB17-48E5-91B3-C63FC889D6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1171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F425-C2D9-4DC7-B2B6-500E1DE0A08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81F9-43B9-498D-83DC-85AE9D98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650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B94B-C080-4652-B35D-C3900842FE0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AAD-BF2D-4BB0-8806-26438977CA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2685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F38B-3D2B-49BD-A7F5-8905CB39845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188C-7E4E-420E-9A79-F3A1B40BEE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3332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30A1-435C-4F53-9463-CF5AB5B71B1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A189-8845-4C58-871C-DDBF9971C4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0001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429D-4A37-4387-98CA-23C06C320F6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EE1-2AFA-4CE5-9CD7-786DA7FDD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2427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30B7B-0083-4FDB-9D4C-030E3D9A6FF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D3F5-A42F-4F31-8BD0-F604689A8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9417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0"/>
            <a:ext cx="4932362" cy="981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3DFD-4EF0-453E-BDC5-DA2ACB801CE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D7E6-37E6-4579-B700-DB0EDD15B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80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17DD-6B7D-45DF-AF70-2ED4D832545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E5D18-C9BB-45CB-B75F-3979D20912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2336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5A9A-FDEF-4106-9099-7D3C92EFBDB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F1FC-CD69-4EDB-AE46-A6DD64F0A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7035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51AF9-3D4D-46BD-B99B-A65F8E4F2D4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EE7-5ADF-48AD-8181-83DC84C15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2395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84D2-C342-457E-8575-4655060EBB0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2571-7939-459C-970E-085D9D82D4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68620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2C71-C483-4F21-A1EE-E162C1753EE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9AE-FFA4-4CA7-9C17-EBFA3854A7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3982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234F-8CC5-4B58-9AD4-EA70C2A7D64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AD46-EB17-48E5-91B3-C63FC889D6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5882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4450-91A5-4238-9FFE-12B0A004631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81F9-43B9-498D-83DC-85AE9D98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43785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C7A7-3B6A-4BA5-8967-8591D61C535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AAD-BF2D-4BB0-8806-26438977CA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7851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83C31-BAA0-4092-80FC-A9243B3451D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188C-7E4E-420E-9A79-F3A1B40BEE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0463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2137-34A9-4397-9C9A-08FBE148284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A189-8845-4C58-871C-DDBF9971C4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43577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1F2-C5AA-4123-9D30-F6534D84271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EE1-2AFA-4CE5-9CD7-786DA7FDD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00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010B-182D-45E7-A734-897EBCB60029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A4FE-2B64-4EB1-B83D-335D76DDD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C38C8-923A-4A24-B5EB-158E0437D5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1F89-1677-4617-9323-52987569A3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32678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10208-B526-4118-8837-A57D31776EB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D3F5-A42F-4F31-8BD0-F604689A8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613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0"/>
            <a:ext cx="4932362" cy="981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A87F-CDDA-4C16-ACF4-F75A3C9CB7A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D7E6-37E6-4579-B700-DB0EDD15B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8385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07CC-3EF8-44E4-91B0-478BAB83CA8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F1FC-CD69-4EDB-AE46-A6DD64F0A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79476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8CF6-DCD9-4BAB-A49A-56D7B4C1D70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EE7-5ADF-48AD-8181-83DC84C15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29493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0D99-6E44-474A-A66E-E5D7DA7E39F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2571-7939-459C-970E-085D9D82D4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5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97DCE-E3D7-4BC4-A0F6-93D04D087C0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9AE-FFA4-4CA7-9C17-EBFA3854A7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742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AA90-C4F0-4189-8DEA-80DEB10A568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AD46-EB17-48E5-91B3-C63FC889D6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4330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669D-5122-46B5-974C-3E8B7DBBB1B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81F9-43B9-498D-83DC-85AE9D98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56318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3631-AD88-42B8-9064-0C24CA2D088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AAD-BF2D-4BB0-8806-26438977CA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7029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F061-14A8-473E-B8BE-D7EDD2F80C4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188C-7E4E-420E-9A79-F3A1B40BEE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141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0FFCF-5A08-4FCF-9B88-572A2E61945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BF39-50DF-4BE9-910B-26F5037A4A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9095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9101F-39A0-486E-954C-EBC8831824C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A189-8845-4C58-871C-DDBF9971C4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98598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4B4E-87A7-4278-8910-28328D806FC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EE1-2AFA-4CE5-9CD7-786DA7FDD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5372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777A2-245D-4DB4-8343-11B7FD0A039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D3F5-A42F-4F31-8BD0-F604689A8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3608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0"/>
            <a:ext cx="4932362" cy="981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4BE6-7776-4D7A-8F0A-3F3F7FBBEE5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D7E6-37E6-4579-B700-DB0EDD15B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09443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D6CC-A018-4056-912F-12A45672413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F1FC-CD69-4EDB-AE46-A6DD64F0A6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9431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5B01-11D9-4FCC-86EB-6EC63717044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EE7-5ADF-48AD-8181-83DC84C15A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7134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CACF-897F-4C19-8DE8-DAA7642D138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2571-7939-459C-970E-085D9D82D4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112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B916-3A41-4AE1-9E9D-DF0D7DE815B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09AE-FFA4-4CA7-9C17-EBFA3854A7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5274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E9322-9B7C-40EA-A345-4BA5D893036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0AD46-EB17-48E5-91B3-C63FC889D6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3022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4706-42BA-47A3-971D-A1210205BDF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81F9-43B9-498D-83DC-85AE9D98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34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2545-261A-4AB8-A6E5-30F79741926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D3F5-A42F-4F31-8BD0-F604689A8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7190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40A9-E7AF-4CDC-8376-30B37037EB0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9AAD-BF2D-4BB0-8806-26438977CA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5607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3209-1A8F-454B-8133-7814602AAD5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188C-7E4E-420E-9A79-F3A1B40BEE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8737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E3D4-8A81-4DD8-98FF-E7D1CD87BD6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A189-8845-4C58-871C-DDBF9971C4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9438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6AFD0-0BA4-4D0A-8FF3-0F177DD6D28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EE1-2AFA-4CE5-9CD7-786DA7FDD0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80365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6119-7D35-4485-AE08-7886770CD6A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D3F5-A42F-4F31-8BD0-F604689A86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04990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638" y="0"/>
            <a:ext cx="4932362" cy="981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3025D-B745-4E65-B7D1-9939FED367A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D7E6-37E6-4579-B700-DB0EDD15B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0239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E244-2C59-48BD-9525-2EDCBC200A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32E3-140D-41C0-918B-0C5BED64C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36150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E45A-08A5-4C87-B116-6626717B942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6D9A-A4C0-46A0-B83A-DA341A970A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4723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8308-A7C9-4332-A11C-68C0561B14E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2FB1-51D9-4C41-85BC-7FC639E8C5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4415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E60F-4EB9-48B8-9701-D20C4262B27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6FF4-BBA2-4536-B23B-9A12C12054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13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E425-DDEE-4B32-8AC4-099CC75F6B8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FDCA-071A-4F35-B9B7-AA279B8AF8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6003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AD70-E90E-4F96-9990-A94515E0BCE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040FE-EC06-4037-8B89-A6C485C916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152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F7EC-842E-40F1-AB75-50441A36673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ADAF-6DA5-4ED3-9E5C-BBF16C0BFA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87465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0EF0-EE87-40C1-8F6D-3C41138BC0D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1BF4-A476-40E2-8E0C-124B27A70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004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58FA-4259-4908-B6C8-6CE6F8E8B7C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E1DA-4FD8-4894-B4C5-1C587BA174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5444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8D1A-7AAC-4C92-BEC3-A4C7BF8AB24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97A5-CD8B-4DC6-B6D7-85A4356D45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17766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56A4-1776-4194-B3D8-7DAFE79AB22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A2EF-9400-4890-8BDB-7BFF278FC6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92445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DBD0-800B-41BA-A16E-2F743342130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7C9CC-EA48-49EB-B513-C69280B54F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61014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02EE-2F82-47F6-8615-CDB0148D48E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9D17-F85E-44AF-A664-F70ADFC09F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7025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DBCDE3-E96F-4B08-B11A-AF87DE85E24E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D9D099-F3A8-4A92-8E3B-A2CE44BD7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4609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BC3410-AD55-4244-96BC-0580630FD22F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7FAABA-420A-402C-9AEC-A15D963D55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755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07D9-34FC-45BD-B242-F190B204D8D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1A87-0FFB-4695-9A10-BD9C40BEA31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6913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DF86D3-79EF-4C62-AD4A-1C6C28256B93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AE6BA0-203C-4F4E-ACFE-7B84808D1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48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2E1D68-5CF4-439C-9E40-263D89F5B946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3F5977-9258-43C2-ABEA-43FF9D6ED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85145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C0F932-930D-4C02-A9DD-F6329C9978DA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A13B4-1545-4344-9EE1-ADEC0FD12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02842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039B60-4ED3-4B0C-A1DF-6CB24183660F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E42889-1360-472D-A0D5-B446EDD26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62713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984617-0A0C-4D3E-91D9-A46D5DC5DBA4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504656-D1E9-49F8-8DCF-04E602F3E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91477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23B823-CFA9-489F-B793-78C27E6B5ADD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EFDBF7-2052-48CB-801C-2E58656CC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28199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9EDDD3-15A2-4637-B11C-D53BF1601E83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405DF0-0D05-4A5A-85BA-28D95430C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859282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BB4305-95B8-4DFA-B950-7AAF0BCD37E4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A3B8B7-096B-4424-B734-D87D4C1ED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860703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0AD9C-C7BB-4994-A0BF-5A03983A99A6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FC0E81-32FC-49D8-8D5E-DF0AF7157E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669106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CF22-E853-4E13-B96A-815B61596C2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C75B-C742-4DA6-BA3E-145580C67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65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22E1-FA71-4E15-99FE-96891BB81BA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F9CC-27BE-46BC-9DC2-22C92F45F71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6685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811C-896B-428B-92B1-5CA24D5F725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58AD-CB91-4DB8-B99D-154F596D5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59578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C62F-279A-409C-B13E-5A09850954F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338F-0C87-4F0B-AF8B-45CC391007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144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6794-4578-4D38-8D72-99BA71F39DA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D404-5D3D-4D32-9734-C161A0A43F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1373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BD87-7F4A-43C0-88A9-441DC6BA6DB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96EF-7FC6-4D3B-804C-FE6A25ABCD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544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60DD-3081-46DA-A82A-AD652C153B7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6837-C631-457D-A9D9-ED86C6B86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81275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EE8B-2292-41FE-AC45-654F8A436DB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038C-EADB-47BE-B58D-799E16B54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2528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F538-51B4-4557-A5C0-959AA94659A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6D06-EC43-42C4-8CEB-C30B851CB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3339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994B-9273-4AB3-8C33-6097476C613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A09-F4B1-4794-915C-457C6AF866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7216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934D-09BB-41BD-875E-4E484BD3124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0D01-F538-4134-BA99-247D770632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4944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6B9D-8B6E-4B95-86B2-025533D6BA6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B869-1E99-4C53-B687-0680C6409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551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25AD-F2CB-40F7-8A43-332E807336F4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4614-FEE8-49F0-AF26-D2CD8B000F4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97217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AF290-D3A7-499A-8559-B85B7F4F96D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C75B-C742-4DA6-BA3E-145580C67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3149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3A03-8D9D-4E2A-8591-4EE76F3DC39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58AD-CB91-4DB8-B99D-154F596D5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90362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B173-AF0E-43BB-A210-8CFED11F2A1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338F-0C87-4F0B-AF8B-45CC391007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25229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B0BD-2A5C-4C35-A240-D81848815EC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D404-5D3D-4D32-9734-C161A0A43F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1991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596D9-AF4F-4CBC-9B17-50EB25F16F9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96EF-7FC6-4D3B-804C-FE6A25ABCD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4703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2BF4-DDAA-4F75-806A-2DB423E7B14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6837-C631-457D-A9D9-ED86C6B86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38685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7B1F-305E-424D-8270-3E20DD5AADE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038C-EADB-47BE-B58D-799E16B54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2146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C8C4F-51E4-4E84-AD6B-CF9686D3E7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6D06-EC43-42C4-8CEB-C30B851CB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7590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F2617-5B5C-49DB-A0BD-4A075FD976F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A09-F4B1-4794-915C-457C6AF866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34187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B496-2735-42CC-A651-D887189D01C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0D01-F538-4134-BA99-247D770632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34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68F8-4329-4F93-8D7D-7A6B029CCA7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E244-26E8-46F9-8B10-4B9E989AAF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20151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92352-A442-46DA-BA7A-6251FDAE849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B869-1E99-4C53-B687-0680C6409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52907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45C7-2A80-4F64-96CA-86431909C1E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C75B-C742-4DA6-BA3E-145580C67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21497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08B2-9333-45F1-9EFE-1C4B7654950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58AD-CB91-4DB8-B99D-154F596D5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92324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DA369-52CF-42B6-85F3-B3A6C489E2E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338F-0C87-4F0B-AF8B-45CC391007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0149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0211-66FF-4324-BCDD-9AC1E79A6B8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D404-5D3D-4D32-9734-C161A0A43F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44443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3991-2B2A-4999-AE2F-3EE1E192E29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96EF-7FC6-4D3B-804C-FE6A25ABCD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4951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B47F-F9B4-414D-B42F-3775B35828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6837-C631-457D-A9D9-ED86C6B86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1583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70C9-C633-4E94-BA8D-40814DCE844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038C-EADB-47BE-B58D-799E16B54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92599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D7C0-D56C-486A-B2AD-7D89ACF1E5B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6D06-EC43-42C4-8CEB-C30B851CB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32900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BFCB-C3B6-480A-9FB1-C8E3A7DC4BD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A09-F4B1-4794-915C-457C6AF866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10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0BAC-A9F4-4971-BAD4-3A76E29890D4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5A40-0104-4780-9327-9562C8C379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34064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B1B5-247D-4018-BD37-301624CA481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0D01-F538-4134-BA99-247D770632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20628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C518-4CAF-424D-9415-CAA52493FC9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B869-1E99-4C53-B687-0680C6409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78129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500-AFDD-4BE2-AE29-6EEB6318909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C75B-C742-4DA6-BA3E-145580C676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06607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8E2B-F31B-4959-ADF6-3F22754CAB1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58AD-CB91-4DB8-B99D-154F596D5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95741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817C-D08E-41B2-A60D-CA9FF7B6A25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338F-0C87-4F0B-AF8B-45CC391007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14875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F07C-6D10-4AF2-8295-F5355C9E50E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D404-5D3D-4D32-9734-C161A0A43F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87467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0F828-29F5-4314-B47C-1F747F7D31D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96EF-7FC6-4D3B-804C-FE6A25ABCD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259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1FB2-0EC8-4D29-83C1-0E3DA01690E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6837-C631-457D-A9D9-ED86C6B867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20119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2FD7-BB75-4AD4-A147-CDD56D5CB9E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038C-EADB-47BE-B58D-799E16B546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34323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F80BA-1A39-4DAC-87EA-74CB54425F0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6D06-EC43-42C4-8CEB-C30B851CBE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04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8DAD-1757-484C-A0A9-D8EAD818EB3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2F4F-9B22-46DB-8C20-BF67E56684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86085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5D70-93F7-4BCA-BAA4-E6246CBB4D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7A09-F4B1-4794-915C-457C6AF866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41981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52D7-A15A-48DB-AC11-CAFAE091557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0D01-F538-4134-BA99-247D770632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7432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EF53-4A8A-4794-BD53-E3350F63CF8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B869-1E99-4C53-B687-0680C6409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C5FE-F88B-4BA5-BC4D-95BE191196A8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2F98-01D1-4F3D-8FE0-591FD2DF4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035A-4306-4EFC-BB7D-4216C940B684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4CF6-07F4-43CB-A8DC-E6CABDB64D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450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1AEF-9150-4139-9EBD-067AC9C0F3A9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5389-848B-465D-92D0-3D41A632C2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58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A21D-A400-43A3-93B7-1A61BBFA9CED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CD62-1523-4EE4-8A90-861FA787525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46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85CE-CF99-4274-8FEB-567C9B26BF6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7172-30D1-445B-83CA-29CB286155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15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7E0A0-A3AA-4522-B065-5D8CB21ECDA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6F47-1AB9-4B62-99C3-50D38B6AD1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74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A464-6A81-49A1-929E-B3732299C05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8CFD-AB59-4497-A9A8-BE8F0C9A8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539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4F99-0011-433B-87C5-78773DB85772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659E-16A5-4E07-BCBA-6459ED7E3A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812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AB87-E546-4C0E-838C-69C3C633555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FDCA-071A-4F35-B9B7-AA279B8AF8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178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1590-32B9-4506-99E1-2B783E673C5A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1A87-0FFB-4695-9A10-BD9C40BEA31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797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D2F90-9AA2-4646-80E7-4EFC9B198E7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F9CC-27BE-46BC-9DC2-22C92F45F71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7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A101E-236B-4538-96A7-7F83BD8ED350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19F7-5683-4BFC-BF17-26931644E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00DB-C6E0-4C24-8C64-6963B8595047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4614-FEE8-49F0-AF26-D2CD8B000F4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74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D41B-4B02-486C-9026-07CB28071F9F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E244-26E8-46F9-8B10-4B9E989AAF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307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239EC-5ED2-4743-A8F6-10702BA37C17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5A40-0104-4780-9327-9562C8C379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54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9FB4-6596-4D16-87AE-284A75D646B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2F4F-9B22-46DB-8C20-BF67E56684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427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375B-11DB-4FDD-9A63-AFC9DFC98A6F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4CF6-07F4-43CB-A8DC-E6CABDB64D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088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FB23-3716-49A5-8684-0CE2A1A9634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5389-848B-465D-92D0-3D41A632C2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13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BA82-0D84-48F7-9680-F658B4D5A807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CD62-1523-4EE4-8A90-861FA787525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820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AEDDC-C336-4AE3-90BF-C79D552BBD8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7172-30D1-445B-83CA-29CB286155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7325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4120-DCD5-4793-9E05-E69EEA37979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6F47-1AB9-4B62-99C3-50D38B6AD1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748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F457-95C0-49FB-8C6F-CB6D00364E4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8CFD-AB59-4497-A9A8-BE8F0C9A8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11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C814-BD1D-4086-B817-972A340B74C9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944B-5557-4302-8D26-E5F0C2CBF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2D90-059F-4883-99DB-1EF7DE79217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659E-16A5-4E07-BCBA-6459ED7E3A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672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F177-170C-4BD3-B418-D88D66CD84E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FDCA-071A-4F35-B9B7-AA279B8AF8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687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744C-8C8B-4DB4-BDD9-7904A1DC8B9A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1A87-0FFB-4695-9A10-BD9C40BEA31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93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BEFD-C21E-4B9A-8C9D-B8074FD8F6D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F9CC-27BE-46BC-9DC2-22C92F45F71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33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8244-8A98-4453-A738-9F867909FB8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4614-FEE8-49F0-AF26-D2CD8B000F4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395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A7C5-5AFF-4DED-8103-B8CD1997FE9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E244-26E8-46F9-8B10-4B9E989AAF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589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80F0-0D90-45F9-BC85-05A6C6B4441B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5A40-0104-4780-9327-9562C8C379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214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062C-E258-4440-B2BA-303CED78E90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2F4F-9B22-46DB-8C20-BF67E56684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248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68F4-FF59-4615-8679-DAFD3AA5495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4CF6-07F4-43CB-A8DC-E6CABDB64D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57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8100-C703-4AC6-A7CA-76F2B8A3634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5389-848B-465D-92D0-3D41A632C2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68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2794-9BD2-4221-8AA9-2D08BF14D0AF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91A1-E945-44CF-8659-9AADF01439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059A-854D-46B7-B3E7-60E11AC547B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CD62-1523-4EE4-8A90-861FA787525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802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D4CE-A058-4CFE-B2F7-0407BDBE796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7172-30D1-445B-83CA-29CB286155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152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744C-04B7-49C9-BD81-57303D31BC6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6F47-1AB9-4B62-99C3-50D38B6AD1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827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F705-AFD9-4C86-80F0-FCD85C6AB24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8CFD-AB59-4497-A9A8-BE8F0C9A8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039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931F-6923-4528-855B-E047AD1DE9D4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659E-16A5-4E07-BCBA-6459ED7E3A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617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602D-B34A-4E95-9EF0-428C519A2B3B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FDCA-071A-4F35-B9B7-AA279B8AF8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850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8E36-6C95-48DE-8FAF-4AB02FE9D3A8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41A87-0FFB-4695-9A10-BD9C40BEA31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360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78FD-F258-45E9-9ED7-5033B8FAB82D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F9CC-27BE-46BC-9DC2-22C92F45F71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3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EC63-2177-464E-B8F3-FF0E75E19CA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4614-FEE8-49F0-AF26-D2CD8B000F4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65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9D20-9413-48AA-B833-C842FD2CB6C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E244-26E8-46F9-8B10-4B9E989AAFD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0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93EE-5C73-48A2-B09A-87A0392FC764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F632-AD8B-4E15-9F84-1DCF6A560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2558-4595-4459-974C-B685E3FDE4B7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5A40-0104-4780-9327-9562C8C379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915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089B-61B6-4779-B7D0-BCDD9D61989E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2F4F-9B22-46DB-8C20-BF67E56684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3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75857-72DD-470D-8217-96AD99E1A943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4CF6-07F4-43CB-A8DC-E6CABDB64D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965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DF27-099C-4F0D-AD14-36E7D5FE9A4F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5389-848B-465D-92D0-3D41A632C2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275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0AAE-BBFD-43A2-9CD3-FB754308FA1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CD62-1523-4EE4-8A90-861FA787525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635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7D37-CBD3-44B4-A29D-3F2DCE728C0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7172-30D1-445B-83CA-29CB2861552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3759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F6C6-4BEF-41D6-BEBD-BBB2889CBFD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6F47-1AB9-4B62-99C3-50D38B6AD1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868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837D-CC2D-4240-96FF-41528D9D0BF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8CFD-AB59-4497-A9A8-BE8F0C9A88E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229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14F2-39D3-4CD0-AE3B-7006C3957F2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659E-16A5-4E07-BCBA-6459ED7E3A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4884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AAE7C-6E7E-4F46-BF40-6A30EE22196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A017-5AEA-49B1-BCB9-5EDB928CF7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67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E67A-9285-423B-8A85-E0905701CCDA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CEAB-11A4-4CFB-8999-6ED1432E83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00E3-E509-4643-94C6-9165E196B20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9A4FE-2B64-4EB1-B83D-335D76DDD4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7104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A453-B825-4A3A-B145-193E732A74D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2F98-01D1-4F3D-8FE0-591FD2DF4E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025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FD0B-3495-4CE7-B828-B17DAD4FFD5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19F7-5683-4BFC-BF17-26931644E7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70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00BA-B89E-4BC3-885A-C962CE94CC8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944B-5557-4302-8D26-E5F0C2CBF0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6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3AE09-ABE5-46A8-B465-99A7C43D756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91A1-E945-44CF-8659-9AADF0143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536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00D4-7CFE-4629-BB47-81B2383FFA3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F632-AD8B-4E15-9F84-1DCF6A5600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643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27C-EA0E-46F2-B146-EB4E4DAFE9E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CEAB-11A4-4CFB-8999-6ED1432E83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668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A130-CD5D-440B-83F2-F588D2A8F91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5BFA-E98A-4178-92D5-4EF23CAB12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756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E59A-C23F-4D5E-9A02-4728DECDB08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1276-56B5-470A-8A21-93AE82A8CB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855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EC62-E999-441D-96FB-665FCD9C8C9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289F-4994-481E-B261-3CC81A9C4D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1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53A2-0F6E-4B86-BD1A-CF0F78E84B5D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5BFA-E98A-4178-92D5-4EF23CAB1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0D53-226F-4E32-9C50-CB196B59A8B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869F0-5A77-4FF9-BED3-EBF8A507AF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04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86D9-D143-4508-BED5-1C29CC827A3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7EB-EAC2-43DB-973C-F1054019B4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4888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6191-B2A2-4914-AC71-4D2E7BBBE58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ECAE-605C-40C7-8973-E5F4BC8140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8601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DE5D-0422-46B5-9C6A-68EFF0C60F7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8971-E1B2-40A8-8303-7414A2391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487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5063-BCF9-4A15-B255-03453F6B649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CE54-D6CB-41DC-8C79-FA6181B2C1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4352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4CA2A-0119-4C64-9CFC-5C86D9F473E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545A-AB31-41EF-8CCF-AB050967BA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8008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CCED-2014-45C2-8DF2-015E9D6311B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AEE2-3EFE-4B27-98B3-9FD5F87D12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762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40D0-2D6C-4E4B-A38A-C2EB7B6FCC4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494A5-6FBE-44CB-A7F8-10CBE7F18D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1022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5C43-4EEB-4676-9F0D-9A624559D4A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21FB-F624-41B8-B28C-C5016F2A64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665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8786813" y="0"/>
            <a:ext cx="357187" cy="6858000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0066FF"/>
          </a:solidFill>
          <a:ln w="9525" cap="flat" cmpd="sng" algn="ctr">
            <a:gradFill>
              <a:gsLst>
                <a:gs pos="0">
                  <a:srgbClr val="159B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68D9-5555-401C-A627-BEB16342F5A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1E03-C133-417A-A65D-D44C8B1A20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2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1235508-4F03-46A2-9D6D-CE8B579E42C0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2CBE99-7126-4EC9-AE0F-4B73B89F9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9F3642AF-CAE0-48FF-8E5A-3A87BB990AB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22F3656B-D154-421D-B4DC-5FCF86F911D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5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62135FD5-7F57-4DA2-819E-958462D49E2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1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51B2F55E-F1F5-4E6C-B696-DF349D74C2E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9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F9B72DDF-E239-435F-BC0B-1C068ED4D7E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22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72315514-F7E7-4DB2-88E3-A368C6F7DC1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84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0"/>
            <a:ext cx="49323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A4D5A27-5FF2-42FD-B464-803ABE578D7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7B13991-B666-4236-A0E2-98131C810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6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0"/>
            <a:ext cx="49323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EBEA79F-C6AA-4FA0-A808-1FA4935B208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7B13991-B666-4236-A0E2-98131C810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2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0"/>
            <a:ext cx="49323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D3A226B-533E-4D72-ADE1-00CD54D83A2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7B13991-B666-4236-A0E2-98131C810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6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11638" y="0"/>
            <a:ext cx="49323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B78A703-6C2D-46B5-A5BD-43D4FAA019C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7B13991-B666-4236-A0E2-98131C8103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3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52B288-392B-44BA-9F91-C3ABF344370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636B3B3-723D-4352-A198-5F6759743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2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40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51E35C-0011-4454-8A80-EEB86D32952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7F83418-B692-4C39-8C20-4CDC2AB6C4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36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0F625F1-8C9A-471C-81FA-8C886ACEB75F}" type="datetime1">
              <a:rPr lang="ru-RU" smtClean="0"/>
              <a:pPr>
                <a:defRPr/>
              </a:pPr>
              <a:t>13.04.2012</a:t>
            </a:fld>
            <a:endParaRPr lang="ru-RU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4B47EB1-5461-4576-8EA9-6973E7943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51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ED79CD6-3BD0-4512-8C3E-435DA20D3E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801EC4A-8D12-4AB9-886B-712F585B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63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B967AAD-4BCF-450D-A802-7A34852FBDD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801EC4A-8D12-4AB9-886B-712F585B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09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5326CA9-C5CB-4BE6-9DD9-C7535222059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801EC4A-8D12-4AB9-886B-712F585B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7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BCB44BC-32ED-4B12-83A5-093C3D7CE52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801EC4A-8D12-4AB9-886B-712F585B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4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100B686-04E4-49CB-95DB-97F868BF55D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7FACD8-07FC-459E-AD1B-0F83C3F9123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14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61CCA27-56D8-4DC0-AA4D-4735B5F1283A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7FACD8-07FC-459E-AD1B-0F83C3F9123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9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F512DA-71AF-4468-A9D8-28679EB49FFF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7FACD8-07FC-459E-AD1B-0F83C3F9123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5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8483416-AC20-4236-8397-50D8E1BA675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7FACD8-07FC-459E-AD1B-0F83C3F9123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0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D7B03D9-22CA-4981-A603-A92054A6E6F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2CBE99-7126-4EC9-AE0F-4B73B89F95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4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B880651A-B042-43A1-A3BB-099AA2DB34E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0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fld id="{E89F6579-7619-4950-A97B-885BCDA1683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13.04.2012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15D81AA-BD71-46AE-8230-4C22FE313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93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1.xml"/><Relationship Id="rId4" Type="http://schemas.openxmlformats.org/officeDocument/2006/relationships/chart" Target="../charts/chart12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24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26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1.xml"/><Relationship Id="rId4" Type="http://schemas.openxmlformats.org/officeDocument/2006/relationships/chart" Target="../charts/chart12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2.xml"/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2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18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0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23928" y="5301208"/>
            <a:ext cx="50040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Зам. председателя Правительства </a:t>
            </a:r>
            <a:br>
              <a:rPr lang="ru-RU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Кировской области</a:t>
            </a:r>
            <a:br>
              <a:rPr lang="ru-RU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Д.А.Матвеев</a:t>
            </a:r>
            <a:endParaRPr lang="ru-RU" b="1" dirty="0">
              <a:solidFill>
                <a:srgbClr val="C0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11560" y="2636912"/>
            <a:ext cx="7772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ИТОГИ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работы отрасли здравоохранения Кировской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 2011 год</a:t>
            </a:r>
            <a:endParaRPr kumimoji="0" lang="ru-RU" sz="5400" b="1" i="0" u="none" strike="noStrike" kern="0" cap="none" spc="0" normalizeH="0" baseline="0" noProof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3635896" y="116632"/>
            <a:ext cx="5508104" cy="81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Общие показатели смертности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 МО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(на 1 тыс. населения)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37" name="Группа 136"/>
          <p:cNvGrpSpPr/>
          <p:nvPr/>
        </p:nvGrpSpPr>
        <p:grpSpPr>
          <a:xfrm>
            <a:off x="1187624" y="1340768"/>
            <a:ext cx="2491477" cy="1015663"/>
            <a:chOff x="611560" y="2329605"/>
            <a:chExt cx="2198362" cy="975012"/>
          </a:xfrm>
        </p:grpSpPr>
        <p:sp>
          <p:nvSpPr>
            <p:cNvPr id="130" name="TextBox 129"/>
            <p:cNvSpPr txBox="1"/>
            <p:nvPr/>
          </p:nvSpPr>
          <p:spPr>
            <a:xfrm>
              <a:off x="865706" y="2329605"/>
              <a:ext cx="1944216" cy="9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до 15</a:t>
              </a:r>
            </a:p>
            <a:p>
              <a:pPr>
                <a:buFontTx/>
                <a:buChar char="-"/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от 15 до 20</a:t>
              </a:r>
            </a:p>
            <a:p>
              <a:pPr>
                <a:buFontTx/>
                <a:buChar char="-"/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выше 20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611560" y="2420888"/>
              <a:ext cx="216024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611560" y="2708920"/>
              <a:ext cx="216024" cy="2160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611560" y="2996952"/>
              <a:ext cx="216024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4499992" y="1052736"/>
            <a:ext cx="4680520" cy="5689066"/>
            <a:chOff x="3995936" y="1124744"/>
            <a:chExt cx="4680520" cy="5689066"/>
          </a:xfrm>
        </p:grpSpPr>
        <p:grpSp>
          <p:nvGrpSpPr>
            <p:cNvPr id="8" name="Группа 7"/>
            <p:cNvGrpSpPr>
              <a:grpSpLocks noChangeAspect="1"/>
            </p:cNvGrpSpPr>
            <p:nvPr/>
          </p:nvGrpSpPr>
          <p:grpSpPr>
            <a:xfrm>
              <a:off x="3995936" y="1124744"/>
              <a:ext cx="4680520" cy="5689066"/>
              <a:chOff x="1909763" y="26194"/>
              <a:chExt cx="5538394" cy="6731794"/>
            </a:xfrm>
          </p:grpSpPr>
          <p:sp>
            <p:nvSpPr>
              <p:cNvPr id="9" name="Полилиния 8"/>
              <p:cNvSpPr>
                <a:spLocks noChangeAspect="1"/>
              </p:cNvSpPr>
              <p:nvPr/>
            </p:nvSpPr>
            <p:spPr>
              <a:xfrm>
                <a:off x="2550319" y="26194"/>
                <a:ext cx="1154906" cy="1202531"/>
              </a:xfrm>
              <a:custGeom>
                <a:avLst/>
                <a:gdLst>
                  <a:gd name="connsiteX0" fmla="*/ 890587 w 1154906"/>
                  <a:gd name="connsiteY0" fmla="*/ 321469 h 1202531"/>
                  <a:gd name="connsiteX1" fmla="*/ 954881 w 1154906"/>
                  <a:gd name="connsiteY1" fmla="*/ 416719 h 1202531"/>
                  <a:gd name="connsiteX2" fmla="*/ 1009650 w 1154906"/>
                  <a:gd name="connsiteY2" fmla="*/ 571500 h 1202531"/>
                  <a:gd name="connsiteX3" fmla="*/ 1016794 w 1154906"/>
                  <a:gd name="connsiteY3" fmla="*/ 892969 h 1202531"/>
                  <a:gd name="connsiteX4" fmla="*/ 1154906 w 1154906"/>
                  <a:gd name="connsiteY4" fmla="*/ 962025 h 1202531"/>
                  <a:gd name="connsiteX5" fmla="*/ 1114425 w 1154906"/>
                  <a:gd name="connsiteY5" fmla="*/ 1092994 h 1202531"/>
                  <a:gd name="connsiteX6" fmla="*/ 1004887 w 1154906"/>
                  <a:gd name="connsiteY6" fmla="*/ 1202531 h 1202531"/>
                  <a:gd name="connsiteX7" fmla="*/ 900112 w 1154906"/>
                  <a:gd name="connsiteY7" fmla="*/ 1176337 h 1202531"/>
                  <a:gd name="connsiteX8" fmla="*/ 485775 w 1154906"/>
                  <a:gd name="connsiteY8" fmla="*/ 992981 h 1202531"/>
                  <a:gd name="connsiteX9" fmla="*/ 466725 w 1154906"/>
                  <a:gd name="connsiteY9" fmla="*/ 928687 h 1202531"/>
                  <a:gd name="connsiteX10" fmla="*/ 488156 w 1154906"/>
                  <a:gd name="connsiteY10" fmla="*/ 838200 h 1202531"/>
                  <a:gd name="connsiteX11" fmla="*/ 459581 w 1154906"/>
                  <a:gd name="connsiteY11" fmla="*/ 809625 h 1202531"/>
                  <a:gd name="connsiteX12" fmla="*/ 450056 w 1154906"/>
                  <a:gd name="connsiteY12" fmla="*/ 726281 h 1202531"/>
                  <a:gd name="connsiteX13" fmla="*/ 157162 w 1154906"/>
                  <a:gd name="connsiteY13" fmla="*/ 750094 h 1202531"/>
                  <a:gd name="connsiteX14" fmla="*/ 40481 w 1154906"/>
                  <a:gd name="connsiteY14" fmla="*/ 659606 h 1202531"/>
                  <a:gd name="connsiteX15" fmla="*/ 0 w 1154906"/>
                  <a:gd name="connsiteY15" fmla="*/ 526256 h 1202531"/>
                  <a:gd name="connsiteX16" fmla="*/ 47625 w 1154906"/>
                  <a:gd name="connsiteY16" fmla="*/ 297656 h 1202531"/>
                  <a:gd name="connsiteX17" fmla="*/ 159544 w 1154906"/>
                  <a:gd name="connsiteY17" fmla="*/ 0 h 1202531"/>
                  <a:gd name="connsiteX18" fmla="*/ 219075 w 1154906"/>
                  <a:gd name="connsiteY18" fmla="*/ 35719 h 1202531"/>
                  <a:gd name="connsiteX19" fmla="*/ 369094 w 1154906"/>
                  <a:gd name="connsiteY19" fmla="*/ 35719 h 1202531"/>
                  <a:gd name="connsiteX20" fmla="*/ 490537 w 1154906"/>
                  <a:gd name="connsiteY20" fmla="*/ 109537 h 1202531"/>
                  <a:gd name="connsiteX21" fmla="*/ 614362 w 1154906"/>
                  <a:gd name="connsiteY21" fmla="*/ 111919 h 1202531"/>
                  <a:gd name="connsiteX22" fmla="*/ 659606 w 1154906"/>
                  <a:gd name="connsiteY22" fmla="*/ 257175 h 1202531"/>
                  <a:gd name="connsiteX23" fmla="*/ 738187 w 1154906"/>
                  <a:gd name="connsiteY23" fmla="*/ 290512 h 1202531"/>
                  <a:gd name="connsiteX24" fmla="*/ 890587 w 1154906"/>
                  <a:gd name="connsiteY24" fmla="*/ 321469 h 12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4906" h="1202531">
                    <a:moveTo>
                      <a:pt x="890587" y="321469"/>
                    </a:moveTo>
                    <a:lnTo>
                      <a:pt x="954881" y="416719"/>
                    </a:lnTo>
                    <a:lnTo>
                      <a:pt x="1009650" y="571500"/>
                    </a:lnTo>
                    <a:lnTo>
                      <a:pt x="1016794" y="892969"/>
                    </a:lnTo>
                    <a:lnTo>
                      <a:pt x="1154906" y="962025"/>
                    </a:lnTo>
                    <a:lnTo>
                      <a:pt x="1114425" y="1092994"/>
                    </a:lnTo>
                    <a:lnTo>
                      <a:pt x="1004887" y="1202531"/>
                    </a:lnTo>
                    <a:lnTo>
                      <a:pt x="900112" y="1176337"/>
                    </a:lnTo>
                    <a:lnTo>
                      <a:pt x="485775" y="992981"/>
                    </a:lnTo>
                    <a:lnTo>
                      <a:pt x="466725" y="928687"/>
                    </a:lnTo>
                    <a:lnTo>
                      <a:pt x="488156" y="838200"/>
                    </a:lnTo>
                    <a:lnTo>
                      <a:pt x="459581" y="809625"/>
                    </a:lnTo>
                    <a:lnTo>
                      <a:pt x="450056" y="726281"/>
                    </a:lnTo>
                    <a:lnTo>
                      <a:pt x="157162" y="750094"/>
                    </a:lnTo>
                    <a:lnTo>
                      <a:pt x="40481" y="659606"/>
                    </a:lnTo>
                    <a:lnTo>
                      <a:pt x="0" y="526256"/>
                    </a:lnTo>
                    <a:lnTo>
                      <a:pt x="47625" y="297656"/>
                    </a:lnTo>
                    <a:lnTo>
                      <a:pt x="159544" y="0"/>
                    </a:lnTo>
                    <a:lnTo>
                      <a:pt x="219075" y="35719"/>
                    </a:lnTo>
                    <a:lnTo>
                      <a:pt x="369094" y="35719"/>
                    </a:lnTo>
                    <a:lnTo>
                      <a:pt x="490537" y="109537"/>
                    </a:lnTo>
                    <a:lnTo>
                      <a:pt x="614362" y="111919"/>
                    </a:lnTo>
                    <a:lnTo>
                      <a:pt x="659606" y="257175"/>
                    </a:lnTo>
                    <a:lnTo>
                      <a:pt x="738187" y="290512"/>
                    </a:lnTo>
                    <a:lnTo>
                      <a:pt x="890587" y="321469"/>
                    </a:lnTo>
                    <a:close/>
                  </a:path>
                </a:pathLst>
              </a:custGeom>
              <a:solidFill>
                <a:srgbClr val="00B0F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700" dirty="0"/>
              </a:p>
            </p:txBody>
          </p:sp>
          <p:grpSp>
            <p:nvGrpSpPr>
              <p:cNvPr id="10" name="Группа 133"/>
              <p:cNvGrpSpPr/>
              <p:nvPr/>
            </p:nvGrpSpPr>
            <p:grpSpPr>
              <a:xfrm>
                <a:off x="1909763" y="564337"/>
                <a:ext cx="5538394" cy="6193651"/>
                <a:chOff x="1909763" y="564337"/>
                <a:chExt cx="5538394" cy="6193651"/>
              </a:xfrm>
            </p:grpSpPr>
            <p:sp>
              <p:nvSpPr>
                <p:cNvPr id="11" name="Полилиния 10"/>
                <p:cNvSpPr>
                  <a:spLocks noChangeAspect="1"/>
                </p:cNvSpPr>
                <p:nvPr/>
              </p:nvSpPr>
              <p:spPr>
                <a:xfrm>
                  <a:off x="3967163" y="3271838"/>
                  <a:ext cx="1119187" cy="726281"/>
                </a:xfrm>
                <a:custGeom>
                  <a:avLst/>
                  <a:gdLst>
                    <a:gd name="connsiteX0" fmla="*/ 47625 w 1119187"/>
                    <a:gd name="connsiteY0" fmla="*/ 26193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47625 w 1119187"/>
                    <a:gd name="connsiteY31" fmla="*/ 26193 h 726281"/>
                    <a:gd name="connsiteX0" fmla="*/ 30952 w 1119187"/>
                    <a:gd name="connsiteY0" fmla="*/ 85724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0952 w 1119187"/>
                    <a:gd name="connsiteY31" fmla="*/ 85724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41261 w 1127115"/>
                    <a:gd name="connsiteY0" fmla="*/ 14286 h 726281"/>
                    <a:gd name="connsiteX1" fmla="*/ 257959 w 1127115"/>
                    <a:gd name="connsiteY1" fmla="*/ 33337 h 726281"/>
                    <a:gd name="connsiteX2" fmla="*/ 305584 w 1127115"/>
                    <a:gd name="connsiteY2" fmla="*/ 0 h 726281"/>
                    <a:gd name="connsiteX3" fmla="*/ 400834 w 1127115"/>
                    <a:gd name="connsiteY3" fmla="*/ 45243 h 726281"/>
                    <a:gd name="connsiteX4" fmla="*/ 467509 w 1127115"/>
                    <a:gd name="connsiteY4" fmla="*/ 130968 h 726281"/>
                    <a:gd name="connsiteX5" fmla="*/ 541328 w 1127115"/>
                    <a:gd name="connsiteY5" fmla="*/ 126206 h 726281"/>
                    <a:gd name="connsiteX6" fmla="*/ 584190 w 1127115"/>
                    <a:gd name="connsiteY6" fmla="*/ 114300 h 726281"/>
                    <a:gd name="connsiteX7" fmla="*/ 791359 w 1127115"/>
                    <a:gd name="connsiteY7" fmla="*/ 88106 h 726281"/>
                    <a:gd name="connsiteX8" fmla="*/ 846128 w 1127115"/>
                    <a:gd name="connsiteY8" fmla="*/ 259556 h 726281"/>
                    <a:gd name="connsiteX9" fmla="*/ 1058059 w 1127115"/>
                    <a:gd name="connsiteY9" fmla="*/ 371475 h 726281"/>
                    <a:gd name="connsiteX10" fmla="*/ 1043772 w 1127115"/>
                    <a:gd name="connsiteY10" fmla="*/ 419100 h 726281"/>
                    <a:gd name="connsiteX11" fmla="*/ 1081872 w 1127115"/>
                    <a:gd name="connsiteY11" fmla="*/ 547687 h 726281"/>
                    <a:gd name="connsiteX12" fmla="*/ 1127115 w 1127115"/>
                    <a:gd name="connsiteY12" fmla="*/ 652462 h 726281"/>
                    <a:gd name="connsiteX13" fmla="*/ 1041390 w 1127115"/>
                    <a:gd name="connsiteY13" fmla="*/ 652462 h 726281"/>
                    <a:gd name="connsiteX14" fmla="*/ 903278 w 1127115"/>
                    <a:gd name="connsiteY14" fmla="*/ 726281 h 726281"/>
                    <a:gd name="connsiteX15" fmla="*/ 817553 w 1127115"/>
                    <a:gd name="connsiteY15" fmla="*/ 664368 h 726281"/>
                    <a:gd name="connsiteX16" fmla="*/ 793740 w 1127115"/>
                    <a:gd name="connsiteY16" fmla="*/ 523875 h 726281"/>
                    <a:gd name="connsiteX17" fmla="*/ 767547 w 1127115"/>
                    <a:gd name="connsiteY17" fmla="*/ 507206 h 726281"/>
                    <a:gd name="connsiteX18" fmla="*/ 715159 w 1127115"/>
                    <a:gd name="connsiteY18" fmla="*/ 500062 h 726281"/>
                    <a:gd name="connsiteX19" fmla="*/ 674678 w 1127115"/>
                    <a:gd name="connsiteY19" fmla="*/ 492918 h 726281"/>
                    <a:gd name="connsiteX20" fmla="*/ 660390 w 1127115"/>
                    <a:gd name="connsiteY20" fmla="*/ 490537 h 726281"/>
                    <a:gd name="connsiteX21" fmla="*/ 524659 w 1127115"/>
                    <a:gd name="connsiteY21" fmla="*/ 492918 h 726281"/>
                    <a:gd name="connsiteX22" fmla="*/ 510372 w 1127115"/>
                    <a:gd name="connsiteY22" fmla="*/ 502443 h 726281"/>
                    <a:gd name="connsiteX23" fmla="*/ 496084 w 1127115"/>
                    <a:gd name="connsiteY23" fmla="*/ 511968 h 726281"/>
                    <a:gd name="connsiteX24" fmla="*/ 488940 w 1127115"/>
                    <a:gd name="connsiteY24" fmla="*/ 523875 h 726281"/>
                    <a:gd name="connsiteX25" fmla="*/ 305584 w 1127115"/>
                    <a:gd name="connsiteY25" fmla="*/ 592931 h 726281"/>
                    <a:gd name="connsiteX26" fmla="*/ 348447 w 1127115"/>
                    <a:gd name="connsiteY26" fmla="*/ 481012 h 726281"/>
                    <a:gd name="connsiteX27" fmla="*/ 329397 w 1127115"/>
                    <a:gd name="connsiteY27" fmla="*/ 404812 h 726281"/>
                    <a:gd name="connsiteX28" fmla="*/ 179378 w 1127115"/>
                    <a:gd name="connsiteY28" fmla="*/ 414337 h 726281"/>
                    <a:gd name="connsiteX29" fmla="*/ 62697 w 1127115"/>
                    <a:gd name="connsiteY29" fmla="*/ 178593 h 726281"/>
                    <a:gd name="connsiteX30" fmla="*/ 7928 w 1127115"/>
                    <a:gd name="connsiteY30" fmla="*/ 135731 h 726281"/>
                    <a:gd name="connsiteX31" fmla="*/ 41261 w 1127115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19187" h="726281">
                      <a:moveTo>
                        <a:pt x="33333" y="14286"/>
                      </a:moveTo>
                      <a:lnTo>
                        <a:pt x="250031" y="33337"/>
                      </a:lnTo>
                      <a:lnTo>
                        <a:pt x="297656" y="0"/>
                      </a:lnTo>
                      <a:lnTo>
                        <a:pt x="392906" y="45243"/>
                      </a:lnTo>
                      <a:lnTo>
                        <a:pt x="459581" y="130968"/>
                      </a:lnTo>
                      <a:lnTo>
                        <a:pt x="533400" y="126206"/>
                      </a:lnTo>
                      <a:lnTo>
                        <a:pt x="576262" y="114300"/>
                      </a:lnTo>
                      <a:lnTo>
                        <a:pt x="783431" y="88106"/>
                      </a:lnTo>
                      <a:lnTo>
                        <a:pt x="838200" y="259556"/>
                      </a:lnTo>
                      <a:lnTo>
                        <a:pt x="1050131" y="371475"/>
                      </a:lnTo>
                      <a:lnTo>
                        <a:pt x="1035844" y="419100"/>
                      </a:lnTo>
                      <a:lnTo>
                        <a:pt x="1073944" y="547687"/>
                      </a:lnTo>
                      <a:lnTo>
                        <a:pt x="1119187" y="652462"/>
                      </a:lnTo>
                      <a:lnTo>
                        <a:pt x="1033462" y="652462"/>
                      </a:lnTo>
                      <a:lnTo>
                        <a:pt x="895350" y="726281"/>
                      </a:lnTo>
                      <a:lnTo>
                        <a:pt x="809625" y="664368"/>
                      </a:lnTo>
                      <a:lnTo>
                        <a:pt x="785812" y="523875"/>
                      </a:lnTo>
                      <a:lnTo>
                        <a:pt x="759619" y="507206"/>
                      </a:lnTo>
                      <a:cubicBezTo>
                        <a:pt x="709202" y="497122"/>
                        <a:pt x="764219" y="507185"/>
                        <a:pt x="707231" y="500062"/>
                      </a:cubicBezTo>
                      <a:cubicBezTo>
                        <a:pt x="682176" y="496930"/>
                        <a:pt x="684976" y="496232"/>
                        <a:pt x="666750" y="492918"/>
                      </a:cubicBezTo>
                      <a:cubicBezTo>
                        <a:pt x="662000" y="492054"/>
                        <a:pt x="657225" y="491331"/>
                        <a:pt x="652462" y="490537"/>
                      </a:cubicBezTo>
                      <a:lnTo>
                        <a:pt x="516731" y="492918"/>
                      </a:lnTo>
                      <a:cubicBezTo>
                        <a:pt x="508575" y="493190"/>
                        <a:pt x="508434" y="497784"/>
                        <a:pt x="502444" y="502443"/>
                      </a:cubicBezTo>
                      <a:cubicBezTo>
                        <a:pt x="497926" y="505957"/>
                        <a:pt x="488156" y="511968"/>
                        <a:pt x="488156" y="511968"/>
                      </a:cubicBezTo>
                      <a:cubicBezTo>
                        <a:pt x="482409" y="520589"/>
                        <a:pt x="484674" y="516552"/>
                        <a:pt x="481012" y="523875"/>
                      </a:cubicBezTo>
                      <a:lnTo>
                        <a:pt x="297656" y="592931"/>
                      </a:lnTo>
                      <a:lnTo>
                        <a:pt x="340519" y="481012"/>
                      </a:lnTo>
                      <a:lnTo>
                        <a:pt x="321469" y="404812"/>
                      </a:lnTo>
                      <a:lnTo>
                        <a:pt x="171450" y="414337"/>
                      </a:lnTo>
                      <a:lnTo>
                        <a:pt x="54769" y="178593"/>
                      </a:lnTo>
                      <a:lnTo>
                        <a:pt x="0" y="135731"/>
                      </a:lnTo>
                      <a:cubicBezTo>
                        <a:pt x="34130" y="95249"/>
                        <a:pt x="30177" y="85727"/>
                        <a:pt x="33333" y="1428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2" name="Полилиния 11"/>
                <p:cNvSpPr>
                  <a:spLocks noChangeAspect="1"/>
                </p:cNvSpPr>
                <p:nvPr/>
              </p:nvSpPr>
              <p:spPr>
                <a:xfrm>
                  <a:off x="3400425" y="2800350"/>
                  <a:ext cx="659606" cy="823913"/>
                </a:xfrm>
                <a:custGeom>
                  <a:avLst/>
                  <a:gdLst>
                    <a:gd name="connsiteX0" fmla="*/ 154781 w 659606"/>
                    <a:gd name="connsiteY0" fmla="*/ 0 h 823913"/>
                    <a:gd name="connsiteX1" fmla="*/ 154781 w 659606"/>
                    <a:gd name="connsiteY1" fmla="*/ 0 h 823913"/>
                    <a:gd name="connsiteX2" fmla="*/ 154781 w 659606"/>
                    <a:gd name="connsiteY2" fmla="*/ 11906 h 823913"/>
                    <a:gd name="connsiteX3" fmla="*/ 271463 w 659606"/>
                    <a:gd name="connsiteY3" fmla="*/ 140494 h 823913"/>
                    <a:gd name="connsiteX4" fmla="*/ 264319 w 659606"/>
                    <a:gd name="connsiteY4" fmla="*/ 133350 h 823913"/>
                    <a:gd name="connsiteX5" fmla="*/ 304800 w 659606"/>
                    <a:gd name="connsiteY5" fmla="*/ 171450 h 823913"/>
                    <a:gd name="connsiteX6" fmla="*/ 295275 w 659606"/>
                    <a:gd name="connsiteY6" fmla="*/ 269081 h 823913"/>
                    <a:gd name="connsiteX7" fmla="*/ 411956 w 659606"/>
                    <a:gd name="connsiteY7" fmla="*/ 176213 h 823913"/>
                    <a:gd name="connsiteX8" fmla="*/ 569119 w 659606"/>
                    <a:gd name="connsiteY8" fmla="*/ 273844 h 823913"/>
                    <a:gd name="connsiteX9" fmla="*/ 659606 w 659606"/>
                    <a:gd name="connsiteY9" fmla="*/ 395288 h 823913"/>
                    <a:gd name="connsiteX10" fmla="*/ 614363 w 659606"/>
                    <a:gd name="connsiteY10" fmla="*/ 523875 h 823913"/>
                    <a:gd name="connsiteX11" fmla="*/ 488156 w 659606"/>
                    <a:gd name="connsiteY11" fmla="*/ 738188 h 823913"/>
                    <a:gd name="connsiteX12" fmla="*/ 347663 w 659606"/>
                    <a:gd name="connsiteY12" fmla="*/ 823913 h 823913"/>
                    <a:gd name="connsiteX13" fmla="*/ 214313 w 659606"/>
                    <a:gd name="connsiteY13" fmla="*/ 771525 h 823913"/>
                    <a:gd name="connsiteX14" fmla="*/ 97631 w 659606"/>
                    <a:gd name="connsiteY14" fmla="*/ 657225 h 823913"/>
                    <a:gd name="connsiteX15" fmla="*/ 16669 w 659606"/>
                    <a:gd name="connsiteY15" fmla="*/ 540544 h 823913"/>
                    <a:gd name="connsiteX16" fmla="*/ 0 w 659606"/>
                    <a:gd name="connsiteY16" fmla="*/ 407194 h 823913"/>
                    <a:gd name="connsiteX17" fmla="*/ 14288 w 659606"/>
                    <a:gd name="connsiteY17" fmla="*/ 366713 h 823913"/>
                    <a:gd name="connsiteX18" fmla="*/ 121444 w 659606"/>
                    <a:gd name="connsiteY18" fmla="*/ 316706 h 823913"/>
                    <a:gd name="connsiteX19" fmla="*/ 128588 w 659606"/>
                    <a:gd name="connsiteY19" fmla="*/ 109538 h 823913"/>
                    <a:gd name="connsiteX20" fmla="*/ 154781 w 659606"/>
                    <a:gd name="connsiteY20" fmla="*/ 0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59606" h="823913">
                      <a:moveTo>
                        <a:pt x="154781" y="0"/>
                      </a:moveTo>
                      <a:lnTo>
                        <a:pt x="154781" y="0"/>
                      </a:lnTo>
                      <a:lnTo>
                        <a:pt x="154781" y="11906"/>
                      </a:lnTo>
                      <a:lnTo>
                        <a:pt x="271463" y="140494"/>
                      </a:lnTo>
                      <a:lnTo>
                        <a:pt x="264319" y="133350"/>
                      </a:lnTo>
                      <a:lnTo>
                        <a:pt x="304800" y="171450"/>
                      </a:lnTo>
                      <a:lnTo>
                        <a:pt x="295275" y="269081"/>
                      </a:lnTo>
                      <a:lnTo>
                        <a:pt x="411956" y="176213"/>
                      </a:lnTo>
                      <a:lnTo>
                        <a:pt x="569119" y="273844"/>
                      </a:lnTo>
                      <a:lnTo>
                        <a:pt x="659606" y="395288"/>
                      </a:lnTo>
                      <a:lnTo>
                        <a:pt x="614363" y="523875"/>
                      </a:lnTo>
                      <a:lnTo>
                        <a:pt x="488156" y="738188"/>
                      </a:lnTo>
                      <a:lnTo>
                        <a:pt x="347663" y="823913"/>
                      </a:lnTo>
                      <a:lnTo>
                        <a:pt x="214313" y="771525"/>
                      </a:lnTo>
                      <a:lnTo>
                        <a:pt x="97631" y="657225"/>
                      </a:lnTo>
                      <a:lnTo>
                        <a:pt x="16669" y="540544"/>
                      </a:lnTo>
                      <a:lnTo>
                        <a:pt x="0" y="407194"/>
                      </a:lnTo>
                      <a:lnTo>
                        <a:pt x="14288" y="366713"/>
                      </a:lnTo>
                      <a:lnTo>
                        <a:pt x="121444" y="316706"/>
                      </a:lnTo>
                      <a:lnTo>
                        <a:pt x="128588" y="109538"/>
                      </a:lnTo>
                      <a:lnTo>
                        <a:pt x="154781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Полилиния 12"/>
                <p:cNvSpPr>
                  <a:spLocks noChangeAspect="1"/>
                </p:cNvSpPr>
                <p:nvPr/>
              </p:nvSpPr>
              <p:spPr>
                <a:xfrm>
                  <a:off x="3393281" y="3407569"/>
                  <a:ext cx="914400" cy="788194"/>
                </a:xfrm>
                <a:custGeom>
                  <a:avLst/>
                  <a:gdLst>
                    <a:gd name="connsiteX0" fmla="*/ 0 w 914400"/>
                    <a:gd name="connsiteY0" fmla="*/ 485775 h 788194"/>
                    <a:gd name="connsiteX1" fmla="*/ 147638 w 914400"/>
                    <a:gd name="connsiteY1" fmla="*/ 383381 h 788194"/>
                    <a:gd name="connsiteX2" fmla="*/ 238125 w 914400"/>
                    <a:gd name="connsiteY2" fmla="*/ 171450 h 788194"/>
                    <a:gd name="connsiteX3" fmla="*/ 354807 w 914400"/>
                    <a:gd name="connsiteY3" fmla="*/ 219075 h 788194"/>
                    <a:gd name="connsiteX4" fmla="*/ 502444 w 914400"/>
                    <a:gd name="connsiteY4" fmla="*/ 130969 h 788194"/>
                    <a:gd name="connsiteX5" fmla="*/ 576263 w 914400"/>
                    <a:gd name="connsiteY5" fmla="*/ 0 h 788194"/>
                    <a:gd name="connsiteX6" fmla="*/ 631032 w 914400"/>
                    <a:gd name="connsiteY6" fmla="*/ 42862 h 788194"/>
                    <a:gd name="connsiteX7" fmla="*/ 745332 w 914400"/>
                    <a:gd name="connsiteY7" fmla="*/ 273844 h 788194"/>
                    <a:gd name="connsiteX8" fmla="*/ 892969 w 914400"/>
                    <a:gd name="connsiteY8" fmla="*/ 271462 h 788194"/>
                    <a:gd name="connsiteX9" fmla="*/ 914400 w 914400"/>
                    <a:gd name="connsiteY9" fmla="*/ 338137 h 788194"/>
                    <a:gd name="connsiteX10" fmla="*/ 819150 w 914400"/>
                    <a:gd name="connsiteY10" fmla="*/ 592931 h 788194"/>
                    <a:gd name="connsiteX11" fmla="*/ 769144 w 914400"/>
                    <a:gd name="connsiteY11" fmla="*/ 571500 h 788194"/>
                    <a:gd name="connsiteX12" fmla="*/ 683419 w 914400"/>
                    <a:gd name="connsiteY12" fmla="*/ 621506 h 788194"/>
                    <a:gd name="connsiteX13" fmla="*/ 561975 w 914400"/>
                    <a:gd name="connsiteY13" fmla="*/ 538162 h 788194"/>
                    <a:gd name="connsiteX14" fmla="*/ 500063 w 914400"/>
                    <a:gd name="connsiteY14" fmla="*/ 631031 h 788194"/>
                    <a:gd name="connsiteX15" fmla="*/ 428625 w 914400"/>
                    <a:gd name="connsiteY15" fmla="*/ 557212 h 788194"/>
                    <a:gd name="connsiteX16" fmla="*/ 385763 w 914400"/>
                    <a:gd name="connsiteY16" fmla="*/ 716756 h 788194"/>
                    <a:gd name="connsiteX17" fmla="*/ 309563 w 914400"/>
                    <a:gd name="connsiteY17" fmla="*/ 714375 h 788194"/>
                    <a:gd name="connsiteX18" fmla="*/ 114300 w 914400"/>
                    <a:gd name="connsiteY18" fmla="*/ 788194 h 788194"/>
                    <a:gd name="connsiteX19" fmla="*/ 119063 w 914400"/>
                    <a:gd name="connsiteY19" fmla="*/ 759619 h 788194"/>
                    <a:gd name="connsiteX20" fmla="*/ 164307 w 914400"/>
                    <a:gd name="connsiteY20" fmla="*/ 678656 h 788194"/>
                    <a:gd name="connsiteX21" fmla="*/ 161925 w 914400"/>
                    <a:gd name="connsiteY21" fmla="*/ 657225 h 788194"/>
                    <a:gd name="connsiteX22" fmla="*/ 152400 w 914400"/>
                    <a:gd name="connsiteY22" fmla="*/ 638175 h 788194"/>
                    <a:gd name="connsiteX23" fmla="*/ 150019 w 914400"/>
                    <a:gd name="connsiteY23" fmla="*/ 628650 h 788194"/>
                    <a:gd name="connsiteX24" fmla="*/ 142875 w 914400"/>
                    <a:gd name="connsiteY24" fmla="*/ 623887 h 788194"/>
                    <a:gd name="connsiteX25" fmla="*/ 138113 w 914400"/>
                    <a:gd name="connsiteY25" fmla="*/ 616744 h 788194"/>
                    <a:gd name="connsiteX26" fmla="*/ 130969 w 914400"/>
                    <a:gd name="connsiteY26" fmla="*/ 611981 h 788194"/>
                    <a:gd name="connsiteX27" fmla="*/ 128588 w 914400"/>
                    <a:gd name="connsiteY27" fmla="*/ 609600 h 788194"/>
                    <a:gd name="connsiteX28" fmla="*/ 0 w 914400"/>
                    <a:gd name="connsiteY28" fmla="*/ 485775 h 78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14400" h="788194">
                      <a:moveTo>
                        <a:pt x="0" y="485775"/>
                      </a:moveTo>
                      <a:lnTo>
                        <a:pt x="147638" y="383381"/>
                      </a:lnTo>
                      <a:lnTo>
                        <a:pt x="238125" y="171450"/>
                      </a:lnTo>
                      <a:lnTo>
                        <a:pt x="354807" y="219075"/>
                      </a:lnTo>
                      <a:lnTo>
                        <a:pt x="502444" y="130969"/>
                      </a:lnTo>
                      <a:lnTo>
                        <a:pt x="576263" y="0"/>
                      </a:lnTo>
                      <a:lnTo>
                        <a:pt x="631032" y="42862"/>
                      </a:lnTo>
                      <a:lnTo>
                        <a:pt x="745332" y="273844"/>
                      </a:lnTo>
                      <a:lnTo>
                        <a:pt x="892969" y="271462"/>
                      </a:lnTo>
                      <a:lnTo>
                        <a:pt x="914400" y="338137"/>
                      </a:lnTo>
                      <a:lnTo>
                        <a:pt x="819150" y="592931"/>
                      </a:lnTo>
                      <a:lnTo>
                        <a:pt x="769144" y="571500"/>
                      </a:lnTo>
                      <a:lnTo>
                        <a:pt x="683419" y="621506"/>
                      </a:lnTo>
                      <a:lnTo>
                        <a:pt x="561975" y="538162"/>
                      </a:lnTo>
                      <a:lnTo>
                        <a:pt x="500063" y="631031"/>
                      </a:lnTo>
                      <a:lnTo>
                        <a:pt x="428625" y="557212"/>
                      </a:lnTo>
                      <a:lnTo>
                        <a:pt x="385763" y="716756"/>
                      </a:lnTo>
                      <a:lnTo>
                        <a:pt x="309563" y="714375"/>
                      </a:lnTo>
                      <a:lnTo>
                        <a:pt x="114300" y="788194"/>
                      </a:lnTo>
                      <a:lnTo>
                        <a:pt x="119063" y="759619"/>
                      </a:lnTo>
                      <a:lnTo>
                        <a:pt x="164307" y="678656"/>
                      </a:lnTo>
                      <a:cubicBezTo>
                        <a:pt x="163513" y="671512"/>
                        <a:pt x="163953" y="664121"/>
                        <a:pt x="161925" y="657225"/>
                      </a:cubicBezTo>
                      <a:cubicBezTo>
                        <a:pt x="159922" y="650414"/>
                        <a:pt x="152400" y="638175"/>
                        <a:pt x="152400" y="638175"/>
                      </a:cubicBezTo>
                      <a:cubicBezTo>
                        <a:pt x="151606" y="635000"/>
                        <a:pt x="151834" y="631373"/>
                        <a:pt x="150019" y="628650"/>
                      </a:cubicBezTo>
                      <a:cubicBezTo>
                        <a:pt x="148431" y="626269"/>
                        <a:pt x="144899" y="625911"/>
                        <a:pt x="142875" y="623887"/>
                      </a:cubicBezTo>
                      <a:cubicBezTo>
                        <a:pt x="140852" y="621864"/>
                        <a:pt x="140136" y="618767"/>
                        <a:pt x="138113" y="616744"/>
                      </a:cubicBezTo>
                      <a:cubicBezTo>
                        <a:pt x="136089" y="614720"/>
                        <a:pt x="133259" y="613698"/>
                        <a:pt x="130969" y="611981"/>
                      </a:cubicBezTo>
                      <a:cubicBezTo>
                        <a:pt x="130071" y="611308"/>
                        <a:pt x="129382" y="610394"/>
                        <a:pt x="128588" y="609600"/>
                      </a:cubicBezTo>
                      <a:lnTo>
                        <a:pt x="0" y="48577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4" name="Полилиния 13"/>
                <p:cNvSpPr>
                  <a:spLocks noChangeAspect="1"/>
                </p:cNvSpPr>
                <p:nvPr/>
              </p:nvSpPr>
              <p:spPr>
                <a:xfrm>
                  <a:off x="4212431" y="3762375"/>
                  <a:ext cx="926307" cy="509588"/>
                </a:xfrm>
                <a:custGeom>
                  <a:avLst/>
                  <a:gdLst>
                    <a:gd name="connsiteX0" fmla="*/ 0 w 926307"/>
                    <a:gd name="connsiteY0" fmla="*/ 235744 h 509588"/>
                    <a:gd name="connsiteX1" fmla="*/ 64294 w 926307"/>
                    <a:gd name="connsiteY1" fmla="*/ 95250 h 509588"/>
                    <a:gd name="connsiteX2" fmla="*/ 235744 w 926307"/>
                    <a:gd name="connsiteY2" fmla="*/ 38100 h 509588"/>
                    <a:gd name="connsiteX3" fmla="*/ 273844 w 926307"/>
                    <a:gd name="connsiteY3" fmla="*/ 0 h 509588"/>
                    <a:gd name="connsiteX4" fmla="*/ 404813 w 926307"/>
                    <a:gd name="connsiteY4" fmla="*/ 0 h 509588"/>
                    <a:gd name="connsiteX5" fmla="*/ 523875 w 926307"/>
                    <a:gd name="connsiteY5" fmla="*/ 19050 h 509588"/>
                    <a:gd name="connsiteX6" fmla="*/ 542925 w 926307"/>
                    <a:gd name="connsiteY6" fmla="*/ 47625 h 509588"/>
                    <a:gd name="connsiteX7" fmla="*/ 569119 w 926307"/>
                    <a:gd name="connsiteY7" fmla="*/ 171450 h 509588"/>
                    <a:gd name="connsiteX8" fmla="*/ 650082 w 926307"/>
                    <a:gd name="connsiteY8" fmla="*/ 233363 h 509588"/>
                    <a:gd name="connsiteX9" fmla="*/ 790575 w 926307"/>
                    <a:gd name="connsiteY9" fmla="*/ 157163 h 509588"/>
                    <a:gd name="connsiteX10" fmla="*/ 888207 w 926307"/>
                    <a:gd name="connsiteY10" fmla="*/ 166688 h 509588"/>
                    <a:gd name="connsiteX11" fmla="*/ 878682 w 926307"/>
                    <a:gd name="connsiteY11" fmla="*/ 335756 h 509588"/>
                    <a:gd name="connsiteX12" fmla="*/ 926307 w 926307"/>
                    <a:gd name="connsiteY12" fmla="*/ 454819 h 509588"/>
                    <a:gd name="connsiteX13" fmla="*/ 881063 w 926307"/>
                    <a:gd name="connsiteY13" fmla="*/ 464344 h 509588"/>
                    <a:gd name="connsiteX14" fmla="*/ 778669 w 926307"/>
                    <a:gd name="connsiteY14" fmla="*/ 404813 h 509588"/>
                    <a:gd name="connsiteX15" fmla="*/ 557213 w 926307"/>
                    <a:gd name="connsiteY15" fmla="*/ 500063 h 509588"/>
                    <a:gd name="connsiteX16" fmla="*/ 421482 w 926307"/>
                    <a:gd name="connsiteY16" fmla="*/ 407194 h 509588"/>
                    <a:gd name="connsiteX17" fmla="*/ 245269 w 926307"/>
                    <a:gd name="connsiteY17" fmla="*/ 431006 h 509588"/>
                    <a:gd name="connsiteX18" fmla="*/ 80963 w 926307"/>
                    <a:gd name="connsiteY18" fmla="*/ 509588 h 509588"/>
                    <a:gd name="connsiteX19" fmla="*/ 114300 w 926307"/>
                    <a:gd name="connsiteY19" fmla="*/ 419100 h 509588"/>
                    <a:gd name="connsiteX20" fmla="*/ 57150 w 926307"/>
                    <a:gd name="connsiteY20" fmla="*/ 271463 h 509588"/>
                    <a:gd name="connsiteX21" fmla="*/ 0 w 926307"/>
                    <a:gd name="connsiteY21" fmla="*/ 235744 h 50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26307" h="509588">
                      <a:moveTo>
                        <a:pt x="0" y="235744"/>
                      </a:moveTo>
                      <a:lnTo>
                        <a:pt x="64294" y="95250"/>
                      </a:lnTo>
                      <a:lnTo>
                        <a:pt x="235744" y="38100"/>
                      </a:lnTo>
                      <a:lnTo>
                        <a:pt x="273844" y="0"/>
                      </a:lnTo>
                      <a:lnTo>
                        <a:pt x="404813" y="0"/>
                      </a:lnTo>
                      <a:lnTo>
                        <a:pt x="523875" y="19050"/>
                      </a:lnTo>
                      <a:lnTo>
                        <a:pt x="542925" y="47625"/>
                      </a:lnTo>
                      <a:lnTo>
                        <a:pt x="569119" y="171450"/>
                      </a:lnTo>
                      <a:lnTo>
                        <a:pt x="650082" y="233363"/>
                      </a:lnTo>
                      <a:lnTo>
                        <a:pt x="790575" y="157163"/>
                      </a:lnTo>
                      <a:lnTo>
                        <a:pt x="888207" y="166688"/>
                      </a:lnTo>
                      <a:lnTo>
                        <a:pt x="878682" y="335756"/>
                      </a:lnTo>
                      <a:lnTo>
                        <a:pt x="926307" y="454819"/>
                      </a:lnTo>
                      <a:lnTo>
                        <a:pt x="881063" y="464344"/>
                      </a:lnTo>
                      <a:lnTo>
                        <a:pt x="778669" y="404813"/>
                      </a:lnTo>
                      <a:lnTo>
                        <a:pt x="557213" y="500063"/>
                      </a:lnTo>
                      <a:lnTo>
                        <a:pt x="421482" y="407194"/>
                      </a:lnTo>
                      <a:lnTo>
                        <a:pt x="245269" y="431006"/>
                      </a:lnTo>
                      <a:lnTo>
                        <a:pt x="80963" y="509588"/>
                      </a:lnTo>
                      <a:lnTo>
                        <a:pt x="114300" y="419100"/>
                      </a:lnTo>
                      <a:lnTo>
                        <a:pt x="57150" y="271463"/>
                      </a:lnTo>
                      <a:lnTo>
                        <a:pt x="0" y="2357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5" name="Полилиния 14"/>
                <p:cNvSpPr>
                  <a:spLocks noChangeAspect="1"/>
                </p:cNvSpPr>
                <p:nvPr/>
              </p:nvSpPr>
              <p:spPr>
                <a:xfrm>
                  <a:off x="4998244" y="3188494"/>
                  <a:ext cx="621506" cy="1073944"/>
                </a:xfrm>
                <a:custGeom>
                  <a:avLst/>
                  <a:gdLst>
                    <a:gd name="connsiteX0" fmla="*/ 50006 w 621506"/>
                    <a:gd name="connsiteY0" fmla="*/ 416719 h 1073944"/>
                    <a:gd name="connsiteX1" fmla="*/ 133350 w 621506"/>
                    <a:gd name="connsiteY1" fmla="*/ 381000 h 1073944"/>
                    <a:gd name="connsiteX2" fmla="*/ 202406 w 621506"/>
                    <a:gd name="connsiteY2" fmla="*/ 180975 h 1073944"/>
                    <a:gd name="connsiteX3" fmla="*/ 297656 w 621506"/>
                    <a:gd name="connsiteY3" fmla="*/ 178594 h 1073944"/>
                    <a:gd name="connsiteX4" fmla="*/ 338137 w 621506"/>
                    <a:gd name="connsiteY4" fmla="*/ 0 h 1073944"/>
                    <a:gd name="connsiteX5" fmla="*/ 619125 w 621506"/>
                    <a:gd name="connsiteY5" fmla="*/ 40481 h 1073944"/>
                    <a:gd name="connsiteX6" fmla="*/ 621506 w 621506"/>
                    <a:gd name="connsiteY6" fmla="*/ 257175 h 1073944"/>
                    <a:gd name="connsiteX7" fmla="*/ 502444 w 621506"/>
                    <a:gd name="connsiteY7" fmla="*/ 516731 h 1073944"/>
                    <a:gd name="connsiteX8" fmla="*/ 516731 w 621506"/>
                    <a:gd name="connsiteY8" fmla="*/ 671512 h 1073944"/>
                    <a:gd name="connsiteX9" fmla="*/ 523875 w 621506"/>
                    <a:gd name="connsiteY9" fmla="*/ 742950 h 1073944"/>
                    <a:gd name="connsiteX10" fmla="*/ 461962 w 621506"/>
                    <a:gd name="connsiteY10" fmla="*/ 897731 h 1073944"/>
                    <a:gd name="connsiteX11" fmla="*/ 447675 w 621506"/>
                    <a:gd name="connsiteY11" fmla="*/ 1073944 h 1073944"/>
                    <a:gd name="connsiteX12" fmla="*/ 378619 w 621506"/>
                    <a:gd name="connsiteY12" fmla="*/ 1014412 h 1073944"/>
                    <a:gd name="connsiteX13" fmla="*/ 247650 w 621506"/>
                    <a:gd name="connsiteY13" fmla="*/ 1031081 h 1073944"/>
                    <a:gd name="connsiteX14" fmla="*/ 147637 w 621506"/>
                    <a:gd name="connsiteY14" fmla="*/ 1028700 h 1073944"/>
                    <a:gd name="connsiteX15" fmla="*/ 97631 w 621506"/>
                    <a:gd name="connsiteY15" fmla="*/ 916781 h 1073944"/>
                    <a:gd name="connsiteX16" fmla="*/ 95250 w 621506"/>
                    <a:gd name="connsiteY16" fmla="*/ 731044 h 1073944"/>
                    <a:gd name="connsiteX17" fmla="*/ 0 w 621506"/>
                    <a:gd name="connsiteY17" fmla="*/ 511969 h 1073944"/>
                    <a:gd name="connsiteX18" fmla="*/ 50006 w 621506"/>
                    <a:gd name="connsiteY18" fmla="*/ 416719 h 107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1506" h="1073944">
                      <a:moveTo>
                        <a:pt x="50006" y="416719"/>
                      </a:moveTo>
                      <a:lnTo>
                        <a:pt x="133350" y="381000"/>
                      </a:lnTo>
                      <a:lnTo>
                        <a:pt x="202406" y="180975"/>
                      </a:lnTo>
                      <a:lnTo>
                        <a:pt x="297656" y="178594"/>
                      </a:lnTo>
                      <a:lnTo>
                        <a:pt x="338137" y="0"/>
                      </a:lnTo>
                      <a:lnTo>
                        <a:pt x="619125" y="40481"/>
                      </a:lnTo>
                      <a:cubicBezTo>
                        <a:pt x="619919" y="112712"/>
                        <a:pt x="620712" y="184944"/>
                        <a:pt x="621506" y="257175"/>
                      </a:cubicBezTo>
                      <a:lnTo>
                        <a:pt x="502444" y="516731"/>
                      </a:lnTo>
                      <a:lnTo>
                        <a:pt x="516731" y="671512"/>
                      </a:lnTo>
                      <a:lnTo>
                        <a:pt x="523875" y="742950"/>
                      </a:lnTo>
                      <a:lnTo>
                        <a:pt x="461962" y="897731"/>
                      </a:lnTo>
                      <a:lnTo>
                        <a:pt x="447675" y="1073944"/>
                      </a:lnTo>
                      <a:lnTo>
                        <a:pt x="378619" y="1014412"/>
                      </a:lnTo>
                      <a:lnTo>
                        <a:pt x="247650" y="1031081"/>
                      </a:lnTo>
                      <a:lnTo>
                        <a:pt x="147637" y="1028700"/>
                      </a:lnTo>
                      <a:lnTo>
                        <a:pt x="97631" y="916781"/>
                      </a:lnTo>
                      <a:cubicBezTo>
                        <a:pt x="96837" y="854869"/>
                        <a:pt x="96044" y="792956"/>
                        <a:pt x="95250" y="731044"/>
                      </a:cubicBezTo>
                      <a:lnTo>
                        <a:pt x="0" y="511969"/>
                      </a:lnTo>
                      <a:lnTo>
                        <a:pt x="50006" y="416719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6" name="Полилиния 15"/>
                <p:cNvSpPr>
                  <a:spLocks noChangeAspect="1"/>
                </p:cNvSpPr>
                <p:nvPr/>
              </p:nvSpPr>
              <p:spPr>
                <a:xfrm>
                  <a:off x="5434013" y="3217069"/>
                  <a:ext cx="561975" cy="1200150"/>
                </a:xfrm>
                <a:custGeom>
                  <a:avLst/>
                  <a:gdLst>
                    <a:gd name="connsiteX0" fmla="*/ 226218 w 561975"/>
                    <a:gd name="connsiteY0" fmla="*/ 33337 h 1200150"/>
                    <a:gd name="connsiteX1" fmla="*/ 352425 w 561975"/>
                    <a:gd name="connsiteY1" fmla="*/ 7144 h 1200150"/>
                    <a:gd name="connsiteX2" fmla="*/ 330993 w 561975"/>
                    <a:gd name="connsiteY2" fmla="*/ 152400 h 1200150"/>
                    <a:gd name="connsiteX3" fmla="*/ 457200 w 561975"/>
                    <a:gd name="connsiteY3" fmla="*/ 185737 h 1200150"/>
                    <a:gd name="connsiteX4" fmla="*/ 561975 w 561975"/>
                    <a:gd name="connsiteY4" fmla="*/ 188119 h 1200150"/>
                    <a:gd name="connsiteX5" fmla="*/ 514350 w 561975"/>
                    <a:gd name="connsiteY5" fmla="*/ 338137 h 1200150"/>
                    <a:gd name="connsiteX6" fmla="*/ 471487 w 561975"/>
                    <a:gd name="connsiteY6" fmla="*/ 407194 h 1200150"/>
                    <a:gd name="connsiteX7" fmla="*/ 366712 w 561975"/>
                    <a:gd name="connsiteY7" fmla="*/ 504825 h 1200150"/>
                    <a:gd name="connsiteX8" fmla="*/ 357187 w 561975"/>
                    <a:gd name="connsiteY8" fmla="*/ 576262 h 1200150"/>
                    <a:gd name="connsiteX9" fmla="*/ 378618 w 561975"/>
                    <a:gd name="connsiteY9" fmla="*/ 614362 h 1200150"/>
                    <a:gd name="connsiteX10" fmla="*/ 333375 w 561975"/>
                    <a:gd name="connsiteY10" fmla="*/ 776287 h 1200150"/>
                    <a:gd name="connsiteX11" fmla="*/ 388143 w 561975"/>
                    <a:gd name="connsiteY11" fmla="*/ 845344 h 1200150"/>
                    <a:gd name="connsiteX12" fmla="*/ 390525 w 561975"/>
                    <a:gd name="connsiteY12" fmla="*/ 921544 h 1200150"/>
                    <a:gd name="connsiteX13" fmla="*/ 471487 w 561975"/>
                    <a:gd name="connsiteY13" fmla="*/ 916781 h 1200150"/>
                    <a:gd name="connsiteX14" fmla="*/ 421481 w 561975"/>
                    <a:gd name="connsiteY14" fmla="*/ 1083469 h 1200150"/>
                    <a:gd name="connsiteX15" fmla="*/ 452437 w 561975"/>
                    <a:gd name="connsiteY15" fmla="*/ 1200150 h 1200150"/>
                    <a:gd name="connsiteX16" fmla="*/ 245268 w 561975"/>
                    <a:gd name="connsiteY16" fmla="*/ 1121569 h 1200150"/>
                    <a:gd name="connsiteX17" fmla="*/ 0 w 561975"/>
                    <a:gd name="connsiteY17" fmla="*/ 1166812 h 1200150"/>
                    <a:gd name="connsiteX18" fmla="*/ 16668 w 561975"/>
                    <a:gd name="connsiteY18" fmla="*/ 1016794 h 1200150"/>
                    <a:gd name="connsiteX19" fmla="*/ 26193 w 561975"/>
                    <a:gd name="connsiteY19" fmla="*/ 885825 h 1200150"/>
                    <a:gd name="connsiteX20" fmla="*/ 90487 w 561975"/>
                    <a:gd name="connsiteY20" fmla="*/ 719137 h 1200150"/>
                    <a:gd name="connsiteX21" fmla="*/ 76200 w 561975"/>
                    <a:gd name="connsiteY21" fmla="*/ 483394 h 1200150"/>
                    <a:gd name="connsiteX22" fmla="*/ 188118 w 561975"/>
                    <a:gd name="connsiteY22" fmla="*/ 226219 h 1200150"/>
                    <a:gd name="connsiteX23" fmla="*/ 183356 w 561975"/>
                    <a:gd name="connsiteY23" fmla="*/ 0 h 1200150"/>
                    <a:gd name="connsiteX24" fmla="*/ 226218 w 561975"/>
                    <a:gd name="connsiteY24" fmla="*/ 33337 h 120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1975" h="1200150">
                      <a:moveTo>
                        <a:pt x="226218" y="33337"/>
                      </a:moveTo>
                      <a:lnTo>
                        <a:pt x="352425" y="7144"/>
                      </a:lnTo>
                      <a:lnTo>
                        <a:pt x="330993" y="152400"/>
                      </a:lnTo>
                      <a:lnTo>
                        <a:pt x="457200" y="185737"/>
                      </a:lnTo>
                      <a:lnTo>
                        <a:pt x="561975" y="188119"/>
                      </a:lnTo>
                      <a:lnTo>
                        <a:pt x="514350" y="338137"/>
                      </a:lnTo>
                      <a:lnTo>
                        <a:pt x="471487" y="407194"/>
                      </a:lnTo>
                      <a:lnTo>
                        <a:pt x="366712" y="504825"/>
                      </a:lnTo>
                      <a:lnTo>
                        <a:pt x="357187" y="576262"/>
                      </a:lnTo>
                      <a:lnTo>
                        <a:pt x="378618" y="614362"/>
                      </a:lnTo>
                      <a:lnTo>
                        <a:pt x="333375" y="776287"/>
                      </a:lnTo>
                      <a:lnTo>
                        <a:pt x="388143" y="845344"/>
                      </a:lnTo>
                      <a:lnTo>
                        <a:pt x="390525" y="921544"/>
                      </a:lnTo>
                      <a:lnTo>
                        <a:pt x="471487" y="916781"/>
                      </a:lnTo>
                      <a:lnTo>
                        <a:pt x="421481" y="1083469"/>
                      </a:lnTo>
                      <a:lnTo>
                        <a:pt x="452437" y="1200150"/>
                      </a:lnTo>
                      <a:lnTo>
                        <a:pt x="245268" y="1121569"/>
                      </a:lnTo>
                      <a:lnTo>
                        <a:pt x="0" y="1166812"/>
                      </a:lnTo>
                      <a:lnTo>
                        <a:pt x="16668" y="1016794"/>
                      </a:lnTo>
                      <a:lnTo>
                        <a:pt x="26193" y="885825"/>
                      </a:lnTo>
                      <a:lnTo>
                        <a:pt x="90487" y="719137"/>
                      </a:lnTo>
                      <a:lnTo>
                        <a:pt x="76200" y="483394"/>
                      </a:lnTo>
                      <a:lnTo>
                        <a:pt x="188118" y="226219"/>
                      </a:lnTo>
                      <a:lnTo>
                        <a:pt x="183356" y="0"/>
                      </a:lnTo>
                      <a:lnTo>
                        <a:pt x="226218" y="33337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7" name="Полилиния 16"/>
                <p:cNvSpPr>
                  <a:spLocks noChangeAspect="1"/>
                </p:cNvSpPr>
                <p:nvPr/>
              </p:nvSpPr>
              <p:spPr>
                <a:xfrm>
                  <a:off x="4229100" y="4169569"/>
                  <a:ext cx="721519" cy="447675"/>
                </a:xfrm>
                <a:custGeom>
                  <a:avLst/>
                  <a:gdLst>
                    <a:gd name="connsiteX0" fmla="*/ 0 w 721519"/>
                    <a:gd name="connsiteY0" fmla="*/ 214312 h 447675"/>
                    <a:gd name="connsiteX1" fmla="*/ 42863 w 721519"/>
                    <a:gd name="connsiteY1" fmla="*/ 178594 h 447675"/>
                    <a:gd name="connsiteX2" fmla="*/ 66675 w 721519"/>
                    <a:gd name="connsiteY2" fmla="*/ 95250 h 447675"/>
                    <a:gd name="connsiteX3" fmla="*/ 235744 w 721519"/>
                    <a:gd name="connsiteY3" fmla="*/ 16669 h 447675"/>
                    <a:gd name="connsiteX4" fmla="*/ 404813 w 721519"/>
                    <a:gd name="connsiteY4" fmla="*/ 0 h 447675"/>
                    <a:gd name="connsiteX5" fmla="*/ 547688 w 721519"/>
                    <a:gd name="connsiteY5" fmla="*/ 97631 h 447675"/>
                    <a:gd name="connsiteX6" fmla="*/ 661988 w 721519"/>
                    <a:gd name="connsiteY6" fmla="*/ 40481 h 447675"/>
                    <a:gd name="connsiteX7" fmla="*/ 721519 w 721519"/>
                    <a:gd name="connsiteY7" fmla="*/ 119062 h 447675"/>
                    <a:gd name="connsiteX8" fmla="*/ 640556 w 721519"/>
                    <a:gd name="connsiteY8" fmla="*/ 254794 h 447675"/>
                    <a:gd name="connsiteX9" fmla="*/ 616744 w 721519"/>
                    <a:gd name="connsiteY9" fmla="*/ 245269 h 447675"/>
                    <a:gd name="connsiteX10" fmla="*/ 526256 w 721519"/>
                    <a:gd name="connsiteY10" fmla="*/ 361950 h 447675"/>
                    <a:gd name="connsiteX11" fmla="*/ 531019 w 721519"/>
                    <a:gd name="connsiteY11" fmla="*/ 428625 h 447675"/>
                    <a:gd name="connsiteX12" fmla="*/ 521494 w 721519"/>
                    <a:gd name="connsiteY12" fmla="*/ 447675 h 447675"/>
                    <a:gd name="connsiteX13" fmla="*/ 414338 w 721519"/>
                    <a:gd name="connsiteY13" fmla="*/ 411956 h 447675"/>
                    <a:gd name="connsiteX14" fmla="*/ 283369 w 721519"/>
                    <a:gd name="connsiteY14" fmla="*/ 390525 h 447675"/>
                    <a:gd name="connsiteX15" fmla="*/ 130969 w 721519"/>
                    <a:gd name="connsiteY15" fmla="*/ 400050 h 447675"/>
                    <a:gd name="connsiteX16" fmla="*/ 126206 w 721519"/>
                    <a:gd name="connsiteY16" fmla="*/ 257175 h 447675"/>
                    <a:gd name="connsiteX17" fmla="*/ 0 w 721519"/>
                    <a:gd name="connsiteY17" fmla="*/ 214312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1519" h="447675">
                      <a:moveTo>
                        <a:pt x="0" y="214312"/>
                      </a:moveTo>
                      <a:lnTo>
                        <a:pt x="42863" y="178594"/>
                      </a:lnTo>
                      <a:lnTo>
                        <a:pt x="66675" y="95250"/>
                      </a:lnTo>
                      <a:lnTo>
                        <a:pt x="235744" y="16669"/>
                      </a:lnTo>
                      <a:lnTo>
                        <a:pt x="404813" y="0"/>
                      </a:lnTo>
                      <a:lnTo>
                        <a:pt x="547688" y="97631"/>
                      </a:lnTo>
                      <a:lnTo>
                        <a:pt x="661988" y="40481"/>
                      </a:lnTo>
                      <a:lnTo>
                        <a:pt x="721519" y="119062"/>
                      </a:lnTo>
                      <a:lnTo>
                        <a:pt x="640556" y="254794"/>
                      </a:lnTo>
                      <a:lnTo>
                        <a:pt x="616744" y="245269"/>
                      </a:lnTo>
                      <a:lnTo>
                        <a:pt x="526256" y="361950"/>
                      </a:lnTo>
                      <a:lnTo>
                        <a:pt x="531019" y="428625"/>
                      </a:lnTo>
                      <a:lnTo>
                        <a:pt x="521494" y="447675"/>
                      </a:lnTo>
                      <a:lnTo>
                        <a:pt x="414338" y="411956"/>
                      </a:lnTo>
                      <a:lnTo>
                        <a:pt x="283369" y="390525"/>
                      </a:lnTo>
                      <a:lnTo>
                        <a:pt x="130969" y="400050"/>
                      </a:lnTo>
                      <a:lnTo>
                        <a:pt x="126206" y="257175"/>
                      </a:lnTo>
                      <a:lnTo>
                        <a:pt x="0" y="21431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8" name="Полилиния 17"/>
                <p:cNvSpPr>
                  <a:spLocks noChangeAspect="1"/>
                </p:cNvSpPr>
                <p:nvPr/>
              </p:nvSpPr>
              <p:spPr>
                <a:xfrm>
                  <a:off x="3509963" y="3948113"/>
                  <a:ext cx="819150" cy="569118"/>
                </a:xfrm>
                <a:custGeom>
                  <a:avLst/>
                  <a:gdLst>
                    <a:gd name="connsiteX0" fmla="*/ 150018 w 819150"/>
                    <a:gd name="connsiteY0" fmla="*/ 497681 h 569118"/>
                    <a:gd name="connsiteX1" fmla="*/ 138112 w 819150"/>
                    <a:gd name="connsiteY1" fmla="*/ 440531 h 569118"/>
                    <a:gd name="connsiteX2" fmla="*/ 23812 w 819150"/>
                    <a:gd name="connsiteY2" fmla="*/ 404812 h 569118"/>
                    <a:gd name="connsiteX3" fmla="*/ 0 w 819150"/>
                    <a:gd name="connsiteY3" fmla="*/ 240506 h 569118"/>
                    <a:gd name="connsiteX4" fmla="*/ 190500 w 819150"/>
                    <a:gd name="connsiteY4" fmla="*/ 171450 h 569118"/>
                    <a:gd name="connsiteX5" fmla="*/ 271462 w 819150"/>
                    <a:gd name="connsiteY5" fmla="*/ 176212 h 569118"/>
                    <a:gd name="connsiteX6" fmla="*/ 309562 w 819150"/>
                    <a:gd name="connsiteY6" fmla="*/ 21431 h 569118"/>
                    <a:gd name="connsiteX7" fmla="*/ 383381 w 819150"/>
                    <a:gd name="connsiteY7" fmla="*/ 85725 h 569118"/>
                    <a:gd name="connsiteX8" fmla="*/ 445293 w 819150"/>
                    <a:gd name="connsiteY8" fmla="*/ 0 h 569118"/>
                    <a:gd name="connsiteX9" fmla="*/ 569118 w 819150"/>
                    <a:gd name="connsiteY9" fmla="*/ 83343 h 569118"/>
                    <a:gd name="connsiteX10" fmla="*/ 654843 w 819150"/>
                    <a:gd name="connsiteY10" fmla="*/ 23812 h 569118"/>
                    <a:gd name="connsiteX11" fmla="*/ 764381 w 819150"/>
                    <a:gd name="connsiteY11" fmla="*/ 80962 h 569118"/>
                    <a:gd name="connsiteX12" fmla="*/ 819150 w 819150"/>
                    <a:gd name="connsiteY12" fmla="*/ 233362 h 569118"/>
                    <a:gd name="connsiteX13" fmla="*/ 757237 w 819150"/>
                    <a:gd name="connsiteY13" fmla="*/ 402431 h 569118"/>
                    <a:gd name="connsiteX14" fmla="*/ 723900 w 819150"/>
                    <a:gd name="connsiteY14" fmla="*/ 433387 h 569118"/>
                    <a:gd name="connsiteX15" fmla="*/ 673893 w 819150"/>
                    <a:gd name="connsiteY15" fmla="*/ 461962 h 569118"/>
                    <a:gd name="connsiteX16" fmla="*/ 597693 w 819150"/>
                    <a:gd name="connsiteY16" fmla="*/ 564356 h 569118"/>
                    <a:gd name="connsiteX17" fmla="*/ 519112 w 819150"/>
                    <a:gd name="connsiteY17" fmla="*/ 569118 h 569118"/>
                    <a:gd name="connsiteX18" fmla="*/ 295275 w 819150"/>
                    <a:gd name="connsiteY18" fmla="*/ 485775 h 569118"/>
                    <a:gd name="connsiteX19" fmla="*/ 150018 w 819150"/>
                    <a:gd name="connsiteY19" fmla="*/ 497681 h 569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9150" h="569118">
                      <a:moveTo>
                        <a:pt x="150018" y="497681"/>
                      </a:moveTo>
                      <a:lnTo>
                        <a:pt x="138112" y="440531"/>
                      </a:lnTo>
                      <a:lnTo>
                        <a:pt x="23812" y="404812"/>
                      </a:lnTo>
                      <a:lnTo>
                        <a:pt x="0" y="240506"/>
                      </a:lnTo>
                      <a:lnTo>
                        <a:pt x="190500" y="171450"/>
                      </a:lnTo>
                      <a:lnTo>
                        <a:pt x="271462" y="176212"/>
                      </a:lnTo>
                      <a:lnTo>
                        <a:pt x="309562" y="21431"/>
                      </a:lnTo>
                      <a:lnTo>
                        <a:pt x="383381" y="85725"/>
                      </a:lnTo>
                      <a:lnTo>
                        <a:pt x="445293" y="0"/>
                      </a:lnTo>
                      <a:lnTo>
                        <a:pt x="569118" y="83343"/>
                      </a:lnTo>
                      <a:lnTo>
                        <a:pt x="654843" y="23812"/>
                      </a:lnTo>
                      <a:lnTo>
                        <a:pt x="764381" y="80962"/>
                      </a:lnTo>
                      <a:lnTo>
                        <a:pt x="819150" y="233362"/>
                      </a:lnTo>
                      <a:lnTo>
                        <a:pt x="757237" y="402431"/>
                      </a:lnTo>
                      <a:lnTo>
                        <a:pt x="723900" y="433387"/>
                      </a:lnTo>
                      <a:lnTo>
                        <a:pt x="673893" y="461962"/>
                      </a:lnTo>
                      <a:lnTo>
                        <a:pt x="597693" y="564356"/>
                      </a:lnTo>
                      <a:lnTo>
                        <a:pt x="519112" y="569118"/>
                      </a:lnTo>
                      <a:lnTo>
                        <a:pt x="295275" y="485775"/>
                      </a:lnTo>
                      <a:lnTo>
                        <a:pt x="150018" y="49768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9" name="Полилиния 18"/>
                <p:cNvSpPr>
                  <a:spLocks noChangeAspect="1"/>
                </p:cNvSpPr>
                <p:nvPr/>
              </p:nvSpPr>
              <p:spPr>
                <a:xfrm>
                  <a:off x="4872038" y="4164806"/>
                  <a:ext cx="573881" cy="621507"/>
                </a:xfrm>
                <a:custGeom>
                  <a:avLst/>
                  <a:gdLst>
                    <a:gd name="connsiteX0" fmla="*/ 0 w 573881"/>
                    <a:gd name="connsiteY0" fmla="*/ 254794 h 621507"/>
                    <a:gd name="connsiteX1" fmla="*/ 64293 w 573881"/>
                    <a:gd name="connsiteY1" fmla="*/ 283369 h 621507"/>
                    <a:gd name="connsiteX2" fmla="*/ 119062 w 573881"/>
                    <a:gd name="connsiteY2" fmla="*/ 395288 h 621507"/>
                    <a:gd name="connsiteX3" fmla="*/ 121443 w 573881"/>
                    <a:gd name="connsiteY3" fmla="*/ 469107 h 621507"/>
                    <a:gd name="connsiteX4" fmla="*/ 140493 w 573881"/>
                    <a:gd name="connsiteY4" fmla="*/ 528638 h 621507"/>
                    <a:gd name="connsiteX5" fmla="*/ 207168 w 573881"/>
                    <a:gd name="connsiteY5" fmla="*/ 621507 h 621507"/>
                    <a:gd name="connsiteX6" fmla="*/ 340518 w 573881"/>
                    <a:gd name="connsiteY6" fmla="*/ 559594 h 621507"/>
                    <a:gd name="connsiteX7" fmla="*/ 307181 w 573881"/>
                    <a:gd name="connsiteY7" fmla="*/ 545307 h 621507"/>
                    <a:gd name="connsiteX8" fmla="*/ 311943 w 573881"/>
                    <a:gd name="connsiteY8" fmla="*/ 476250 h 621507"/>
                    <a:gd name="connsiteX9" fmla="*/ 452437 w 573881"/>
                    <a:gd name="connsiteY9" fmla="*/ 288132 h 621507"/>
                    <a:gd name="connsiteX10" fmla="*/ 559593 w 573881"/>
                    <a:gd name="connsiteY10" fmla="*/ 245269 h 621507"/>
                    <a:gd name="connsiteX11" fmla="*/ 573881 w 573881"/>
                    <a:gd name="connsiteY11" fmla="*/ 97632 h 621507"/>
                    <a:gd name="connsiteX12" fmla="*/ 502443 w 573881"/>
                    <a:gd name="connsiteY12" fmla="*/ 38100 h 621507"/>
                    <a:gd name="connsiteX13" fmla="*/ 378618 w 573881"/>
                    <a:gd name="connsiteY13" fmla="*/ 54769 h 621507"/>
                    <a:gd name="connsiteX14" fmla="*/ 266700 w 573881"/>
                    <a:gd name="connsiteY14" fmla="*/ 47625 h 621507"/>
                    <a:gd name="connsiteX15" fmla="*/ 223837 w 573881"/>
                    <a:gd name="connsiteY15" fmla="*/ 61913 h 621507"/>
                    <a:gd name="connsiteX16" fmla="*/ 114300 w 573881"/>
                    <a:gd name="connsiteY16" fmla="*/ 0 h 621507"/>
                    <a:gd name="connsiteX17" fmla="*/ 9525 w 573881"/>
                    <a:gd name="connsiteY17" fmla="*/ 45244 h 621507"/>
                    <a:gd name="connsiteX18" fmla="*/ 71437 w 573881"/>
                    <a:gd name="connsiteY18" fmla="*/ 114300 h 621507"/>
                    <a:gd name="connsiteX19" fmla="*/ 0 w 573881"/>
                    <a:gd name="connsiteY19" fmla="*/ 254794 h 62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3881" h="621507">
                      <a:moveTo>
                        <a:pt x="0" y="254794"/>
                      </a:moveTo>
                      <a:lnTo>
                        <a:pt x="64293" y="283369"/>
                      </a:lnTo>
                      <a:lnTo>
                        <a:pt x="119062" y="395288"/>
                      </a:lnTo>
                      <a:cubicBezTo>
                        <a:pt x="119856" y="419894"/>
                        <a:pt x="120649" y="444501"/>
                        <a:pt x="121443" y="469107"/>
                      </a:cubicBezTo>
                      <a:lnTo>
                        <a:pt x="140493" y="528638"/>
                      </a:lnTo>
                      <a:lnTo>
                        <a:pt x="207168" y="621507"/>
                      </a:lnTo>
                      <a:lnTo>
                        <a:pt x="340518" y="559594"/>
                      </a:lnTo>
                      <a:lnTo>
                        <a:pt x="307181" y="545307"/>
                      </a:lnTo>
                      <a:lnTo>
                        <a:pt x="311943" y="476250"/>
                      </a:lnTo>
                      <a:lnTo>
                        <a:pt x="452437" y="288132"/>
                      </a:lnTo>
                      <a:lnTo>
                        <a:pt x="559593" y="245269"/>
                      </a:lnTo>
                      <a:lnTo>
                        <a:pt x="573881" y="97632"/>
                      </a:lnTo>
                      <a:lnTo>
                        <a:pt x="502443" y="38100"/>
                      </a:lnTo>
                      <a:lnTo>
                        <a:pt x="378618" y="54769"/>
                      </a:lnTo>
                      <a:lnTo>
                        <a:pt x="266700" y="47625"/>
                      </a:lnTo>
                      <a:lnTo>
                        <a:pt x="223837" y="61913"/>
                      </a:lnTo>
                      <a:lnTo>
                        <a:pt x="114300" y="0"/>
                      </a:lnTo>
                      <a:lnTo>
                        <a:pt x="9525" y="45244"/>
                      </a:lnTo>
                      <a:lnTo>
                        <a:pt x="71437" y="114300"/>
                      </a:lnTo>
                      <a:lnTo>
                        <a:pt x="0" y="254794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0" name="Полилиния 19"/>
                <p:cNvSpPr>
                  <a:spLocks noChangeAspect="1"/>
                </p:cNvSpPr>
                <p:nvPr/>
              </p:nvSpPr>
              <p:spPr>
                <a:xfrm>
                  <a:off x="5181600" y="4338638"/>
                  <a:ext cx="723900" cy="726281"/>
                </a:xfrm>
                <a:custGeom>
                  <a:avLst/>
                  <a:gdLst>
                    <a:gd name="connsiteX0" fmla="*/ 228600 w 723900"/>
                    <a:gd name="connsiteY0" fmla="*/ 726281 h 726281"/>
                    <a:gd name="connsiteX1" fmla="*/ 130969 w 723900"/>
                    <a:gd name="connsiteY1" fmla="*/ 642937 h 726281"/>
                    <a:gd name="connsiteX2" fmla="*/ 173831 w 723900"/>
                    <a:gd name="connsiteY2" fmla="*/ 557212 h 726281"/>
                    <a:gd name="connsiteX3" fmla="*/ 150019 w 723900"/>
                    <a:gd name="connsiteY3" fmla="*/ 461962 h 726281"/>
                    <a:gd name="connsiteX4" fmla="*/ 0 w 723900"/>
                    <a:gd name="connsiteY4" fmla="*/ 371475 h 726281"/>
                    <a:gd name="connsiteX5" fmla="*/ 2381 w 723900"/>
                    <a:gd name="connsiteY5" fmla="*/ 295275 h 726281"/>
                    <a:gd name="connsiteX6" fmla="*/ 140494 w 723900"/>
                    <a:gd name="connsiteY6" fmla="*/ 119062 h 726281"/>
                    <a:gd name="connsiteX7" fmla="*/ 254794 w 723900"/>
                    <a:gd name="connsiteY7" fmla="*/ 69056 h 726281"/>
                    <a:gd name="connsiteX8" fmla="*/ 259556 w 723900"/>
                    <a:gd name="connsiteY8" fmla="*/ 38100 h 726281"/>
                    <a:gd name="connsiteX9" fmla="*/ 504825 w 723900"/>
                    <a:gd name="connsiteY9" fmla="*/ 0 h 726281"/>
                    <a:gd name="connsiteX10" fmla="*/ 702469 w 723900"/>
                    <a:gd name="connsiteY10" fmla="*/ 76200 h 726281"/>
                    <a:gd name="connsiteX11" fmla="*/ 723900 w 723900"/>
                    <a:gd name="connsiteY11" fmla="*/ 159543 h 726281"/>
                    <a:gd name="connsiteX12" fmla="*/ 711994 w 723900"/>
                    <a:gd name="connsiteY12" fmla="*/ 295275 h 726281"/>
                    <a:gd name="connsiteX13" fmla="*/ 671513 w 723900"/>
                    <a:gd name="connsiteY13" fmla="*/ 419100 h 726281"/>
                    <a:gd name="connsiteX14" fmla="*/ 633413 w 723900"/>
                    <a:gd name="connsiteY14" fmla="*/ 504825 h 726281"/>
                    <a:gd name="connsiteX15" fmla="*/ 461963 w 723900"/>
                    <a:gd name="connsiteY15" fmla="*/ 588168 h 726281"/>
                    <a:gd name="connsiteX16" fmla="*/ 247650 w 723900"/>
                    <a:gd name="connsiteY16" fmla="*/ 619125 h 726281"/>
                    <a:gd name="connsiteX17" fmla="*/ 228600 w 723900"/>
                    <a:gd name="connsiteY17" fmla="*/ 726281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3900" h="726281">
                      <a:moveTo>
                        <a:pt x="228600" y="726281"/>
                      </a:moveTo>
                      <a:lnTo>
                        <a:pt x="130969" y="642937"/>
                      </a:lnTo>
                      <a:lnTo>
                        <a:pt x="173831" y="557212"/>
                      </a:lnTo>
                      <a:lnTo>
                        <a:pt x="150019" y="461962"/>
                      </a:lnTo>
                      <a:lnTo>
                        <a:pt x="0" y="371475"/>
                      </a:lnTo>
                      <a:cubicBezTo>
                        <a:pt x="794" y="346075"/>
                        <a:pt x="1587" y="320675"/>
                        <a:pt x="2381" y="295275"/>
                      </a:cubicBezTo>
                      <a:lnTo>
                        <a:pt x="140494" y="119062"/>
                      </a:lnTo>
                      <a:lnTo>
                        <a:pt x="254794" y="69056"/>
                      </a:lnTo>
                      <a:lnTo>
                        <a:pt x="259556" y="38100"/>
                      </a:lnTo>
                      <a:lnTo>
                        <a:pt x="504825" y="0"/>
                      </a:lnTo>
                      <a:lnTo>
                        <a:pt x="702469" y="76200"/>
                      </a:lnTo>
                      <a:lnTo>
                        <a:pt x="723900" y="159543"/>
                      </a:lnTo>
                      <a:lnTo>
                        <a:pt x="711994" y="295275"/>
                      </a:lnTo>
                      <a:lnTo>
                        <a:pt x="671513" y="419100"/>
                      </a:lnTo>
                      <a:lnTo>
                        <a:pt x="633413" y="504825"/>
                      </a:lnTo>
                      <a:lnTo>
                        <a:pt x="461963" y="588168"/>
                      </a:lnTo>
                      <a:lnTo>
                        <a:pt x="247650" y="619125"/>
                      </a:lnTo>
                      <a:lnTo>
                        <a:pt x="228600" y="72628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1" name="Полилиния 20"/>
                <p:cNvSpPr>
                  <a:spLocks noChangeAspect="1"/>
                </p:cNvSpPr>
                <p:nvPr/>
              </p:nvSpPr>
              <p:spPr>
                <a:xfrm>
                  <a:off x="4045744" y="4381500"/>
                  <a:ext cx="785812" cy="845344"/>
                </a:xfrm>
                <a:custGeom>
                  <a:avLst/>
                  <a:gdLst>
                    <a:gd name="connsiteX0" fmla="*/ 95250 w 785812"/>
                    <a:gd name="connsiteY0" fmla="*/ 545306 h 845344"/>
                    <a:gd name="connsiteX1" fmla="*/ 0 w 785812"/>
                    <a:gd name="connsiteY1" fmla="*/ 488156 h 845344"/>
                    <a:gd name="connsiteX2" fmla="*/ 76200 w 785812"/>
                    <a:gd name="connsiteY2" fmla="*/ 431006 h 845344"/>
                    <a:gd name="connsiteX3" fmla="*/ 97631 w 785812"/>
                    <a:gd name="connsiteY3" fmla="*/ 383381 h 845344"/>
                    <a:gd name="connsiteX4" fmla="*/ 59531 w 785812"/>
                    <a:gd name="connsiteY4" fmla="*/ 138113 h 845344"/>
                    <a:gd name="connsiteX5" fmla="*/ 145256 w 785812"/>
                    <a:gd name="connsiteY5" fmla="*/ 19050 h 845344"/>
                    <a:gd name="connsiteX6" fmla="*/ 185737 w 785812"/>
                    <a:gd name="connsiteY6" fmla="*/ 0 h 845344"/>
                    <a:gd name="connsiteX7" fmla="*/ 311944 w 785812"/>
                    <a:gd name="connsiteY7" fmla="*/ 50006 h 845344"/>
                    <a:gd name="connsiteX8" fmla="*/ 311944 w 785812"/>
                    <a:gd name="connsiteY8" fmla="*/ 166688 h 845344"/>
                    <a:gd name="connsiteX9" fmla="*/ 316706 w 785812"/>
                    <a:gd name="connsiteY9" fmla="*/ 183356 h 845344"/>
                    <a:gd name="connsiteX10" fmla="*/ 464344 w 785812"/>
                    <a:gd name="connsiteY10" fmla="*/ 178594 h 845344"/>
                    <a:gd name="connsiteX11" fmla="*/ 600075 w 785812"/>
                    <a:gd name="connsiteY11" fmla="*/ 202406 h 845344"/>
                    <a:gd name="connsiteX12" fmla="*/ 707231 w 785812"/>
                    <a:gd name="connsiteY12" fmla="*/ 238125 h 845344"/>
                    <a:gd name="connsiteX13" fmla="*/ 595312 w 785812"/>
                    <a:gd name="connsiteY13" fmla="*/ 304800 h 845344"/>
                    <a:gd name="connsiteX14" fmla="*/ 611981 w 785812"/>
                    <a:gd name="connsiteY14" fmla="*/ 426244 h 845344"/>
                    <a:gd name="connsiteX15" fmla="*/ 731044 w 785812"/>
                    <a:gd name="connsiteY15" fmla="*/ 652463 h 845344"/>
                    <a:gd name="connsiteX16" fmla="*/ 785812 w 785812"/>
                    <a:gd name="connsiteY16" fmla="*/ 845344 h 845344"/>
                    <a:gd name="connsiteX17" fmla="*/ 711994 w 785812"/>
                    <a:gd name="connsiteY17" fmla="*/ 804863 h 845344"/>
                    <a:gd name="connsiteX18" fmla="*/ 588169 w 785812"/>
                    <a:gd name="connsiteY18" fmla="*/ 845344 h 845344"/>
                    <a:gd name="connsiteX19" fmla="*/ 561975 w 785812"/>
                    <a:gd name="connsiteY19" fmla="*/ 709613 h 845344"/>
                    <a:gd name="connsiteX20" fmla="*/ 485775 w 785812"/>
                    <a:gd name="connsiteY20" fmla="*/ 700088 h 845344"/>
                    <a:gd name="connsiteX21" fmla="*/ 419100 w 785812"/>
                    <a:gd name="connsiteY21" fmla="*/ 621506 h 845344"/>
                    <a:gd name="connsiteX22" fmla="*/ 292894 w 785812"/>
                    <a:gd name="connsiteY22" fmla="*/ 552450 h 845344"/>
                    <a:gd name="connsiteX23" fmla="*/ 183356 w 785812"/>
                    <a:gd name="connsiteY23" fmla="*/ 497681 h 845344"/>
                    <a:gd name="connsiteX24" fmla="*/ 95250 w 785812"/>
                    <a:gd name="connsiteY24" fmla="*/ 545306 h 845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85812" h="845344">
                      <a:moveTo>
                        <a:pt x="95250" y="545306"/>
                      </a:moveTo>
                      <a:lnTo>
                        <a:pt x="0" y="488156"/>
                      </a:lnTo>
                      <a:lnTo>
                        <a:pt x="76200" y="431006"/>
                      </a:lnTo>
                      <a:lnTo>
                        <a:pt x="97631" y="383381"/>
                      </a:lnTo>
                      <a:lnTo>
                        <a:pt x="59531" y="138113"/>
                      </a:lnTo>
                      <a:lnTo>
                        <a:pt x="145256" y="19050"/>
                      </a:lnTo>
                      <a:lnTo>
                        <a:pt x="185737" y="0"/>
                      </a:lnTo>
                      <a:lnTo>
                        <a:pt x="311944" y="50006"/>
                      </a:lnTo>
                      <a:lnTo>
                        <a:pt x="311944" y="166688"/>
                      </a:lnTo>
                      <a:lnTo>
                        <a:pt x="316706" y="183356"/>
                      </a:lnTo>
                      <a:lnTo>
                        <a:pt x="464344" y="178594"/>
                      </a:lnTo>
                      <a:lnTo>
                        <a:pt x="600075" y="202406"/>
                      </a:lnTo>
                      <a:lnTo>
                        <a:pt x="707231" y="238125"/>
                      </a:lnTo>
                      <a:lnTo>
                        <a:pt x="595312" y="304800"/>
                      </a:lnTo>
                      <a:lnTo>
                        <a:pt x="611981" y="426244"/>
                      </a:lnTo>
                      <a:lnTo>
                        <a:pt x="731044" y="652463"/>
                      </a:lnTo>
                      <a:lnTo>
                        <a:pt x="785812" y="845344"/>
                      </a:lnTo>
                      <a:lnTo>
                        <a:pt x="711994" y="804863"/>
                      </a:lnTo>
                      <a:lnTo>
                        <a:pt x="588169" y="845344"/>
                      </a:lnTo>
                      <a:lnTo>
                        <a:pt x="561975" y="709613"/>
                      </a:lnTo>
                      <a:lnTo>
                        <a:pt x="485775" y="700088"/>
                      </a:lnTo>
                      <a:lnTo>
                        <a:pt x="419100" y="621506"/>
                      </a:lnTo>
                      <a:lnTo>
                        <a:pt x="292894" y="552450"/>
                      </a:lnTo>
                      <a:lnTo>
                        <a:pt x="183356" y="497681"/>
                      </a:lnTo>
                      <a:lnTo>
                        <a:pt x="95250" y="54530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2" name="Полилиния 21"/>
                <p:cNvSpPr>
                  <a:spLocks noChangeAspect="1"/>
                </p:cNvSpPr>
                <p:nvPr/>
              </p:nvSpPr>
              <p:spPr>
                <a:xfrm>
                  <a:off x="4641056" y="4412456"/>
                  <a:ext cx="773907" cy="931069"/>
                </a:xfrm>
                <a:custGeom>
                  <a:avLst/>
                  <a:gdLst>
                    <a:gd name="connsiteX0" fmla="*/ 388144 w 773907"/>
                    <a:gd name="connsiteY0" fmla="*/ 931069 h 931069"/>
                    <a:gd name="connsiteX1" fmla="*/ 180975 w 773907"/>
                    <a:gd name="connsiteY1" fmla="*/ 816769 h 931069"/>
                    <a:gd name="connsiteX2" fmla="*/ 138113 w 773907"/>
                    <a:gd name="connsiteY2" fmla="*/ 607219 h 931069"/>
                    <a:gd name="connsiteX3" fmla="*/ 19050 w 773907"/>
                    <a:gd name="connsiteY3" fmla="*/ 397669 h 931069"/>
                    <a:gd name="connsiteX4" fmla="*/ 0 w 773907"/>
                    <a:gd name="connsiteY4" fmla="*/ 266700 h 931069"/>
                    <a:gd name="connsiteX5" fmla="*/ 109538 w 773907"/>
                    <a:gd name="connsiteY5" fmla="*/ 209550 h 931069"/>
                    <a:gd name="connsiteX6" fmla="*/ 114300 w 773907"/>
                    <a:gd name="connsiteY6" fmla="*/ 119063 h 931069"/>
                    <a:gd name="connsiteX7" fmla="*/ 202407 w 773907"/>
                    <a:gd name="connsiteY7" fmla="*/ 0 h 931069"/>
                    <a:gd name="connsiteX8" fmla="*/ 302419 w 773907"/>
                    <a:gd name="connsiteY8" fmla="*/ 40482 h 931069"/>
                    <a:gd name="connsiteX9" fmla="*/ 345282 w 773907"/>
                    <a:gd name="connsiteY9" fmla="*/ 140494 h 931069"/>
                    <a:gd name="connsiteX10" fmla="*/ 352425 w 773907"/>
                    <a:gd name="connsiteY10" fmla="*/ 228600 h 931069"/>
                    <a:gd name="connsiteX11" fmla="*/ 373857 w 773907"/>
                    <a:gd name="connsiteY11" fmla="*/ 276225 h 931069"/>
                    <a:gd name="connsiteX12" fmla="*/ 440532 w 773907"/>
                    <a:gd name="connsiteY12" fmla="*/ 371475 h 931069"/>
                    <a:gd name="connsiteX13" fmla="*/ 578644 w 773907"/>
                    <a:gd name="connsiteY13" fmla="*/ 311944 h 931069"/>
                    <a:gd name="connsiteX14" fmla="*/ 690563 w 773907"/>
                    <a:gd name="connsiteY14" fmla="*/ 390525 h 931069"/>
                    <a:gd name="connsiteX15" fmla="*/ 711994 w 773907"/>
                    <a:gd name="connsiteY15" fmla="*/ 481013 h 931069"/>
                    <a:gd name="connsiteX16" fmla="*/ 673894 w 773907"/>
                    <a:gd name="connsiteY16" fmla="*/ 566738 h 931069"/>
                    <a:gd name="connsiteX17" fmla="*/ 773907 w 773907"/>
                    <a:gd name="connsiteY17" fmla="*/ 650082 h 931069"/>
                    <a:gd name="connsiteX18" fmla="*/ 769144 w 773907"/>
                    <a:gd name="connsiteY18" fmla="*/ 707232 h 931069"/>
                    <a:gd name="connsiteX19" fmla="*/ 578644 w 773907"/>
                    <a:gd name="connsiteY19" fmla="*/ 628650 h 931069"/>
                    <a:gd name="connsiteX20" fmla="*/ 445294 w 773907"/>
                    <a:gd name="connsiteY20" fmla="*/ 492919 h 931069"/>
                    <a:gd name="connsiteX21" fmla="*/ 392907 w 773907"/>
                    <a:gd name="connsiteY21" fmla="*/ 661988 h 931069"/>
                    <a:gd name="connsiteX22" fmla="*/ 388144 w 773907"/>
                    <a:gd name="connsiteY22" fmla="*/ 931069 h 93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73907" h="931069">
                      <a:moveTo>
                        <a:pt x="388144" y="931069"/>
                      </a:moveTo>
                      <a:lnTo>
                        <a:pt x="180975" y="816769"/>
                      </a:lnTo>
                      <a:lnTo>
                        <a:pt x="138113" y="607219"/>
                      </a:lnTo>
                      <a:lnTo>
                        <a:pt x="19050" y="397669"/>
                      </a:lnTo>
                      <a:lnTo>
                        <a:pt x="0" y="266700"/>
                      </a:lnTo>
                      <a:lnTo>
                        <a:pt x="109538" y="209550"/>
                      </a:lnTo>
                      <a:lnTo>
                        <a:pt x="114300" y="119063"/>
                      </a:lnTo>
                      <a:lnTo>
                        <a:pt x="202407" y="0"/>
                      </a:lnTo>
                      <a:lnTo>
                        <a:pt x="302419" y="40482"/>
                      </a:lnTo>
                      <a:lnTo>
                        <a:pt x="345282" y="140494"/>
                      </a:lnTo>
                      <a:lnTo>
                        <a:pt x="352425" y="228600"/>
                      </a:lnTo>
                      <a:lnTo>
                        <a:pt x="373857" y="276225"/>
                      </a:lnTo>
                      <a:lnTo>
                        <a:pt x="440532" y="371475"/>
                      </a:lnTo>
                      <a:lnTo>
                        <a:pt x="578644" y="311944"/>
                      </a:lnTo>
                      <a:lnTo>
                        <a:pt x="690563" y="390525"/>
                      </a:lnTo>
                      <a:lnTo>
                        <a:pt x="711994" y="481013"/>
                      </a:lnTo>
                      <a:lnTo>
                        <a:pt x="673894" y="566738"/>
                      </a:lnTo>
                      <a:lnTo>
                        <a:pt x="773907" y="650082"/>
                      </a:lnTo>
                      <a:lnTo>
                        <a:pt x="769144" y="707232"/>
                      </a:lnTo>
                      <a:lnTo>
                        <a:pt x="578644" y="628650"/>
                      </a:lnTo>
                      <a:lnTo>
                        <a:pt x="445294" y="492919"/>
                      </a:lnTo>
                      <a:lnTo>
                        <a:pt x="392907" y="661988"/>
                      </a:lnTo>
                      <a:cubicBezTo>
                        <a:pt x="391319" y="752475"/>
                        <a:pt x="389732" y="842963"/>
                        <a:pt x="388144" y="93106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3" name="Полилиния 22"/>
                <p:cNvSpPr>
                  <a:spLocks noChangeAspect="1"/>
                </p:cNvSpPr>
                <p:nvPr/>
              </p:nvSpPr>
              <p:spPr>
                <a:xfrm>
                  <a:off x="4967288" y="4907756"/>
                  <a:ext cx="714375" cy="1121569"/>
                </a:xfrm>
                <a:custGeom>
                  <a:avLst/>
                  <a:gdLst>
                    <a:gd name="connsiteX0" fmla="*/ 447675 w 714375"/>
                    <a:gd name="connsiteY0" fmla="*/ 209550 h 1121569"/>
                    <a:gd name="connsiteX1" fmla="*/ 419100 w 714375"/>
                    <a:gd name="connsiteY1" fmla="*/ 361950 h 1121569"/>
                    <a:gd name="connsiteX2" fmla="*/ 607218 w 714375"/>
                    <a:gd name="connsiteY2" fmla="*/ 731044 h 1121569"/>
                    <a:gd name="connsiteX3" fmla="*/ 714375 w 714375"/>
                    <a:gd name="connsiteY3" fmla="*/ 831057 h 1121569"/>
                    <a:gd name="connsiteX4" fmla="*/ 704850 w 714375"/>
                    <a:gd name="connsiteY4" fmla="*/ 938213 h 1121569"/>
                    <a:gd name="connsiteX5" fmla="*/ 626268 w 714375"/>
                    <a:gd name="connsiteY5" fmla="*/ 1009650 h 1121569"/>
                    <a:gd name="connsiteX6" fmla="*/ 611981 w 714375"/>
                    <a:gd name="connsiteY6" fmla="*/ 1121569 h 1121569"/>
                    <a:gd name="connsiteX7" fmla="*/ 440531 w 714375"/>
                    <a:gd name="connsiteY7" fmla="*/ 1031082 h 1121569"/>
                    <a:gd name="connsiteX8" fmla="*/ 197643 w 714375"/>
                    <a:gd name="connsiteY8" fmla="*/ 1007269 h 1121569"/>
                    <a:gd name="connsiteX9" fmla="*/ 221456 w 714375"/>
                    <a:gd name="connsiteY9" fmla="*/ 940594 h 1121569"/>
                    <a:gd name="connsiteX10" fmla="*/ 0 w 714375"/>
                    <a:gd name="connsiteY10" fmla="*/ 878682 h 1121569"/>
                    <a:gd name="connsiteX11" fmla="*/ 50006 w 714375"/>
                    <a:gd name="connsiteY11" fmla="*/ 740569 h 1121569"/>
                    <a:gd name="connsiteX12" fmla="*/ 64293 w 714375"/>
                    <a:gd name="connsiteY12" fmla="*/ 428625 h 1121569"/>
                    <a:gd name="connsiteX13" fmla="*/ 76200 w 714375"/>
                    <a:gd name="connsiteY13" fmla="*/ 147638 h 1121569"/>
                    <a:gd name="connsiteX14" fmla="*/ 121443 w 714375"/>
                    <a:gd name="connsiteY14" fmla="*/ 0 h 1121569"/>
                    <a:gd name="connsiteX15" fmla="*/ 252412 w 714375"/>
                    <a:gd name="connsiteY15" fmla="*/ 128588 h 1121569"/>
                    <a:gd name="connsiteX16" fmla="*/ 447675 w 714375"/>
                    <a:gd name="connsiteY16" fmla="*/ 209550 h 112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14375" h="1121569">
                      <a:moveTo>
                        <a:pt x="447675" y="209550"/>
                      </a:moveTo>
                      <a:lnTo>
                        <a:pt x="419100" y="361950"/>
                      </a:lnTo>
                      <a:lnTo>
                        <a:pt x="607218" y="731044"/>
                      </a:lnTo>
                      <a:lnTo>
                        <a:pt x="714375" y="831057"/>
                      </a:lnTo>
                      <a:lnTo>
                        <a:pt x="704850" y="938213"/>
                      </a:lnTo>
                      <a:lnTo>
                        <a:pt x="626268" y="1009650"/>
                      </a:lnTo>
                      <a:lnTo>
                        <a:pt x="611981" y="1121569"/>
                      </a:lnTo>
                      <a:lnTo>
                        <a:pt x="440531" y="1031082"/>
                      </a:lnTo>
                      <a:lnTo>
                        <a:pt x="197643" y="1007269"/>
                      </a:lnTo>
                      <a:lnTo>
                        <a:pt x="221456" y="940594"/>
                      </a:lnTo>
                      <a:lnTo>
                        <a:pt x="0" y="878682"/>
                      </a:lnTo>
                      <a:lnTo>
                        <a:pt x="50006" y="740569"/>
                      </a:lnTo>
                      <a:lnTo>
                        <a:pt x="64293" y="428625"/>
                      </a:lnTo>
                      <a:lnTo>
                        <a:pt x="76200" y="147638"/>
                      </a:lnTo>
                      <a:lnTo>
                        <a:pt x="121443" y="0"/>
                      </a:lnTo>
                      <a:lnTo>
                        <a:pt x="252412" y="128588"/>
                      </a:lnTo>
                      <a:lnTo>
                        <a:pt x="447675" y="20955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4" name="Полилиния 23"/>
                <p:cNvSpPr>
                  <a:spLocks noChangeAspect="1"/>
                </p:cNvSpPr>
                <p:nvPr/>
              </p:nvSpPr>
              <p:spPr>
                <a:xfrm>
                  <a:off x="4202906" y="5183981"/>
                  <a:ext cx="826294" cy="688182"/>
                </a:xfrm>
                <a:custGeom>
                  <a:avLst/>
                  <a:gdLst>
                    <a:gd name="connsiteX0" fmla="*/ 47625 w 826294"/>
                    <a:gd name="connsiteY0" fmla="*/ 330994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47625 w 826294"/>
                    <a:gd name="connsiteY12" fmla="*/ 330994 h 688182"/>
                    <a:gd name="connsiteX0" fmla="*/ 83342 w 826294"/>
                    <a:gd name="connsiteY0" fmla="*/ 316721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83342 w 826294"/>
                    <a:gd name="connsiteY12" fmla="*/ 316721 h 68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6294" h="688182">
                      <a:moveTo>
                        <a:pt x="83342" y="316721"/>
                      </a:moveTo>
                      <a:lnTo>
                        <a:pt x="0" y="107157"/>
                      </a:lnTo>
                      <a:lnTo>
                        <a:pt x="259557" y="123825"/>
                      </a:lnTo>
                      <a:lnTo>
                        <a:pt x="428625" y="40482"/>
                      </a:lnTo>
                      <a:lnTo>
                        <a:pt x="559594" y="0"/>
                      </a:lnTo>
                      <a:lnTo>
                        <a:pt x="826294" y="154782"/>
                      </a:lnTo>
                      <a:lnTo>
                        <a:pt x="812007" y="466725"/>
                      </a:lnTo>
                      <a:lnTo>
                        <a:pt x="731044" y="678657"/>
                      </a:lnTo>
                      <a:lnTo>
                        <a:pt x="428625" y="688182"/>
                      </a:lnTo>
                      <a:lnTo>
                        <a:pt x="411957" y="592932"/>
                      </a:lnTo>
                      <a:lnTo>
                        <a:pt x="304800" y="569119"/>
                      </a:lnTo>
                      <a:lnTo>
                        <a:pt x="188119" y="523875"/>
                      </a:lnTo>
                      <a:lnTo>
                        <a:pt x="83342" y="31672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5" name="Полилиния 24"/>
                <p:cNvSpPr>
                  <a:spLocks noChangeAspect="1"/>
                </p:cNvSpPr>
                <p:nvPr/>
              </p:nvSpPr>
              <p:spPr>
                <a:xfrm>
                  <a:off x="4633913" y="5781675"/>
                  <a:ext cx="838200" cy="692944"/>
                </a:xfrm>
                <a:custGeom>
                  <a:avLst/>
                  <a:gdLst>
                    <a:gd name="connsiteX0" fmla="*/ 0 w 838200"/>
                    <a:gd name="connsiteY0" fmla="*/ 90488 h 692944"/>
                    <a:gd name="connsiteX1" fmla="*/ 11906 w 838200"/>
                    <a:gd name="connsiteY1" fmla="*/ 280988 h 692944"/>
                    <a:gd name="connsiteX2" fmla="*/ 230981 w 838200"/>
                    <a:gd name="connsiteY2" fmla="*/ 285750 h 692944"/>
                    <a:gd name="connsiteX3" fmla="*/ 280987 w 838200"/>
                    <a:gd name="connsiteY3" fmla="*/ 447675 h 692944"/>
                    <a:gd name="connsiteX4" fmla="*/ 314325 w 838200"/>
                    <a:gd name="connsiteY4" fmla="*/ 573881 h 692944"/>
                    <a:gd name="connsiteX5" fmla="*/ 369093 w 838200"/>
                    <a:gd name="connsiteY5" fmla="*/ 666750 h 692944"/>
                    <a:gd name="connsiteX6" fmla="*/ 466725 w 838200"/>
                    <a:gd name="connsiteY6" fmla="*/ 692944 h 692944"/>
                    <a:gd name="connsiteX7" fmla="*/ 573881 w 838200"/>
                    <a:gd name="connsiteY7" fmla="*/ 678656 h 692944"/>
                    <a:gd name="connsiteX8" fmla="*/ 719137 w 838200"/>
                    <a:gd name="connsiteY8" fmla="*/ 631031 h 692944"/>
                    <a:gd name="connsiteX9" fmla="*/ 816768 w 838200"/>
                    <a:gd name="connsiteY9" fmla="*/ 511969 h 692944"/>
                    <a:gd name="connsiteX10" fmla="*/ 819150 w 838200"/>
                    <a:gd name="connsiteY10" fmla="*/ 350044 h 692944"/>
                    <a:gd name="connsiteX11" fmla="*/ 838200 w 838200"/>
                    <a:gd name="connsiteY11" fmla="*/ 195263 h 692944"/>
                    <a:gd name="connsiteX12" fmla="*/ 769143 w 838200"/>
                    <a:gd name="connsiteY12" fmla="*/ 154781 h 692944"/>
                    <a:gd name="connsiteX13" fmla="*/ 528637 w 838200"/>
                    <a:gd name="connsiteY13" fmla="*/ 128588 h 692944"/>
                    <a:gd name="connsiteX14" fmla="*/ 552450 w 838200"/>
                    <a:gd name="connsiteY14" fmla="*/ 59531 h 692944"/>
                    <a:gd name="connsiteX15" fmla="*/ 328612 w 838200"/>
                    <a:gd name="connsiteY15" fmla="*/ 0 h 692944"/>
                    <a:gd name="connsiteX16" fmla="*/ 302418 w 838200"/>
                    <a:gd name="connsiteY16" fmla="*/ 80963 h 692944"/>
                    <a:gd name="connsiteX17" fmla="*/ 0 w 838200"/>
                    <a:gd name="connsiteY17" fmla="*/ 90488 h 692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38200" h="692944">
                      <a:moveTo>
                        <a:pt x="0" y="90488"/>
                      </a:moveTo>
                      <a:lnTo>
                        <a:pt x="11906" y="280988"/>
                      </a:lnTo>
                      <a:lnTo>
                        <a:pt x="230981" y="285750"/>
                      </a:lnTo>
                      <a:lnTo>
                        <a:pt x="280987" y="447675"/>
                      </a:lnTo>
                      <a:lnTo>
                        <a:pt x="314325" y="573881"/>
                      </a:lnTo>
                      <a:lnTo>
                        <a:pt x="369093" y="666750"/>
                      </a:lnTo>
                      <a:lnTo>
                        <a:pt x="466725" y="692944"/>
                      </a:lnTo>
                      <a:lnTo>
                        <a:pt x="573881" y="678656"/>
                      </a:lnTo>
                      <a:lnTo>
                        <a:pt x="719137" y="631031"/>
                      </a:lnTo>
                      <a:lnTo>
                        <a:pt x="816768" y="511969"/>
                      </a:lnTo>
                      <a:lnTo>
                        <a:pt x="819150" y="350044"/>
                      </a:lnTo>
                      <a:lnTo>
                        <a:pt x="838200" y="195263"/>
                      </a:lnTo>
                      <a:lnTo>
                        <a:pt x="769143" y="154781"/>
                      </a:lnTo>
                      <a:lnTo>
                        <a:pt x="528637" y="128588"/>
                      </a:lnTo>
                      <a:lnTo>
                        <a:pt x="552450" y="59531"/>
                      </a:lnTo>
                      <a:lnTo>
                        <a:pt x="328612" y="0"/>
                      </a:lnTo>
                      <a:lnTo>
                        <a:pt x="302418" y="80963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6" name="Полилиния 25"/>
                <p:cNvSpPr>
                  <a:spLocks noChangeAspect="1"/>
                </p:cNvSpPr>
                <p:nvPr/>
              </p:nvSpPr>
              <p:spPr>
                <a:xfrm>
                  <a:off x="5188744" y="6305550"/>
                  <a:ext cx="431006" cy="452438"/>
                </a:xfrm>
                <a:custGeom>
                  <a:avLst/>
                  <a:gdLst>
                    <a:gd name="connsiteX0" fmla="*/ 0 w 431006"/>
                    <a:gd name="connsiteY0" fmla="*/ 154781 h 452438"/>
                    <a:gd name="connsiteX1" fmla="*/ 64294 w 431006"/>
                    <a:gd name="connsiteY1" fmla="*/ 254794 h 452438"/>
                    <a:gd name="connsiteX2" fmla="*/ 73819 w 431006"/>
                    <a:gd name="connsiteY2" fmla="*/ 330994 h 452438"/>
                    <a:gd name="connsiteX3" fmla="*/ 57150 w 431006"/>
                    <a:gd name="connsiteY3" fmla="*/ 397669 h 452438"/>
                    <a:gd name="connsiteX4" fmla="*/ 285750 w 431006"/>
                    <a:gd name="connsiteY4" fmla="*/ 438150 h 452438"/>
                    <a:gd name="connsiteX5" fmla="*/ 357187 w 431006"/>
                    <a:gd name="connsiteY5" fmla="*/ 452438 h 452438"/>
                    <a:gd name="connsiteX6" fmla="*/ 409575 w 431006"/>
                    <a:gd name="connsiteY6" fmla="*/ 359569 h 452438"/>
                    <a:gd name="connsiteX7" fmla="*/ 431006 w 431006"/>
                    <a:gd name="connsiteY7" fmla="*/ 190500 h 452438"/>
                    <a:gd name="connsiteX8" fmla="*/ 347662 w 431006"/>
                    <a:gd name="connsiteY8" fmla="*/ 164306 h 452438"/>
                    <a:gd name="connsiteX9" fmla="*/ 330994 w 431006"/>
                    <a:gd name="connsiteY9" fmla="*/ 0 h 452438"/>
                    <a:gd name="connsiteX10" fmla="*/ 250031 w 431006"/>
                    <a:gd name="connsiteY10" fmla="*/ 4763 h 452438"/>
                    <a:gd name="connsiteX11" fmla="*/ 169069 w 431006"/>
                    <a:gd name="connsiteY11" fmla="*/ 107156 h 452438"/>
                    <a:gd name="connsiteX12" fmla="*/ 0 w 431006"/>
                    <a:gd name="connsiteY12" fmla="*/ 154781 h 4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1006" h="452438">
                      <a:moveTo>
                        <a:pt x="0" y="154781"/>
                      </a:moveTo>
                      <a:lnTo>
                        <a:pt x="64294" y="254794"/>
                      </a:lnTo>
                      <a:lnTo>
                        <a:pt x="73819" y="330994"/>
                      </a:lnTo>
                      <a:lnTo>
                        <a:pt x="57150" y="397669"/>
                      </a:lnTo>
                      <a:lnTo>
                        <a:pt x="285750" y="438150"/>
                      </a:lnTo>
                      <a:lnTo>
                        <a:pt x="357187" y="452438"/>
                      </a:lnTo>
                      <a:lnTo>
                        <a:pt x="409575" y="359569"/>
                      </a:lnTo>
                      <a:lnTo>
                        <a:pt x="431006" y="190500"/>
                      </a:lnTo>
                      <a:lnTo>
                        <a:pt x="347662" y="164306"/>
                      </a:lnTo>
                      <a:lnTo>
                        <a:pt x="330994" y="0"/>
                      </a:lnTo>
                      <a:lnTo>
                        <a:pt x="250031" y="4763"/>
                      </a:lnTo>
                      <a:lnTo>
                        <a:pt x="169069" y="107156"/>
                      </a:lnTo>
                      <a:lnTo>
                        <a:pt x="0" y="15478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7" name="Полилиния 26"/>
                <p:cNvSpPr>
                  <a:spLocks noChangeAspect="1"/>
                </p:cNvSpPr>
                <p:nvPr/>
              </p:nvSpPr>
              <p:spPr>
                <a:xfrm>
                  <a:off x="3933825" y="4867275"/>
                  <a:ext cx="697706" cy="659606"/>
                </a:xfrm>
                <a:custGeom>
                  <a:avLst/>
                  <a:gdLst>
                    <a:gd name="connsiteX0" fmla="*/ 152400 w 697706"/>
                    <a:gd name="connsiteY0" fmla="*/ 659606 h 659606"/>
                    <a:gd name="connsiteX1" fmla="*/ 0 w 697706"/>
                    <a:gd name="connsiteY1" fmla="*/ 559594 h 659606"/>
                    <a:gd name="connsiteX2" fmla="*/ 40481 w 697706"/>
                    <a:gd name="connsiteY2" fmla="*/ 252413 h 659606"/>
                    <a:gd name="connsiteX3" fmla="*/ 85725 w 697706"/>
                    <a:gd name="connsiteY3" fmla="*/ 180975 h 659606"/>
                    <a:gd name="connsiteX4" fmla="*/ 90488 w 697706"/>
                    <a:gd name="connsiteY4" fmla="*/ 121444 h 659606"/>
                    <a:gd name="connsiteX5" fmla="*/ 66675 w 697706"/>
                    <a:gd name="connsiteY5" fmla="*/ 9525 h 659606"/>
                    <a:gd name="connsiteX6" fmla="*/ 119063 w 697706"/>
                    <a:gd name="connsiteY6" fmla="*/ 0 h 659606"/>
                    <a:gd name="connsiteX7" fmla="*/ 204788 w 697706"/>
                    <a:gd name="connsiteY7" fmla="*/ 57150 h 659606"/>
                    <a:gd name="connsiteX8" fmla="*/ 297656 w 697706"/>
                    <a:gd name="connsiteY8" fmla="*/ 11906 h 659606"/>
                    <a:gd name="connsiteX9" fmla="*/ 523875 w 697706"/>
                    <a:gd name="connsiteY9" fmla="*/ 130969 h 659606"/>
                    <a:gd name="connsiteX10" fmla="*/ 595313 w 697706"/>
                    <a:gd name="connsiteY10" fmla="*/ 214313 h 659606"/>
                    <a:gd name="connsiteX11" fmla="*/ 678656 w 697706"/>
                    <a:gd name="connsiteY11" fmla="*/ 226219 h 659606"/>
                    <a:gd name="connsiteX12" fmla="*/ 697706 w 697706"/>
                    <a:gd name="connsiteY12" fmla="*/ 357188 h 659606"/>
                    <a:gd name="connsiteX13" fmla="*/ 526256 w 697706"/>
                    <a:gd name="connsiteY13" fmla="*/ 440531 h 659606"/>
                    <a:gd name="connsiteX14" fmla="*/ 273844 w 697706"/>
                    <a:gd name="connsiteY14" fmla="*/ 423863 h 659606"/>
                    <a:gd name="connsiteX15" fmla="*/ 352425 w 697706"/>
                    <a:gd name="connsiteY15" fmla="*/ 628650 h 659606"/>
                    <a:gd name="connsiteX16" fmla="*/ 235744 w 697706"/>
                    <a:gd name="connsiteY16" fmla="*/ 626269 h 659606"/>
                    <a:gd name="connsiteX17" fmla="*/ 152400 w 697706"/>
                    <a:gd name="connsiteY17" fmla="*/ 659606 h 65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7706" h="659606">
                      <a:moveTo>
                        <a:pt x="152400" y="659606"/>
                      </a:moveTo>
                      <a:lnTo>
                        <a:pt x="0" y="559594"/>
                      </a:lnTo>
                      <a:lnTo>
                        <a:pt x="40481" y="252413"/>
                      </a:lnTo>
                      <a:lnTo>
                        <a:pt x="85725" y="180975"/>
                      </a:lnTo>
                      <a:lnTo>
                        <a:pt x="90488" y="121444"/>
                      </a:lnTo>
                      <a:lnTo>
                        <a:pt x="66675" y="9525"/>
                      </a:lnTo>
                      <a:lnTo>
                        <a:pt x="119063" y="0"/>
                      </a:lnTo>
                      <a:lnTo>
                        <a:pt x="204788" y="57150"/>
                      </a:lnTo>
                      <a:lnTo>
                        <a:pt x="297656" y="11906"/>
                      </a:lnTo>
                      <a:lnTo>
                        <a:pt x="523875" y="130969"/>
                      </a:lnTo>
                      <a:lnTo>
                        <a:pt x="595313" y="214313"/>
                      </a:lnTo>
                      <a:lnTo>
                        <a:pt x="678656" y="226219"/>
                      </a:lnTo>
                      <a:lnTo>
                        <a:pt x="697706" y="357188"/>
                      </a:lnTo>
                      <a:lnTo>
                        <a:pt x="526256" y="440531"/>
                      </a:lnTo>
                      <a:lnTo>
                        <a:pt x="273844" y="423863"/>
                      </a:lnTo>
                      <a:lnTo>
                        <a:pt x="352425" y="628650"/>
                      </a:lnTo>
                      <a:lnTo>
                        <a:pt x="235744" y="626269"/>
                      </a:lnTo>
                      <a:lnTo>
                        <a:pt x="152400" y="65960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8" name="Полилиния 27"/>
                <p:cNvSpPr>
                  <a:spLocks noChangeAspect="1"/>
                </p:cNvSpPr>
                <p:nvPr/>
              </p:nvSpPr>
              <p:spPr>
                <a:xfrm>
                  <a:off x="3533775" y="4436269"/>
                  <a:ext cx="614363" cy="1033462"/>
                </a:xfrm>
                <a:custGeom>
                  <a:avLst/>
                  <a:gdLst>
                    <a:gd name="connsiteX0" fmla="*/ 40481 w 614363"/>
                    <a:gd name="connsiteY0" fmla="*/ 71437 h 1033462"/>
                    <a:gd name="connsiteX1" fmla="*/ 135731 w 614363"/>
                    <a:gd name="connsiteY1" fmla="*/ 109537 h 1033462"/>
                    <a:gd name="connsiteX2" fmla="*/ 126206 w 614363"/>
                    <a:gd name="connsiteY2" fmla="*/ 4762 h 1033462"/>
                    <a:gd name="connsiteX3" fmla="*/ 276225 w 614363"/>
                    <a:gd name="connsiteY3" fmla="*/ 0 h 1033462"/>
                    <a:gd name="connsiteX4" fmla="*/ 500063 w 614363"/>
                    <a:gd name="connsiteY4" fmla="*/ 83344 h 1033462"/>
                    <a:gd name="connsiteX5" fmla="*/ 573881 w 614363"/>
                    <a:gd name="connsiteY5" fmla="*/ 76200 h 1033462"/>
                    <a:gd name="connsiteX6" fmla="*/ 614363 w 614363"/>
                    <a:gd name="connsiteY6" fmla="*/ 319087 h 1033462"/>
                    <a:gd name="connsiteX7" fmla="*/ 592931 w 614363"/>
                    <a:gd name="connsiteY7" fmla="*/ 373856 h 1033462"/>
                    <a:gd name="connsiteX8" fmla="*/ 519113 w 614363"/>
                    <a:gd name="connsiteY8" fmla="*/ 426244 h 1033462"/>
                    <a:gd name="connsiteX9" fmla="*/ 469106 w 614363"/>
                    <a:gd name="connsiteY9" fmla="*/ 433387 h 1033462"/>
                    <a:gd name="connsiteX10" fmla="*/ 490538 w 614363"/>
                    <a:gd name="connsiteY10" fmla="*/ 571500 h 1033462"/>
                    <a:gd name="connsiteX11" fmla="*/ 490538 w 614363"/>
                    <a:gd name="connsiteY11" fmla="*/ 611981 h 1033462"/>
                    <a:gd name="connsiteX12" fmla="*/ 438150 w 614363"/>
                    <a:gd name="connsiteY12" fmla="*/ 681037 h 1033462"/>
                    <a:gd name="connsiteX13" fmla="*/ 369094 w 614363"/>
                    <a:gd name="connsiteY13" fmla="*/ 728662 h 1033462"/>
                    <a:gd name="connsiteX14" fmla="*/ 321469 w 614363"/>
                    <a:gd name="connsiteY14" fmla="*/ 759619 h 1033462"/>
                    <a:gd name="connsiteX15" fmla="*/ 292894 w 614363"/>
                    <a:gd name="connsiteY15" fmla="*/ 838200 h 1033462"/>
                    <a:gd name="connsiteX16" fmla="*/ 300038 w 614363"/>
                    <a:gd name="connsiteY16" fmla="*/ 950119 h 1033462"/>
                    <a:gd name="connsiteX17" fmla="*/ 269081 w 614363"/>
                    <a:gd name="connsiteY17" fmla="*/ 1028700 h 1033462"/>
                    <a:gd name="connsiteX18" fmla="*/ 202406 w 614363"/>
                    <a:gd name="connsiteY18" fmla="*/ 1033462 h 1033462"/>
                    <a:gd name="connsiteX19" fmla="*/ 176213 w 614363"/>
                    <a:gd name="connsiteY19" fmla="*/ 907256 h 1033462"/>
                    <a:gd name="connsiteX20" fmla="*/ 135731 w 614363"/>
                    <a:gd name="connsiteY20" fmla="*/ 897731 h 1033462"/>
                    <a:gd name="connsiteX21" fmla="*/ 159544 w 614363"/>
                    <a:gd name="connsiteY21" fmla="*/ 650081 h 1033462"/>
                    <a:gd name="connsiteX22" fmla="*/ 142875 w 614363"/>
                    <a:gd name="connsiteY22" fmla="*/ 407194 h 1033462"/>
                    <a:gd name="connsiteX23" fmla="*/ 66675 w 614363"/>
                    <a:gd name="connsiteY23" fmla="*/ 316706 h 1033462"/>
                    <a:gd name="connsiteX24" fmla="*/ 90488 w 614363"/>
                    <a:gd name="connsiteY24" fmla="*/ 197644 h 1033462"/>
                    <a:gd name="connsiteX25" fmla="*/ 0 w 614363"/>
                    <a:gd name="connsiteY25" fmla="*/ 138112 h 1033462"/>
                    <a:gd name="connsiteX26" fmla="*/ 40481 w 614363"/>
                    <a:gd name="connsiteY26" fmla="*/ 71437 h 1033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14363" h="1033462">
                      <a:moveTo>
                        <a:pt x="40481" y="71437"/>
                      </a:moveTo>
                      <a:lnTo>
                        <a:pt x="135731" y="109537"/>
                      </a:lnTo>
                      <a:lnTo>
                        <a:pt x="126206" y="4762"/>
                      </a:lnTo>
                      <a:lnTo>
                        <a:pt x="276225" y="0"/>
                      </a:lnTo>
                      <a:lnTo>
                        <a:pt x="500063" y="83344"/>
                      </a:lnTo>
                      <a:lnTo>
                        <a:pt x="573881" y="76200"/>
                      </a:lnTo>
                      <a:lnTo>
                        <a:pt x="614363" y="319087"/>
                      </a:lnTo>
                      <a:lnTo>
                        <a:pt x="592931" y="373856"/>
                      </a:lnTo>
                      <a:lnTo>
                        <a:pt x="519113" y="426244"/>
                      </a:lnTo>
                      <a:lnTo>
                        <a:pt x="469106" y="433387"/>
                      </a:lnTo>
                      <a:lnTo>
                        <a:pt x="490538" y="571500"/>
                      </a:lnTo>
                      <a:lnTo>
                        <a:pt x="490538" y="611981"/>
                      </a:lnTo>
                      <a:lnTo>
                        <a:pt x="438150" y="681037"/>
                      </a:lnTo>
                      <a:lnTo>
                        <a:pt x="369094" y="728662"/>
                      </a:lnTo>
                      <a:lnTo>
                        <a:pt x="321469" y="759619"/>
                      </a:lnTo>
                      <a:lnTo>
                        <a:pt x="292894" y="838200"/>
                      </a:lnTo>
                      <a:lnTo>
                        <a:pt x="300038" y="950119"/>
                      </a:lnTo>
                      <a:lnTo>
                        <a:pt x="269081" y="1028700"/>
                      </a:lnTo>
                      <a:lnTo>
                        <a:pt x="202406" y="1033462"/>
                      </a:lnTo>
                      <a:lnTo>
                        <a:pt x="176213" y="907256"/>
                      </a:lnTo>
                      <a:lnTo>
                        <a:pt x="135731" y="897731"/>
                      </a:lnTo>
                      <a:lnTo>
                        <a:pt x="159544" y="650081"/>
                      </a:lnTo>
                      <a:lnTo>
                        <a:pt x="142875" y="407194"/>
                      </a:lnTo>
                      <a:lnTo>
                        <a:pt x="66675" y="316706"/>
                      </a:lnTo>
                      <a:lnTo>
                        <a:pt x="90488" y="197644"/>
                      </a:lnTo>
                      <a:lnTo>
                        <a:pt x="0" y="138112"/>
                      </a:lnTo>
                      <a:lnTo>
                        <a:pt x="40481" y="7143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9" name="Полилиния 28"/>
                <p:cNvSpPr>
                  <a:spLocks noChangeAspect="1"/>
                </p:cNvSpPr>
                <p:nvPr/>
              </p:nvSpPr>
              <p:spPr>
                <a:xfrm>
                  <a:off x="3252788" y="4717256"/>
                  <a:ext cx="447675" cy="631032"/>
                </a:xfrm>
                <a:custGeom>
                  <a:avLst/>
                  <a:gdLst>
                    <a:gd name="connsiteX0" fmla="*/ 280987 w 447675"/>
                    <a:gd name="connsiteY0" fmla="*/ 631032 h 631032"/>
                    <a:gd name="connsiteX1" fmla="*/ 171450 w 447675"/>
                    <a:gd name="connsiteY1" fmla="*/ 514350 h 631032"/>
                    <a:gd name="connsiteX2" fmla="*/ 35718 w 447675"/>
                    <a:gd name="connsiteY2" fmla="*/ 404813 h 631032"/>
                    <a:gd name="connsiteX3" fmla="*/ 0 w 447675"/>
                    <a:gd name="connsiteY3" fmla="*/ 228600 h 631032"/>
                    <a:gd name="connsiteX4" fmla="*/ 133350 w 447675"/>
                    <a:gd name="connsiteY4" fmla="*/ 0 h 631032"/>
                    <a:gd name="connsiteX5" fmla="*/ 259556 w 447675"/>
                    <a:gd name="connsiteY5" fmla="*/ 9525 h 631032"/>
                    <a:gd name="connsiteX6" fmla="*/ 347662 w 447675"/>
                    <a:gd name="connsiteY6" fmla="*/ 66675 h 631032"/>
                    <a:gd name="connsiteX7" fmla="*/ 340518 w 447675"/>
                    <a:gd name="connsiteY7" fmla="*/ 30957 h 631032"/>
                    <a:gd name="connsiteX8" fmla="*/ 423862 w 447675"/>
                    <a:gd name="connsiteY8" fmla="*/ 119063 h 631032"/>
                    <a:gd name="connsiteX9" fmla="*/ 447675 w 447675"/>
                    <a:gd name="connsiteY9" fmla="*/ 359569 h 631032"/>
                    <a:gd name="connsiteX10" fmla="*/ 419100 w 447675"/>
                    <a:gd name="connsiteY10" fmla="*/ 602457 h 631032"/>
                    <a:gd name="connsiteX11" fmla="*/ 419100 w 447675"/>
                    <a:gd name="connsiteY11" fmla="*/ 602457 h 631032"/>
                    <a:gd name="connsiteX12" fmla="*/ 335756 w 447675"/>
                    <a:gd name="connsiteY12" fmla="*/ 607219 h 631032"/>
                    <a:gd name="connsiteX13" fmla="*/ 280987 w 447675"/>
                    <a:gd name="connsiteY13" fmla="*/ 631032 h 63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675" h="631032">
                      <a:moveTo>
                        <a:pt x="280987" y="631032"/>
                      </a:moveTo>
                      <a:lnTo>
                        <a:pt x="171450" y="514350"/>
                      </a:lnTo>
                      <a:lnTo>
                        <a:pt x="35718" y="404813"/>
                      </a:lnTo>
                      <a:lnTo>
                        <a:pt x="0" y="228600"/>
                      </a:lnTo>
                      <a:lnTo>
                        <a:pt x="133350" y="0"/>
                      </a:lnTo>
                      <a:lnTo>
                        <a:pt x="259556" y="9525"/>
                      </a:lnTo>
                      <a:lnTo>
                        <a:pt x="347662" y="66675"/>
                      </a:lnTo>
                      <a:lnTo>
                        <a:pt x="340518" y="30957"/>
                      </a:lnTo>
                      <a:lnTo>
                        <a:pt x="423862" y="119063"/>
                      </a:lnTo>
                      <a:lnTo>
                        <a:pt x="447675" y="359569"/>
                      </a:lnTo>
                      <a:lnTo>
                        <a:pt x="419100" y="602457"/>
                      </a:lnTo>
                      <a:lnTo>
                        <a:pt x="419100" y="602457"/>
                      </a:lnTo>
                      <a:lnTo>
                        <a:pt x="335756" y="607219"/>
                      </a:lnTo>
                      <a:lnTo>
                        <a:pt x="280987" y="63103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0" name="Полилиния 29"/>
                <p:cNvSpPr>
                  <a:spLocks noChangeAspect="1"/>
                </p:cNvSpPr>
                <p:nvPr/>
              </p:nvSpPr>
              <p:spPr>
                <a:xfrm>
                  <a:off x="2706692" y="4950619"/>
                  <a:ext cx="822321" cy="654844"/>
                </a:xfrm>
                <a:custGeom>
                  <a:avLst/>
                  <a:gdLst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0 w 826294"/>
                    <a:gd name="connsiteY3" fmla="*/ 435769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196052 w 822321"/>
                    <a:gd name="connsiteY0" fmla="*/ 595312 h 654844"/>
                    <a:gd name="connsiteX1" fmla="*/ 141283 w 822321"/>
                    <a:gd name="connsiteY1" fmla="*/ 495300 h 654844"/>
                    <a:gd name="connsiteX2" fmla="*/ 7920 w 822321"/>
                    <a:gd name="connsiteY2" fmla="*/ 407207 h 654844"/>
                    <a:gd name="connsiteX3" fmla="*/ 7920 w 822321"/>
                    <a:gd name="connsiteY3" fmla="*/ 407207 h 654844"/>
                    <a:gd name="connsiteX4" fmla="*/ 5552 w 822321"/>
                    <a:gd name="connsiteY4" fmla="*/ 278606 h 654844"/>
                    <a:gd name="connsiteX5" fmla="*/ 43652 w 822321"/>
                    <a:gd name="connsiteY5" fmla="*/ 66675 h 654844"/>
                    <a:gd name="connsiteX6" fmla="*/ 322258 w 822321"/>
                    <a:gd name="connsiteY6" fmla="*/ 11906 h 654844"/>
                    <a:gd name="connsiteX7" fmla="*/ 543714 w 822321"/>
                    <a:gd name="connsiteY7" fmla="*/ 0 h 654844"/>
                    <a:gd name="connsiteX8" fmla="*/ 581814 w 822321"/>
                    <a:gd name="connsiteY8" fmla="*/ 171450 h 654844"/>
                    <a:gd name="connsiteX9" fmla="*/ 722308 w 822321"/>
                    <a:gd name="connsiteY9" fmla="*/ 278606 h 654844"/>
                    <a:gd name="connsiteX10" fmla="*/ 822321 w 822321"/>
                    <a:gd name="connsiteY10" fmla="*/ 400050 h 654844"/>
                    <a:gd name="connsiteX11" fmla="*/ 774696 w 822321"/>
                    <a:gd name="connsiteY11" fmla="*/ 419100 h 654844"/>
                    <a:gd name="connsiteX12" fmla="*/ 648489 w 822321"/>
                    <a:gd name="connsiteY12" fmla="*/ 402431 h 654844"/>
                    <a:gd name="connsiteX13" fmla="*/ 593721 w 822321"/>
                    <a:gd name="connsiteY13" fmla="*/ 416719 h 654844"/>
                    <a:gd name="connsiteX14" fmla="*/ 546096 w 822321"/>
                    <a:gd name="connsiteY14" fmla="*/ 557212 h 654844"/>
                    <a:gd name="connsiteX15" fmla="*/ 500852 w 822321"/>
                    <a:gd name="connsiteY15" fmla="*/ 633412 h 654844"/>
                    <a:gd name="connsiteX16" fmla="*/ 374646 w 822321"/>
                    <a:gd name="connsiteY16" fmla="*/ 654844 h 654844"/>
                    <a:gd name="connsiteX17" fmla="*/ 238914 w 822321"/>
                    <a:gd name="connsiteY17" fmla="*/ 542925 h 654844"/>
                    <a:gd name="connsiteX18" fmla="*/ 196052 w 822321"/>
                    <a:gd name="connsiteY18" fmla="*/ 595312 h 6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2321" h="654844">
                      <a:moveTo>
                        <a:pt x="196052" y="595312"/>
                      </a:moveTo>
                      <a:lnTo>
                        <a:pt x="141283" y="495300"/>
                      </a:lnTo>
                      <a:lnTo>
                        <a:pt x="7920" y="407207"/>
                      </a:lnTo>
                      <a:lnTo>
                        <a:pt x="7920" y="407207"/>
                      </a:lnTo>
                      <a:cubicBezTo>
                        <a:pt x="0" y="371471"/>
                        <a:pt x="6341" y="321473"/>
                        <a:pt x="5552" y="278606"/>
                      </a:cubicBezTo>
                      <a:lnTo>
                        <a:pt x="43652" y="66675"/>
                      </a:lnTo>
                      <a:lnTo>
                        <a:pt x="322258" y="11906"/>
                      </a:lnTo>
                      <a:lnTo>
                        <a:pt x="543714" y="0"/>
                      </a:lnTo>
                      <a:lnTo>
                        <a:pt x="581814" y="171450"/>
                      </a:lnTo>
                      <a:lnTo>
                        <a:pt x="722308" y="278606"/>
                      </a:lnTo>
                      <a:lnTo>
                        <a:pt x="822321" y="400050"/>
                      </a:lnTo>
                      <a:lnTo>
                        <a:pt x="774696" y="419100"/>
                      </a:lnTo>
                      <a:lnTo>
                        <a:pt x="648489" y="402431"/>
                      </a:lnTo>
                      <a:lnTo>
                        <a:pt x="593721" y="416719"/>
                      </a:lnTo>
                      <a:lnTo>
                        <a:pt x="546096" y="557212"/>
                      </a:lnTo>
                      <a:lnTo>
                        <a:pt x="500852" y="633412"/>
                      </a:lnTo>
                      <a:lnTo>
                        <a:pt x="374646" y="654844"/>
                      </a:lnTo>
                      <a:lnTo>
                        <a:pt x="238914" y="542925"/>
                      </a:lnTo>
                      <a:lnTo>
                        <a:pt x="196052" y="59531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1" name="Полилиния 30"/>
                <p:cNvSpPr>
                  <a:spLocks noChangeAspect="1"/>
                </p:cNvSpPr>
                <p:nvPr/>
              </p:nvSpPr>
              <p:spPr>
                <a:xfrm>
                  <a:off x="2181225" y="5269706"/>
                  <a:ext cx="726281" cy="583407"/>
                </a:xfrm>
                <a:custGeom>
                  <a:avLst/>
                  <a:gdLst>
                    <a:gd name="connsiteX0" fmla="*/ 66675 w 726281"/>
                    <a:gd name="connsiteY0" fmla="*/ 0 h 583407"/>
                    <a:gd name="connsiteX1" fmla="*/ 109538 w 726281"/>
                    <a:gd name="connsiteY1" fmla="*/ 2382 h 583407"/>
                    <a:gd name="connsiteX2" fmla="*/ 321469 w 726281"/>
                    <a:gd name="connsiteY2" fmla="*/ 121444 h 583407"/>
                    <a:gd name="connsiteX3" fmla="*/ 402431 w 726281"/>
                    <a:gd name="connsiteY3" fmla="*/ 33338 h 583407"/>
                    <a:gd name="connsiteX4" fmla="*/ 526256 w 726281"/>
                    <a:gd name="connsiteY4" fmla="*/ 16669 h 583407"/>
                    <a:gd name="connsiteX5" fmla="*/ 535781 w 726281"/>
                    <a:gd name="connsiteY5" fmla="*/ 102394 h 583407"/>
                    <a:gd name="connsiteX6" fmla="*/ 673894 w 726281"/>
                    <a:gd name="connsiteY6" fmla="*/ 176213 h 583407"/>
                    <a:gd name="connsiteX7" fmla="*/ 726281 w 726281"/>
                    <a:gd name="connsiteY7" fmla="*/ 271463 h 583407"/>
                    <a:gd name="connsiteX8" fmla="*/ 631031 w 726281"/>
                    <a:gd name="connsiteY8" fmla="*/ 416719 h 583407"/>
                    <a:gd name="connsiteX9" fmla="*/ 421481 w 726281"/>
                    <a:gd name="connsiteY9" fmla="*/ 540544 h 583407"/>
                    <a:gd name="connsiteX10" fmla="*/ 288131 w 726281"/>
                    <a:gd name="connsiteY10" fmla="*/ 583407 h 583407"/>
                    <a:gd name="connsiteX11" fmla="*/ 257175 w 726281"/>
                    <a:gd name="connsiteY11" fmla="*/ 452438 h 583407"/>
                    <a:gd name="connsiteX12" fmla="*/ 197644 w 726281"/>
                    <a:gd name="connsiteY12" fmla="*/ 373857 h 583407"/>
                    <a:gd name="connsiteX13" fmla="*/ 59531 w 726281"/>
                    <a:gd name="connsiteY13" fmla="*/ 395288 h 583407"/>
                    <a:gd name="connsiteX14" fmla="*/ 0 w 726281"/>
                    <a:gd name="connsiteY14" fmla="*/ 350044 h 583407"/>
                    <a:gd name="connsiteX15" fmla="*/ 19050 w 726281"/>
                    <a:gd name="connsiteY15" fmla="*/ 173832 h 583407"/>
                    <a:gd name="connsiteX16" fmla="*/ 66675 w 726281"/>
                    <a:gd name="connsiteY16" fmla="*/ 0 h 58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6281" h="583407">
                      <a:moveTo>
                        <a:pt x="66675" y="0"/>
                      </a:moveTo>
                      <a:lnTo>
                        <a:pt x="109538" y="2382"/>
                      </a:lnTo>
                      <a:lnTo>
                        <a:pt x="321469" y="121444"/>
                      </a:lnTo>
                      <a:lnTo>
                        <a:pt x="402431" y="33338"/>
                      </a:lnTo>
                      <a:lnTo>
                        <a:pt x="526256" y="16669"/>
                      </a:lnTo>
                      <a:lnTo>
                        <a:pt x="535781" y="102394"/>
                      </a:lnTo>
                      <a:lnTo>
                        <a:pt x="673894" y="176213"/>
                      </a:lnTo>
                      <a:lnTo>
                        <a:pt x="726281" y="271463"/>
                      </a:lnTo>
                      <a:lnTo>
                        <a:pt x="631031" y="416719"/>
                      </a:lnTo>
                      <a:lnTo>
                        <a:pt x="421481" y="540544"/>
                      </a:lnTo>
                      <a:lnTo>
                        <a:pt x="288131" y="583407"/>
                      </a:lnTo>
                      <a:lnTo>
                        <a:pt x="257175" y="452438"/>
                      </a:lnTo>
                      <a:lnTo>
                        <a:pt x="197644" y="373857"/>
                      </a:lnTo>
                      <a:lnTo>
                        <a:pt x="59531" y="395288"/>
                      </a:lnTo>
                      <a:lnTo>
                        <a:pt x="0" y="350044"/>
                      </a:lnTo>
                      <a:lnTo>
                        <a:pt x="19050" y="173832"/>
                      </a:lnTo>
                      <a:lnTo>
                        <a:pt x="66675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2" name="Полилиния 31"/>
                <p:cNvSpPr>
                  <a:spLocks noChangeAspect="1"/>
                </p:cNvSpPr>
                <p:nvPr/>
              </p:nvSpPr>
              <p:spPr>
                <a:xfrm>
                  <a:off x="2162175" y="4783931"/>
                  <a:ext cx="592931" cy="604838"/>
                </a:xfrm>
                <a:custGeom>
                  <a:avLst/>
                  <a:gdLst>
                    <a:gd name="connsiteX0" fmla="*/ 459581 w 592931"/>
                    <a:gd name="connsiteY0" fmla="*/ 0 h 604838"/>
                    <a:gd name="connsiteX1" fmla="*/ 469106 w 592931"/>
                    <a:gd name="connsiteY1" fmla="*/ 71438 h 604838"/>
                    <a:gd name="connsiteX2" fmla="*/ 526256 w 592931"/>
                    <a:gd name="connsiteY2" fmla="*/ 71438 h 604838"/>
                    <a:gd name="connsiteX3" fmla="*/ 592931 w 592931"/>
                    <a:gd name="connsiteY3" fmla="*/ 233363 h 604838"/>
                    <a:gd name="connsiteX4" fmla="*/ 557213 w 592931"/>
                    <a:gd name="connsiteY4" fmla="*/ 409575 h 604838"/>
                    <a:gd name="connsiteX5" fmla="*/ 547688 w 592931"/>
                    <a:gd name="connsiteY5" fmla="*/ 497682 h 604838"/>
                    <a:gd name="connsiteX6" fmla="*/ 419100 w 592931"/>
                    <a:gd name="connsiteY6" fmla="*/ 516732 h 604838"/>
                    <a:gd name="connsiteX7" fmla="*/ 347663 w 592931"/>
                    <a:gd name="connsiteY7" fmla="*/ 604838 h 604838"/>
                    <a:gd name="connsiteX8" fmla="*/ 116681 w 592931"/>
                    <a:gd name="connsiteY8" fmla="*/ 485775 h 604838"/>
                    <a:gd name="connsiteX9" fmla="*/ 83344 w 592931"/>
                    <a:gd name="connsiteY9" fmla="*/ 490538 h 604838"/>
                    <a:gd name="connsiteX10" fmla="*/ 0 w 592931"/>
                    <a:gd name="connsiteY10" fmla="*/ 333375 h 604838"/>
                    <a:gd name="connsiteX11" fmla="*/ 47625 w 592931"/>
                    <a:gd name="connsiteY11" fmla="*/ 207169 h 604838"/>
                    <a:gd name="connsiteX12" fmla="*/ 76200 w 592931"/>
                    <a:gd name="connsiteY12" fmla="*/ 69057 h 604838"/>
                    <a:gd name="connsiteX13" fmla="*/ 123825 w 592931"/>
                    <a:gd name="connsiteY13" fmla="*/ 83344 h 604838"/>
                    <a:gd name="connsiteX14" fmla="*/ 240506 w 592931"/>
                    <a:gd name="connsiteY14" fmla="*/ 142875 h 604838"/>
                    <a:gd name="connsiteX15" fmla="*/ 328613 w 592931"/>
                    <a:gd name="connsiteY15" fmla="*/ 57150 h 604838"/>
                    <a:gd name="connsiteX16" fmla="*/ 459581 w 592931"/>
                    <a:gd name="connsiteY16" fmla="*/ 0 h 604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2931" h="604838">
                      <a:moveTo>
                        <a:pt x="459581" y="0"/>
                      </a:moveTo>
                      <a:lnTo>
                        <a:pt x="469106" y="71438"/>
                      </a:lnTo>
                      <a:lnTo>
                        <a:pt x="526256" y="71438"/>
                      </a:lnTo>
                      <a:lnTo>
                        <a:pt x="592931" y="233363"/>
                      </a:lnTo>
                      <a:lnTo>
                        <a:pt x="557213" y="409575"/>
                      </a:lnTo>
                      <a:lnTo>
                        <a:pt x="547688" y="497682"/>
                      </a:lnTo>
                      <a:lnTo>
                        <a:pt x="419100" y="516732"/>
                      </a:lnTo>
                      <a:lnTo>
                        <a:pt x="347663" y="604838"/>
                      </a:lnTo>
                      <a:lnTo>
                        <a:pt x="116681" y="485775"/>
                      </a:lnTo>
                      <a:lnTo>
                        <a:pt x="83344" y="490538"/>
                      </a:lnTo>
                      <a:lnTo>
                        <a:pt x="0" y="333375"/>
                      </a:lnTo>
                      <a:lnTo>
                        <a:pt x="47625" y="207169"/>
                      </a:lnTo>
                      <a:lnTo>
                        <a:pt x="76200" y="69057"/>
                      </a:lnTo>
                      <a:lnTo>
                        <a:pt x="123825" y="83344"/>
                      </a:lnTo>
                      <a:lnTo>
                        <a:pt x="240506" y="142875"/>
                      </a:lnTo>
                      <a:lnTo>
                        <a:pt x="328613" y="57150"/>
                      </a:lnTo>
                      <a:lnTo>
                        <a:pt x="459581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3" name="Полилиния 32"/>
                <p:cNvSpPr>
                  <a:spLocks noChangeAspect="1"/>
                </p:cNvSpPr>
                <p:nvPr/>
              </p:nvSpPr>
              <p:spPr>
                <a:xfrm>
                  <a:off x="2690813" y="4388644"/>
                  <a:ext cx="690562" cy="628650"/>
                </a:xfrm>
                <a:custGeom>
                  <a:avLst/>
                  <a:gdLst>
                    <a:gd name="connsiteX0" fmla="*/ 238125 w 690562"/>
                    <a:gd name="connsiteY0" fmla="*/ 0 h 628650"/>
                    <a:gd name="connsiteX1" fmla="*/ 238125 w 690562"/>
                    <a:gd name="connsiteY1" fmla="*/ 0 h 628650"/>
                    <a:gd name="connsiteX2" fmla="*/ 381000 w 690562"/>
                    <a:gd name="connsiteY2" fmla="*/ 76200 h 628650"/>
                    <a:gd name="connsiteX3" fmla="*/ 438150 w 690562"/>
                    <a:gd name="connsiteY3" fmla="*/ 245269 h 628650"/>
                    <a:gd name="connsiteX4" fmla="*/ 640556 w 690562"/>
                    <a:gd name="connsiteY4" fmla="*/ 333375 h 628650"/>
                    <a:gd name="connsiteX5" fmla="*/ 690562 w 690562"/>
                    <a:gd name="connsiteY5" fmla="*/ 335756 h 628650"/>
                    <a:gd name="connsiteX6" fmla="*/ 559593 w 690562"/>
                    <a:gd name="connsiteY6" fmla="*/ 559594 h 628650"/>
                    <a:gd name="connsiteX7" fmla="*/ 345281 w 690562"/>
                    <a:gd name="connsiteY7" fmla="*/ 569119 h 628650"/>
                    <a:gd name="connsiteX8" fmla="*/ 59531 w 690562"/>
                    <a:gd name="connsiteY8" fmla="*/ 628650 h 628650"/>
                    <a:gd name="connsiteX9" fmla="*/ 0 w 690562"/>
                    <a:gd name="connsiteY9" fmla="*/ 464344 h 628650"/>
                    <a:gd name="connsiteX10" fmla="*/ 69056 w 690562"/>
                    <a:gd name="connsiteY10" fmla="*/ 464344 h 628650"/>
                    <a:gd name="connsiteX11" fmla="*/ 85725 w 690562"/>
                    <a:gd name="connsiteY11" fmla="*/ 283369 h 628650"/>
                    <a:gd name="connsiteX12" fmla="*/ 171450 w 690562"/>
                    <a:gd name="connsiteY12" fmla="*/ 38100 h 628650"/>
                    <a:gd name="connsiteX13" fmla="*/ 238125 w 690562"/>
                    <a:gd name="connsiteY13" fmla="*/ 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562" h="628650">
                      <a:moveTo>
                        <a:pt x="238125" y="0"/>
                      </a:moveTo>
                      <a:lnTo>
                        <a:pt x="238125" y="0"/>
                      </a:lnTo>
                      <a:lnTo>
                        <a:pt x="381000" y="76200"/>
                      </a:lnTo>
                      <a:lnTo>
                        <a:pt x="438150" y="245269"/>
                      </a:lnTo>
                      <a:lnTo>
                        <a:pt x="640556" y="333375"/>
                      </a:lnTo>
                      <a:lnTo>
                        <a:pt x="690562" y="335756"/>
                      </a:lnTo>
                      <a:lnTo>
                        <a:pt x="559593" y="559594"/>
                      </a:lnTo>
                      <a:lnTo>
                        <a:pt x="345281" y="569119"/>
                      </a:lnTo>
                      <a:lnTo>
                        <a:pt x="59531" y="628650"/>
                      </a:lnTo>
                      <a:lnTo>
                        <a:pt x="0" y="464344"/>
                      </a:lnTo>
                      <a:lnTo>
                        <a:pt x="69056" y="464344"/>
                      </a:lnTo>
                      <a:lnTo>
                        <a:pt x="85725" y="283369"/>
                      </a:lnTo>
                      <a:lnTo>
                        <a:pt x="171450" y="38100"/>
                      </a:lnTo>
                      <a:lnTo>
                        <a:pt x="238125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4" name="Полилиния 33"/>
                <p:cNvSpPr>
                  <a:spLocks noChangeAspect="1"/>
                </p:cNvSpPr>
                <p:nvPr/>
              </p:nvSpPr>
              <p:spPr>
                <a:xfrm>
                  <a:off x="3067050" y="4176713"/>
                  <a:ext cx="604838" cy="600075"/>
                </a:xfrm>
                <a:custGeom>
                  <a:avLst/>
                  <a:gdLst>
                    <a:gd name="connsiteX0" fmla="*/ 0 w 604838"/>
                    <a:gd name="connsiteY0" fmla="*/ 292893 h 600075"/>
                    <a:gd name="connsiteX1" fmla="*/ 100013 w 604838"/>
                    <a:gd name="connsiteY1" fmla="*/ 190500 h 600075"/>
                    <a:gd name="connsiteX2" fmla="*/ 345281 w 604838"/>
                    <a:gd name="connsiteY2" fmla="*/ 102393 h 600075"/>
                    <a:gd name="connsiteX3" fmla="*/ 440531 w 604838"/>
                    <a:gd name="connsiteY3" fmla="*/ 0 h 600075"/>
                    <a:gd name="connsiteX4" fmla="*/ 471488 w 604838"/>
                    <a:gd name="connsiteY4" fmla="*/ 164306 h 600075"/>
                    <a:gd name="connsiteX5" fmla="*/ 583406 w 604838"/>
                    <a:gd name="connsiteY5" fmla="*/ 219075 h 600075"/>
                    <a:gd name="connsiteX6" fmla="*/ 604838 w 604838"/>
                    <a:gd name="connsiteY6" fmla="*/ 364331 h 600075"/>
                    <a:gd name="connsiteX7" fmla="*/ 504825 w 604838"/>
                    <a:gd name="connsiteY7" fmla="*/ 333375 h 600075"/>
                    <a:gd name="connsiteX8" fmla="*/ 469106 w 604838"/>
                    <a:gd name="connsiteY8" fmla="*/ 395287 h 600075"/>
                    <a:gd name="connsiteX9" fmla="*/ 554831 w 604838"/>
                    <a:gd name="connsiteY9" fmla="*/ 447675 h 600075"/>
                    <a:gd name="connsiteX10" fmla="*/ 538163 w 604838"/>
                    <a:gd name="connsiteY10" fmla="*/ 600075 h 600075"/>
                    <a:gd name="connsiteX11" fmla="*/ 442913 w 604838"/>
                    <a:gd name="connsiteY11" fmla="*/ 545306 h 600075"/>
                    <a:gd name="connsiteX12" fmla="*/ 323850 w 604838"/>
                    <a:gd name="connsiteY12" fmla="*/ 540543 h 600075"/>
                    <a:gd name="connsiteX13" fmla="*/ 271463 w 604838"/>
                    <a:gd name="connsiteY13" fmla="*/ 542925 h 600075"/>
                    <a:gd name="connsiteX14" fmla="*/ 61913 w 604838"/>
                    <a:gd name="connsiteY14" fmla="*/ 452437 h 600075"/>
                    <a:gd name="connsiteX15" fmla="*/ 0 w 604838"/>
                    <a:gd name="connsiteY15" fmla="*/ 292893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4838" h="600075">
                      <a:moveTo>
                        <a:pt x="0" y="292893"/>
                      </a:moveTo>
                      <a:lnTo>
                        <a:pt x="100013" y="190500"/>
                      </a:lnTo>
                      <a:lnTo>
                        <a:pt x="345281" y="102393"/>
                      </a:lnTo>
                      <a:lnTo>
                        <a:pt x="440531" y="0"/>
                      </a:lnTo>
                      <a:lnTo>
                        <a:pt x="471488" y="164306"/>
                      </a:lnTo>
                      <a:lnTo>
                        <a:pt x="583406" y="219075"/>
                      </a:lnTo>
                      <a:lnTo>
                        <a:pt x="604838" y="364331"/>
                      </a:lnTo>
                      <a:lnTo>
                        <a:pt x="504825" y="333375"/>
                      </a:lnTo>
                      <a:lnTo>
                        <a:pt x="469106" y="395287"/>
                      </a:lnTo>
                      <a:lnTo>
                        <a:pt x="554831" y="447675"/>
                      </a:lnTo>
                      <a:lnTo>
                        <a:pt x="538163" y="600075"/>
                      </a:lnTo>
                      <a:lnTo>
                        <a:pt x="442913" y="545306"/>
                      </a:lnTo>
                      <a:lnTo>
                        <a:pt x="323850" y="540543"/>
                      </a:lnTo>
                      <a:lnTo>
                        <a:pt x="271463" y="542925"/>
                      </a:lnTo>
                      <a:lnTo>
                        <a:pt x="61913" y="452437"/>
                      </a:lnTo>
                      <a:lnTo>
                        <a:pt x="0" y="292893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5" name="Полилиния 34"/>
                <p:cNvSpPr>
                  <a:spLocks noChangeAspect="1"/>
                </p:cNvSpPr>
                <p:nvPr/>
              </p:nvSpPr>
              <p:spPr>
                <a:xfrm>
                  <a:off x="2714625" y="3143250"/>
                  <a:ext cx="912019" cy="1319213"/>
                </a:xfrm>
                <a:custGeom>
                  <a:avLst/>
                  <a:gdLst>
                    <a:gd name="connsiteX0" fmla="*/ 0 w 912019"/>
                    <a:gd name="connsiteY0" fmla="*/ 1073944 h 1319213"/>
                    <a:gd name="connsiteX1" fmla="*/ 26194 w 912019"/>
                    <a:gd name="connsiteY1" fmla="*/ 954881 h 1319213"/>
                    <a:gd name="connsiteX2" fmla="*/ 147638 w 912019"/>
                    <a:gd name="connsiteY2" fmla="*/ 900113 h 1319213"/>
                    <a:gd name="connsiteX3" fmla="*/ 233363 w 912019"/>
                    <a:gd name="connsiteY3" fmla="*/ 809625 h 1319213"/>
                    <a:gd name="connsiteX4" fmla="*/ 371475 w 912019"/>
                    <a:gd name="connsiteY4" fmla="*/ 750094 h 1319213"/>
                    <a:gd name="connsiteX5" fmla="*/ 395288 w 912019"/>
                    <a:gd name="connsiteY5" fmla="*/ 590550 h 1319213"/>
                    <a:gd name="connsiteX6" fmla="*/ 392906 w 912019"/>
                    <a:gd name="connsiteY6" fmla="*/ 416719 h 1319213"/>
                    <a:gd name="connsiteX7" fmla="*/ 292894 w 912019"/>
                    <a:gd name="connsiteY7" fmla="*/ 195263 h 1319213"/>
                    <a:gd name="connsiteX8" fmla="*/ 357188 w 912019"/>
                    <a:gd name="connsiteY8" fmla="*/ 126206 h 1319213"/>
                    <a:gd name="connsiteX9" fmla="*/ 397669 w 912019"/>
                    <a:gd name="connsiteY9" fmla="*/ 126206 h 1319213"/>
                    <a:gd name="connsiteX10" fmla="*/ 521494 w 912019"/>
                    <a:gd name="connsiteY10" fmla="*/ 135731 h 1319213"/>
                    <a:gd name="connsiteX11" fmla="*/ 604838 w 912019"/>
                    <a:gd name="connsiteY11" fmla="*/ 152400 h 1319213"/>
                    <a:gd name="connsiteX12" fmla="*/ 609600 w 912019"/>
                    <a:gd name="connsiteY12" fmla="*/ 0 h 1319213"/>
                    <a:gd name="connsiteX13" fmla="*/ 690563 w 912019"/>
                    <a:gd name="connsiteY13" fmla="*/ 38100 h 1319213"/>
                    <a:gd name="connsiteX14" fmla="*/ 690563 w 912019"/>
                    <a:gd name="connsiteY14" fmla="*/ 38100 h 1319213"/>
                    <a:gd name="connsiteX15" fmla="*/ 690563 w 912019"/>
                    <a:gd name="connsiteY15" fmla="*/ 73819 h 1319213"/>
                    <a:gd name="connsiteX16" fmla="*/ 709613 w 912019"/>
                    <a:gd name="connsiteY16" fmla="*/ 197644 h 1319213"/>
                    <a:gd name="connsiteX17" fmla="*/ 788194 w 912019"/>
                    <a:gd name="connsiteY17" fmla="*/ 333375 h 1319213"/>
                    <a:gd name="connsiteX18" fmla="*/ 912019 w 912019"/>
                    <a:gd name="connsiteY18" fmla="*/ 431006 h 1319213"/>
                    <a:gd name="connsiteX19" fmla="*/ 826294 w 912019"/>
                    <a:gd name="connsiteY19" fmla="*/ 647700 h 1319213"/>
                    <a:gd name="connsiteX20" fmla="*/ 683419 w 912019"/>
                    <a:gd name="connsiteY20" fmla="*/ 742950 h 1319213"/>
                    <a:gd name="connsiteX21" fmla="*/ 823913 w 912019"/>
                    <a:gd name="connsiteY21" fmla="*/ 892969 h 1319213"/>
                    <a:gd name="connsiteX22" fmla="*/ 842963 w 912019"/>
                    <a:gd name="connsiteY22" fmla="*/ 923925 h 1319213"/>
                    <a:gd name="connsiteX23" fmla="*/ 835819 w 912019"/>
                    <a:gd name="connsiteY23" fmla="*/ 957263 h 1319213"/>
                    <a:gd name="connsiteX24" fmla="*/ 795338 w 912019"/>
                    <a:gd name="connsiteY24" fmla="*/ 1023938 h 1319213"/>
                    <a:gd name="connsiteX25" fmla="*/ 685800 w 912019"/>
                    <a:gd name="connsiteY25" fmla="*/ 1138238 h 1319213"/>
                    <a:gd name="connsiteX26" fmla="*/ 461963 w 912019"/>
                    <a:gd name="connsiteY26" fmla="*/ 1214438 h 1319213"/>
                    <a:gd name="connsiteX27" fmla="*/ 357188 w 912019"/>
                    <a:gd name="connsiteY27" fmla="*/ 1319213 h 1319213"/>
                    <a:gd name="connsiteX28" fmla="*/ 216694 w 912019"/>
                    <a:gd name="connsiteY28" fmla="*/ 1238250 h 1319213"/>
                    <a:gd name="connsiteX29" fmla="*/ 223838 w 912019"/>
                    <a:gd name="connsiteY29" fmla="*/ 1190625 h 1319213"/>
                    <a:gd name="connsiteX30" fmla="*/ 123825 w 912019"/>
                    <a:gd name="connsiteY30" fmla="*/ 1154906 h 1319213"/>
                    <a:gd name="connsiteX31" fmla="*/ 0 w 912019"/>
                    <a:gd name="connsiteY31" fmla="*/ 1073944 h 131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2019" h="1319213">
                      <a:moveTo>
                        <a:pt x="0" y="1073944"/>
                      </a:moveTo>
                      <a:lnTo>
                        <a:pt x="26194" y="954881"/>
                      </a:lnTo>
                      <a:lnTo>
                        <a:pt x="147638" y="900113"/>
                      </a:lnTo>
                      <a:lnTo>
                        <a:pt x="233363" y="809625"/>
                      </a:lnTo>
                      <a:lnTo>
                        <a:pt x="371475" y="750094"/>
                      </a:lnTo>
                      <a:lnTo>
                        <a:pt x="395288" y="590550"/>
                      </a:lnTo>
                      <a:lnTo>
                        <a:pt x="392906" y="416719"/>
                      </a:lnTo>
                      <a:lnTo>
                        <a:pt x="292894" y="195263"/>
                      </a:lnTo>
                      <a:lnTo>
                        <a:pt x="357188" y="126206"/>
                      </a:lnTo>
                      <a:lnTo>
                        <a:pt x="397669" y="126206"/>
                      </a:lnTo>
                      <a:lnTo>
                        <a:pt x="521494" y="135731"/>
                      </a:lnTo>
                      <a:lnTo>
                        <a:pt x="604838" y="152400"/>
                      </a:lnTo>
                      <a:lnTo>
                        <a:pt x="609600" y="0"/>
                      </a:lnTo>
                      <a:lnTo>
                        <a:pt x="690563" y="38100"/>
                      </a:lnTo>
                      <a:lnTo>
                        <a:pt x="690563" y="38100"/>
                      </a:lnTo>
                      <a:lnTo>
                        <a:pt x="690563" y="73819"/>
                      </a:lnTo>
                      <a:lnTo>
                        <a:pt x="709613" y="197644"/>
                      </a:lnTo>
                      <a:lnTo>
                        <a:pt x="788194" y="333375"/>
                      </a:lnTo>
                      <a:lnTo>
                        <a:pt x="912019" y="431006"/>
                      </a:lnTo>
                      <a:lnTo>
                        <a:pt x="826294" y="647700"/>
                      </a:lnTo>
                      <a:lnTo>
                        <a:pt x="683419" y="742950"/>
                      </a:lnTo>
                      <a:lnTo>
                        <a:pt x="823913" y="892969"/>
                      </a:lnTo>
                      <a:lnTo>
                        <a:pt x="842963" y="923925"/>
                      </a:lnTo>
                      <a:lnTo>
                        <a:pt x="835819" y="957263"/>
                      </a:lnTo>
                      <a:lnTo>
                        <a:pt x="795338" y="1023938"/>
                      </a:lnTo>
                      <a:lnTo>
                        <a:pt x="685800" y="1138238"/>
                      </a:lnTo>
                      <a:lnTo>
                        <a:pt x="461963" y="1214438"/>
                      </a:lnTo>
                      <a:lnTo>
                        <a:pt x="357188" y="1319213"/>
                      </a:lnTo>
                      <a:lnTo>
                        <a:pt x="216694" y="1238250"/>
                      </a:lnTo>
                      <a:lnTo>
                        <a:pt x="223838" y="1190625"/>
                      </a:lnTo>
                      <a:lnTo>
                        <a:pt x="123825" y="1154906"/>
                      </a:lnTo>
                      <a:lnTo>
                        <a:pt x="0" y="107394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6" name="Полилиния 35"/>
                <p:cNvSpPr>
                  <a:spLocks noChangeAspect="1"/>
                </p:cNvSpPr>
                <p:nvPr/>
              </p:nvSpPr>
              <p:spPr>
                <a:xfrm>
                  <a:off x="2566988" y="3198019"/>
                  <a:ext cx="542925" cy="1016794"/>
                </a:xfrm>
                <a:custGeom>
                  <a:avLst/>
                  <a:gdLst>
                    <a:gd name="connsiteX0" fmla="*/ 21431 w 542925"/>
                    <a:gd name="connsiteY0" fmla="*/ 990600 h 1016794"/>
                    <a:gd name="connsiteX1" fmla="*/ 57150 w 542925"/>
                    <a:gd name="connsiteY1" fmla="*/ 871537 h 1016794"/>
                    <a:gd name="connsiteX2" fmla="*/ 0 w 542925"/>
                    <a:gd name="connsiteY2" fmla="*/ 797719 h 1016794"/>
                    <a:gd name="connsiteX3" fmla="*/ 85725 w 542925"/>
                    <a:gd name="connsiteY3" fmla="*/ 747712 h 1016794"/>
                    <a:gd name="connsiteX4" fmla="*/ 69056 w 542925"/>
                    <a:gd name="connsiteY4" fmla="*/ 633412 h 1016794"/>
                    <a:gd name="connsiteX5" fmla="*/ 135731 w 542925"/>
                    <a:gd name="connsiteY5" fmla="*/ 595312 h 1016794"/>
                    <a:gd name="connsiteX6" fmla="*/ 207168 w 542925"/>
                    <a:gd name="connsiteY6" fmla="*/ 478631 h 1016794"/>
                    <a:gd name="connsiteX7" fmla="*/ 192881 w 542925"/>
                    <a:gd name="connsiteY7" fmla="*/ 302419 h 1016794"/>
                    <a:gd name="connsiteX8" fmla="*/ 211931 w 542925"/>
                    <a:gd name="connsiteY8" fmla="*/ 195262 h 1016794"/>
                    <a:gd name="connsiteX9" fmla="*/ 352425 w 542925"/>
                    <a:gd name="connsiteY9" fmla="*/ 0 h 1016794"/>
                    <a:gd name="connsiteX10" fmla="*/ 407193 w 542925"/>
                    <a:gd name="connsiteY10" fmla="*/ 97631 h 1016794"/>
                    <a:gd name="connsiteX11" fmla="*/ 500062 w 542925"/>
                    <a:gd name="connsiteY11" fmla="*/ 78581 h 1016794"/>
                    <a:gd name="connsiteX12" fmla="*/ 445293 w 542925"/>
                    <a:gd name="connsiteY12" fmla="*/ 135731 h 1016794"/>
                    <a:gd name="connsiteX13" fmla="*/ 540543 w 542925"/>
                    <a:gd name="connsiteY13" fmla="*/ 359569 h 1016794"/>
                    <a:gd name="connsiteX14" fmla="*/ 542925 w 542925"/>
                    <a:gd name="connsiteY14" fmla="*/ 526256 h 1016794"/>
                    <a:gd name="connsiteX15" fmla="*/ 516731 w 542925"/>
                    <a:gd name="connsiteY15" fmla="*/ 692944 h 1016794"/>
                    <a:gd name="connsiteX16" fmla="*/ 378618 w 542925"/>
                    <a:gd name="connsiteY16" fmla="*/ 750094 h 1016794"/>
                    <a:gd name="connsiteX17" fmla="*/ 295275 w 542925"/>
                    <a:gd name="connsiteY17" fmla="*/ 840581 h 1016794"/>
                    <a:gd name="connsiteX18" fmla="*/ 173831 w 542925"/>
                    <a:gd name="connsiteY18" fmla="*/ 897731 h 1016794"/>
                    <a:gd name="connsiteX19" fmla="*/ 142875 w 542925"/>
                    <a:gd name="connsiteY19" fmla="*/ 1016794 h 1016794"/>
                    <a:gd name="connsiteX20" fmla="*/ 83343 w 542925"/>
                    <a:gd name="connsiteY20" fmla="*/ 997744 h 1016794"/>
                    <a:gd name="connsiteX21" fmla="*/ 21431 w 542925"/>
                    <a:gd name="connsiteY21" fmla="*/ 990600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2925" h="1016794">
                      <a:moveTo>
                        <a:pt x="21431" y="990600"/>
                      </a:moveTo>
                      <a:lnTo>
                        <a:pt x="57150" y="871537"/>
                      </a:lnTo>
                      <a:lnTo>
                        <a:pt x="0" y="797719"/>
                      </a:lnTo>
                      <a:lnTo>
                        <a:pt x="85725" y="747712"/>
                      </a:lnTo>
                      <a:lnTo>
                        <a:pt x="69056" y="633412"/>
                      </a:lnTo>
                      <a:lnTo>
                        <a:pt x="135731" y="595312"/>
                      </a:lnTo>
                      <a:lnTo>
                        <a:pt x="207168" y="478631"/>
                      </a:lnTo>
                      <a:lnTo>
                        <a:pt x="192881" y="302419"/>
                      </a:lnTo>
                      <a:lnTo>
                        <a:pt x="211931" y="195262"/>
                      </a:lnTo>
                      <a:lnTo>
                        <a:pt x="352425" y="0"/>
                      </a:lnTo>
                      <a:lnTo>
                        <a:pt x="407193" y="97631"/>
                      </a:lnTo>
                      <a:lnTo>
                        <a:pt x="500062" y="78581"/>
                      </a:lnTo>
                      <a:lnTo>
                        <a:pt x="445293" y="135731"/>
                      </a:lnTo>
                      <a:lnTo>
                        <a:pt x="540543" y="359569"/>
                      </a:lnTo>
                      <a:lnTo>
                        <a:pt x="542925" y="526256"/>
                      </a:lnTo>
                      <a:lnTo>
                        <a:pt x="516731" y="692944"/>
                      </a:lnTo>
                      <a:lnTo>
                        <a:pt x="378618" y="750094"/>
                      </a:lnTo>
                      <a:lnTo>
                        <a:pt x="295275" y="840581"/>
                      </a:lnTo>
                      <a:lnTo>
                        <a:pt x="173831" y="897731"/>
                      </a:lnTo>
                      <a:lnTo>
                        <a:pt x="142875" y="1016794"/>
                      </a:lnTo>
                      <a:lnTo>
                        <a:pt x="83343" y="997744"/>
                      </a:lnTo>
                      <a:lnTo>
                        <a:pt x="21431" y="990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7" name="Полилиния 36"/>
                <p:cNvSpPr>
                  <a:spLocks noChangeAspect="1"/>
                </p:cNvSpPr>
                <p:nvPr/>
              </p:nvSpPr>
              <p:spPr>
                <a:xfrm>
                  <a:off x="1909763" y="3140869"/>
                  <a:ext cx="1012031" cy="1042987"/>
                </a:xfrm>
                <a:custGeom>
                  <a:avLst/>
                  <a:gdLst>
                    <a:gd name="connsiteX0" fmla="*/ 0 w 1012031"/>
                    <a:gd name="connsiteY0" fmla="*/ 928687 h 1042987"/>
                    <a:gd name="connsiteX1" fmla="*/ 54768 w 1012031"/>
                    <a:gd name="connsiteY1" fmla="*/ 814387 h 1042987"/>
                    <a:gd name="connsiteX2" fmla="*/ 116681 w 1012031"/>
                    <a:gd name="connsiteY2" fmla="*/ 545306 h 1042987"/>
                    <a:gd name="connsiteX3" fmla="*/ 230981 w 1012031"/>
                    <a:gd name="connsiteY3" fmla="*/ 538162 h 1042987"/>
                    <a:gd name="connsiteX4" fmla="*/ 242887 w 1012031"/>
                    <a:gd name="connsiteY4" fmla="*/ 369094 h 1042987"/>
                    <a:gd name="connsiteX5" fmla="*/ 288131 w 1012031"/>
                    <a:gd name="connsiteY5" fmla="*/ 245269 h 1042987"/>
                    <a:gd name="connsiteX6" fmla="*/ 378618 w 1012031"/>
                    <a:gd name="connsiteY6" fmla="*/ 259556 h 1042987"/>
                    <a:gd name="connsiteX7" fmla="*/ 478631 w 1012031"/>
                    <a:gd name="connsiteY7" fmla="*/ 240506 h 1042987"/>
                    <a:gd name="connsiteX8" fmla="*/ 581025 w 1012031"/>
                    <a:gd name="connsiteY8" fmla="*/ 121444 h 1042987"/>
                    <a:gd name="connsiteX9" fmla="*/ 645318 w 1012031"/>
                    <a:gd name="connsiteY9" fmla="*/ 30956 h 1042987"/>
                    <a:gd name="connsiteX10" fmla="*/ 728662 w 1012031"/>
                    <a:gd name="connsiteY10" fmla="*/ 42862 h 1042987"/>
                    <a:gd name="connsiteX11" fmla="*/ 769143 w 1012031"/>
                    <a:gd name="connsiteY11" fmla="*/ 42862 h 1042987"/>
                    <a:gd name="connsiteX12" fmla="*/ 881062 w 1012031"/>
                    <a:gd name="connsiteY12" fmla="*/ 95250 h 1042987"/>
                    <a:gd name="connsiteX13" fmla="*/ 935831 w 1012031"/>
                    <a:gd name="connsiteY13" fmla="*/ 0 h 1042987"/>
                    <a:gd name="connsiteX14" fmla="*/ 1012031 w 1012031"/>
                    <a:gd name="connsiteY14" fmla="*/ 66675 h 1042987"/>
                    <a:gd name="connsiteX15" fmla="*/ 876300 w 1012031"/>
                    <a:gd name="connsiteY15" fmla="*/ 245269 h 1042987"/>
                    <a:gd name="connsiteX16" fmla="*/ 850106 w 1012031"/>
                    <a:gd name="connsiteY16" fmla="*/ 352425 h 1042987"/>
                    <a:gd name="connsiteX17" fmla="*/ 862012 w 1012031"/>
                    <a:gd name="connsiteY17" fmla="*/ 533400 h 1042987"/>
                    <a:gd name="connsiteX18" fmla="*/ 795337 w 1012031"/>
                    <a:gd name="connsiteY18" fmla="*/ 645319 h 1042987"/>
                    <a:gd name="connsiteX19" fmla="*/ 728662 w 1012031"/>
                    <a:gd name="connsiteY19" fmla="*/ 690562 h 1042987"/>
                    <a:gd name="connsiteX20" fmla="*/ 742950 w 1012031"/>
                    <a:gd name="connsiteY20" fmla="*/ 795337 h 1042987"/>
                    <a:gd name="connsiteX21" fmla="*/ 661987 w 1012031"/>
                    <a:gd name="connsiteY21" fmla="*/ 857250 h 1042987"/>
                    <a:gd name="connsiteX22" fmla="*/ 707231 w 1012031"/>
                    <a:gd name="connsiteY22" fmla="*/ 926306 h 1042987"/>
                    <a:gd name="connsiteX23" fmla="*/ 685800 w 1012031"/>
                    <a:gd name="connsiteY23" fmla="*/ 1042987 h 1042987"/>
                    <a:gd name="connsiteX24" fmla="*/ 502443 w 1012031"/>
                    <a:gd name="connsiteY24" fmla="*/ 1023937 h 1042987"/>
                    <a:gd name="connsiteX25" fmla="*/ 297656 w 1012031"/>
                    <a:gd name="connsiteY25" fmla="*/ 971550 h 1042987"/>
                    <a:gd name="connsiteX26" fmla="*/ 116681 w 1012031"/>
                    <a:gd name="connsiteY26" fmla="*/ 1019175 h 1042987"/>
                    <a:gd name="connsiteX27" fmla="*/ 0 w 1012031"/>
                    <a:gd name="connsiteY27" fmla="*/ 928687 h 104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2031" h="1042987">
                      <a:moveTo>
                        <a:pt x="0" y="928687"/>
                      </a:moveTo>
                      <a:lnTo>
                        <a:pt x="54768" y="814387"/>
                      </a:lnTo>
                      <a:lnTo>
                        <a:pt x="116681" y="545306"/>
                      </a:lnTo>
                      <a:lnTo>
                        <a:pt x="230981" y="538162"/>
                      </a:lnTo>
                      <a:lnTo>
                        <a:pt x="242887" y="369094"/>
                      </a:lnTo>
                      <a:lnTo>
                        <a:pt x="288131" y="245269"/>
                      </a:lnTo>
                      <a:lnTo>
                        <a:pt x="378618" y="259556"/>
                      </a:lnTo>
                      <a:lnTo>
                        <a:pt x="478631" y="240506"/>
                      </a:lnTo>
                      <a:lnTo>
                        <a:pt x="581025" y="121444"/>
                      </a:lnTo>
                      <a:lnTo>
                        <a:pt x="645318" y="30956"/>
                      </a:lnTo>
                      <a:lnTo>
                        <a:pt x="728662" y="42862"/>
                      </a:lnTo>
                      <a:lnTo>
                        <a:pt x="769143" y="42862"/>
                      </a:lnTo>
                      <a:lnTo>
                        <a:pt x="881062" y="95250"/>
                      </a:lnTo>
                      <a:lnTo>
                        <a:pt x="935831" y="0"/>
                      </a:lnTo>
                      <a:lnTo>
                        <a:pt x="1012031" y="66675"/>
                      </a:lnTo>
                      <a:lnTo>
                        <a:pt x="876300" y="245269"/>
                      </a:lnTo>
                      <a:lnTo>
                        <a:pt x="850106" y="352425"/>
                      </a:lnTo>
                      <a:lnTo>
                        <a:pt x="862012" y="533400"/>
                      </a:lnTo>
                      <a:lnTo>
                        <a:pt x="795337" y="645319"/>
                      </a:lnTo>
                      <a:lnTo>
                        <a:pt x="728662" y="690562"/>
                      </a:lnTo>
                      <a:lnTo>
                        <a:pt x="742950" y="795337"/>
                      </a:lnTo>
                      <a:lnTo>
                        <a:pt x="661987" y="857250"/>
                      </a:lnTo>
                      <a:lnTo>
                        <a:pt x="707231" y="926306"/>
                      </a:lnTo>
                      <a:lnTo>
                        <a:pt x="685800" y="1042987"/>
                      </a:lnTo>
                      <a:lnTo>
                        <a:pt x="502443" y="1023937"/>
                      </a:lnTo>
                      <a:lnTo>
                        <a:pt x="297656" y="971550"/>
                      </a:lnTo>
                      <a:lnTo>
                        <a:pt x="116681" y="1019175"/>
                      </a:lnTo>
                      <a:lnTo>
                        <a:pt x="0" y="92868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8" name="Полилиния 37"/>
                <p:cNvSpPr>
                  <a:spLocks noChangeAspect="1"/>
                </p:cNvSpPr>
                <p:nvPr/>
              </p:nvSpPr>
              <p:spPr>
                <a:xfrm>
                  <a:off x="3555206" y="2445544"/>
                  <a:ext cx="842963" cy="854869"/>
                </a:xfrm>
                <a:custGeom>
                  <a:avLst/>
                  <a:gdLst>
                    <a:gd name="connsiteX0" fmla="*/ 0 w 842963"/>
                    <a:gd name="connsiteY0" fmla="*/ 357187 h 854869"/>
                    <a:gd name="connsiteX1" fmla="*/ 35719 w 842963"/>
                    <a:gd name="connsiteY1" fmla="*/ 238125 h 854869"/>
                    <a:gd name="connsiteX2" fmla="*/ 95250 w 842963"/>
                    <a:gd name="connsiteY2" fmla="*/ 152400 h 854869"/>
                    <a:gd name="connsiteX3" fmla="*/ 461963 w 842963"/>
                    <a:gd name="connsiteY3" fmla="*/ 50006 h 854869"/>
                    <a:gd name="connsiteX4" fmla="*/ 657225 w 842963"/>
                    <a:gd name="connsiteY4" fmla="*/ 0 h 854869"/>
                    <a:gd name="connsiteX5" fmla="*/ 647700 w 842963"/>
                    <a:gd name="connsiteY5" fmla="*/ 128587 h 854869"/>
                    <a:gd name="connsiteX6" fmla="*/ 807244 w 842963"/>
                    <a:gd name="connsiteY6" fmla="*/ 142875 h 854869"/>
                    <a:gd name="connsiteX7" fmla="*/ 802482 w 842963"/>
                    <a:gd name="connsiteY7" fmla="*/ 264319 h 854869"/>
                    <a:gd name="connsiteX8" fmla="*/ 704850 w 842963"/>
                    <a:gd name="connsiteY8" fmla="*/ 366712 h 854869"/>
                    <a:gd name="connsiteX9" fmla="*/ 707232 w 842963"/>
                    <a:gd name="connsiteY9" fmla="*/ 421481 h 854869"/>
                    <a:gd name="connsiteX10" fmla="*/ 757238 w 842963"/>
                    <a:gd name="connsiteY10" fmla="*/ 481012 h 854869"/>
                    <a:gd name="connsiteX11" fmla="*/ 826294 w 842963"/>
                    <a:gd name="connsiteY11" fmla="*/ 526256 h 854869"/>
                    <a:gd name="connsiteX12" fmla="*/ 842963 w 842963"/>
                    <a:gd name="connsiteY12" fmla="*/ 557212 h 854869"/>
                    <a:gd name="connsiteX13" fmla="*/ 833438 w 842963"/>
                    <a:gd name="connsiteY13" fmla="*/ 642937 h 854869"/>
                    <a:gd name="connsiteX14" fmla="*/ 809625 w 842963"/>
                    <a:gd name="connsiteY14" fmla="*/ 700087 h 854869"/>
                    <a:gd name="connsiteX15" fmla="*/ 754857 w 842963"/>
                    <a:gd name="connsiteY15" fmla="*/ 790575 h 854869"/>
                    <a:gd name="connsiteX16" fmla="*/ 666750 w 842963"/>
                    <a:gd name="connsiteY16" fmla="*/ 854869 h 854869"/>
                    <a:gd name="connsiteX17" fmla="*/ 481013 w 842963"/>
                    <a:gd name="connsiteY17" fmla="*/ 838200 h 854869"/>
                    <a:gd name="connsiteX18" fmla="*/ 504825 w 842963"/>
                    <a:gd name="connsiteY18" fmla="*/ 750094 h 854869"/>
                    <a:gd name="connsiteX19" fmla="*/ 419100 w 842963"/>
                    <a:gd name="connsiteY19" fmla="*/ 633412 h 854869"/>
                    <a:gd name="connsiteX20" fmla="*/ 259557 w 842963"/>
                    <a:gd name="connsiteY20" fmla="*/ 531019 h 854869"/>
                    <a:gd name="connsiteX21" fmla="*/ 140494 w 842963"/>
                    <a:gd name="connsiteY21" fmla="*/ 621506 h 854869"/>
                    <a:gd name="connsiteX22" fmla="*/ 147638 w 842963"/>
                    <a:gd name="connsiteY22" fmla="*/ 526256 h 854869"/>
                    <a:gd name="connsiteX23" fmla="*/ 78582 w 842963"/>
                    <a:gd name="connsiteY23" fmla="*/ 457200 h 854869"/>
                    <a:gd name="connsiteX24" fmla="*/ 0 w 842963"/>
                    <a:gd name="connsiteY24" fmla="*/ 357187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2963" h="854869">
                      <a:moveTo>
                        <a:pt x="0" y="357187"/>
                      </a:moveTo>
                      <a:lnTo>
                        <a:pt x="35719" y="238125"/>
                      </a:lnTo>
                      <a:lnTo>
                        <a:pt x="95250" y="152400"/>
                      </a:lnTo>
                      <a:lnTo>
                        <a:pt x="461963" y="50006"/>
                      </a:lnTo>
                      <a:lnTo>
                        <a:pt x="657225" y="0"/>
                      </a:lnTo>
                      <a:lnTo>
                        <a:pt x="647700" y="128587"/>
                      </a:lnTo>
                      <a:lnTo>
                        <a:pt x="807244" y="142875"/>
                      </a:lnTo>
                      <a:lnTo>
                        <a:pt x="802482" y="264319"/>
                      </a:lnTo>
                      <a:lnTo>
                        <a:pt x="704850" y="366712"/>
                      </a:lnTo>
                      <a:lnTo>
                        <a:pt x="707232" y="421481"/>
                      </a:lnTo>
                      <a:lnTo>
                        <a:pt x="757238" y="481012"/>
                      </a:lnTo>
                      <a:lnTo>
                        <a:pt x="826294" y="526256"/>
                      </a:lnTo>
                      <a:lnTo>
                        <a:pt x="842963" y="557212"/>
                      </a:lnTo>
                      <a:lnTo>
                        <a:pt x="833438" y="642937"/>
                      </a:lnTo>
                      <a:lnTo>
                        <a:pt x="809625" y="700087"/>
                      </a:lnTo>
                      <a:lnTo>
                        <a:pt x="754857" y="790575"/>
                      </a:lnTo>
                      <a:lnTo>
                        <a:pt x="666750" y="854869"/>
                      </a:lnTo>
                      <a:lnTo>
                        <a:pt x="481013" y="838200"/>
                      </a:lnTo>
                      <a:lnTo>
                        <a:pt x="504825" y="750094"/>
                      </a:lnTo>
                      <a:lnTo>
                        <a:pt x="419100" y="633412"/>
                      </a:lnTo>
                      <a:lnTo>
                        <a:pt x="259557" y="531019"/>
                      </a:lnTo>
                      <a:lnTo>
                        <a:pt x="140494" y="621506"/>
                      </a:lnTo>
                      <a:lnTo>
                        <a:pt x="147638" y="526256"/>
                      </a:lnTo>
                      <a:lnTo>
                        <a:pt x="78582" y="457200"/>
                      </a:lnTo>
                      <a:lnTo>
                        <a:pt x="0" y="35718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9" name="Полилиния 38"/>
                <p:cNvSpPr>
                  <a:spLocks noChangeAspect="1"/>
                </p:cNvSpPr>
                <p:nvPr/>
              </p:nvSpPr>
              <p:spPr>
                <a:xfrm>
                  <a:off x="3271838" y="1909763"/>
                  <a:ext cx="945356" cy="1088231"/>
                </a:xfrm>
                <a:custGeom>
                  <a:avLst/>
                  <a:gdLst>
                    <a:gd name="connsiteX0" fmla="*/ 252412 w 945356"/>
                    <a:gd name="connsiteY0" fmla="*/ 1088231 h 1088231"/>
                    <a:gd name="connsiteX1" fmla="*/ 102393 w 945356"/>
                    <a:gd name="connsiteY1" fmla="*/ 957262 h 1088231"/>
                    <a:gd name="connsiteX2" fmla="*/ 23812 w 945356"/>
                    <a:gd name="connsiteY2" fmla="*/ 850106 h 1088231"/>
                    <a:gd name="connsiteX3" fmla="*/ 0 w 945356"/>
                    <a:gd name="connsiteY3" fmla="*/ 626268 h 1088231"/>
                    <a:gd name="connsiteX4" fmla="*/ 52387 w 945356"/>
                    <a:gd name="connsiteY4" fmla="*/ 426243 h 1088231"/>
                    <a:gd name="connsiteX5" fmla="*/ 252412 w 945356"/>
                    <a:gd name="connsiteY5" fmla="*/ 152400 h 1088231"/>
                    <a:gd name="connsiteX6" fmla="*/ 283368 w 945356"/>
                    <a:gd name="connsiteY6" fmla="*/ 0 h 1088231"/>
                    <a:gd name="connsiteX7" fmla="*/ 640556 w 945356"/>
                    <a:gd name="connsiteY7" fmla="*/ 50006 h 1088231"/>
                    <a:gd name="connsiteX8" fmla="*/ 585787 w 945356"/>
                    <a:gd name="connsiteY8" fmla="*/ 285750 h 1088231"/>
                    <a:gd name="connsiteX9" fmla="*/ 814387 w 945356"/>
                    <a:gd name="connsiteY9" fmla="*/ 314325 h 1088231"/>
                    <a:gd name="connsiteX10" fmla="*/ 783431 w 945356"/>
                    <a:gd name="connsiteY10" fmla="*/ 397668 h 1088231"/>
                    <a:gd name="connsiteX11" fmla="*/ 945356 w 945356"/>
                    <a:gd name="connsiteY11" fmla="*/ 385762 h 1088231"/>
                    <a:gd name="connsiteX12" fmla="*/ 940593 w 945356"/>
                    <a:gd name="connsiteY12" fmla="*/ 533400 h 1088231"/>
                    <a:gd name="connsiteX13" fmla="*/ 711993 w 945356"/>
                    <a:gd name="connsiteY13" fmla="*/ 595312 h 1088231"/>
                    <a:gd name="connsiteX14" fmla="*/ 381000 w 945356"/>
                    <a:gd name="connsiteY14" fmla="*/ 681037 h 1088231"/>
                    <a:gd name="connsiteX15" fmla="*/ 314325 w 945356"/>
                    <a:gd name="connsiteY15" fmla="*/ 778668 h 1088231"/>
                    <a:gd name="connsiteX16" fmla="*/ 273843 w 945356"/>
                    <a:gd name="connsiteY16" fmla="*/ 940593 h 1088231"/>
                    <a:gd name="connsiteX17" fmla="*/ 247650 w 945356"/>
                    <a:gd name="connsiteY17" fmla="*/ 997743 h 1088231"/>
                    <a:gd name="connsiteX18" fmla="*/ 252412 w 945356"/>
                    <a:gd name="connsiteY18" fmla="*/ 1088231 h 1088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5356" h="1088231">
                      <a:moveTo>
                        <a:pt x="252412" y="1088231"/>
                      </a:moveTo>
                      <a:lnTo>
                        <a:pt x="102393" y="957262"/>
                      </a:lnTo>
                      <a:lnTo>
                        <a:pt x="23812" y="850106"/>
                      </a:lnTo>
                      <a:lnTo>
                        <a:pt x="0" y="626268"/>
                      </a:lnTo>
                      <a:lnTo>
                        <a:pt x="52387" y="426243"/>
                      </a:lnTo>
                      <a:lnTo>
                        <a:pt x="252412" y="152400"/>
                      </a:lnTo>
                      <a:lnTo>
                        <a:pt x="283368" y="0"/>
                      </a:lnTo>
                      <a:lnTo>
                        <a:pt x="640556" y="50006"/>
                      </a:lnTo>
                      <a:lnTo>
                        <a:pt x="585787" y="285750"/>
                      </a:lnTo>
                      <a:lnTo>
                        <a:pt x="814387" y="314325"/>
                      </a:lnTo>
                      <a:lnTo>
                        <a:pt x="783431" y="397668"/>
                      </a:lnTo>
                      <a:lnTo>
                        <a:pt x="945356" y="385762"/>
                      </a:lnTo>
                      <a:lnTo>
                        <a:pt x="940593" y="533400"/>
                      </a:lnTo>
                      <a:lnTo>
                        <a:pt x="711993" y="595312"/>
                      </a:lnTo>
                      <a:lnTo>
                        <a:pt x="381000" y="681037"/>
                      </a:lnTo>
                      <a:lnTo>
                        <a:pt x="314325" y="778668"/>
                      </a:lnTo>
                      <a:lnTo>
                        <a:pt x="273843" y="940593"/>
                      </a:lnTo>
                      <a:lnTo>
                        <a:pt x="247650" y="997743"/>
                      </a:lnTo>
                      <a:lnTo>
                        <a:pt x="252412" y="108823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0" name="Полилиния 39"/>
                <p:cNvSpPr>
                  <a:spLocks noChangeAspect="1"/>
                </p:cNvSpPr>
                <p:nvPr/>
              </p:nvSpPr>
              <p:spPr>
                <a:xfrm>
                  <a:off x="2562225" y="2278856"/>
                  <a:ext cx="962025" cy="1016794"/>
                </a:xfrm>
                <a:custGeom>
                  <a:avLst/>
                  <a:gdLst>
                    <a:gd name="connsiteX0" fmla="*/ 0 w 962025"/>
                    <a:gd name="connsiteY0" fmla="*/ 69057 h 1016794"/>
                    <a:gd name="connsiteX1" fmla="*/ 102394 w 962025"/>
                    <a:gd name="connsiteY1" fmla="*/ 66675 h 1016794"/>
                    <a:gd name="connsiteX2" fmla="*/ 183356 w 962025"/>
                    <a:gd name="connsiteY2" fmla="*/ 130969 h 1016794"/>
                    <a:gd name="connsiteX3" fmla="*/ 228600 w 962025"/>
                    <a:gd name="connsiteY3" fmla="*/ 164307 h 1016794"/>
                    <a:gd name="connsiteX4" fmla="*/ 233363 w 962025"/>
                    <a:gd name="connsiteY4" fmla="*/ 195263 h 1016794"/>
                    <a:gd name="connsiteX5" fmla="*/ 233363 w 962025"/>
                    <a:gd name="connsiteY5" fmla="*/ 78582 h 1016794"/>
                    <a:gd name="connsiteX6" fmla="*/ 278606 w 962025"/>
                    <a:gd name="connsiteY6" fmla="*/ 47625 h 1016794"/>
                    <a:gd name="connsiteX7" fmla="*/ 302419 w 962025"/>
                    <a:gd name="connsiteY7" fmla="*/ 0 h 1016794"/>
                    <a:gd name="connsiteX8" fmla="*/ 421481 w 962025"/>
                    <a:gd name="connsiteY8" fmla="*/ 23813 h 1016794"/>
                    <a:gd name="connsiteX9" fmla="*/ 488156 w 962025"/>
                    <a:gd name="connsiteY9" fmla="*/ 76200 h 1016794"/>
                    <a:gd name="connsiteX10" fmla="*/ 573881 w 962025"/>
                    <a:gd name="connsiteY10" fmla="*/ 88107 h 1016794"/>
                    <a:gd name="connsiteX11" fmla="*/ 745331 w 962025"/>
                    <a:gd name="connsiteY11" fmla="*/ 140494 h 1016794"/>
                    <a:gd name="connsiteX12" fmla="*/ 709613 w 962025"/>
                    <a:gd name="connsiteY12" fmla="*/ 264319 h 1016794"/>
                    <a:gd name="connsiteX13" fmla="*/ 735806 w 962025"/>
                    <a:gd name="connsiteY13" fmla="*/ 476250 h 1016794"/>
                    <a:gd name="connsiteX14" fmla="*/ 816769 w 962025"/>
                    <a:gd name="connsiteY14" fmla="*/ 595313 h 1016794"/>
                    <a:gd name="connsiteX15" fmla="*/ 962025 w 962025"/>
                    <a:gd name="connsiteY15" fmla="*/ 714375 h 1016794"/>
                    <a:gd name="connsiteX16" fmla="*/ 959644 w 962025"/>
                    <a:gd name="connsiteY16" fmla="*/ 833438 h 1016794"/>
                    <a:gd name="connsiteX17" fmla="*/ 850106 w 962025"/>
                    <a:gd name="connsiteY17" fmla="*/ 883444 h 1016794"/>
                    <a:gd name="connsiteX18" fmla="*/ 850106 w 962025"/>
                    <a:gd name="connsiteY18" fmla="*/ 907257 h 1016794"/>
                    <a:gd name="connsiteX19" fmla="*/ 764381 w 962025"/>
                    <a:gd name="connsiteY19" fmla="*/ 866775 h 1016794"/>
                    <a:gd name="connsiteX20" fmla="*/ 754856 w 962025"/>
                    <a:gd name="connsiteY20" fmla="*/ 1012032 h 1016794"/>
                    <a:gd name="connsiteX21" fmla="*/ 650081 w 962025"/>
                    <a:gd name="connsiteY21" fmla="*/ 995363 h 1016794"/>
                    <a:gd name="connsiteX22" fmla="*/ 516731 w 962025"/>
                    <a:gd name="connsiteY22" fmla="*/ 988219 h 1016794"/>
                    <a:gd name="connsiteX23" fmla="*/ 421481 w 962025"/>
                    <a:gd name="connsiteY23" fmla="*/ 1016794 h 1016794"/>
                    <a:gd name="connsiteX24" fmla="*/ 357188 w 962025"/>
                    <a:gd name="connsiteY24" fmla="*/ 921544 h 1016794"/>
                    <a:gd name="connsiteX25" fmla="*/ 285750 w 962025"/>
                    <a:gd name="connsiteY25" fmla="*/ 862013 h 1016794"/>
                    <a:gd name="connsiteX26" fmla="*/ 230981 w 962025"/>
                    <a:gd name="connsiteY26" fmla="*/ 952500 h 1016794"/>
                    <a:gd name="connsiteX27" fmla="*/ 116681 w 962025"/>
                    <a:gd name="connsiteY27" fmla="*/ 904875 h 1016794"/>
                    <a:gd name="connsiteX28" fmla="*/ 78581 w 962025"/>
                    <a:gd name="connsiteY28" fmla="*/ 904875 h 1016794"/>
                    <a:gd name="connsiteX29" fmla="*/ 71438 w 962025"/>
                    <a:gd name="connsiteY29" fmla="*/ 759619 h 1016794"/>
                    <a:gd name="connsiteX30" fmla="*/ 154781 w 962025"/>
                    <a:gd name="connsiteY30" fmla="*/ 707232 h 1016794"/>
                    <a:gd name="connsiteX31" fmla="*/ 323850 w 962025"/>
                    <a:gd name="connsiteY31" fmla="*/ 723900 h 1016794"/>
                    <a:gd name="connsiteX32" fmla="*/ 300038 w 962025"/>
                    <a:gd name="connsiteY32" fmla="*/ 569119 h 1016794"/>
                    <a:gd name="connsiteX33" fmla="*/ 190500 w 962025"/>
                    <a:gd name="connsiteY33" fmla="*/ 438150 h 1016794"/>
                    <a:gd name="connsiteX34" fmla="*/ 85725 w 962025"/>
                    <a:gd name="connsiteY34" fmla="*/ 359569 h 1016794"/>
                    <a:gd name="connsiteX35" fmla="*/ 59531 w 962025"/>
                    <a:gd name="connsiteY35" fmla="*/ 259557 h 1016794"/>
                    <a:gd name="connsiteX36" fmla="*/ 76200 w 962025"/>
                    <a:gd name="connsiteY36" fmla="*/ 123825 h 1016794"/>
                    <a:gd name="connsiteX37" fmla="*/ 0 w 962025"/>
                    <a:gd name="connsiteY37" fmla="*/ 69057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62025" h="1016794">
                      <a:moveTo>
                        <a:pt x="0" y="69057"/>
                      </a:moveTo>
                      <a:lnTo>
                        <a:pt x="102394" y="66675"/>
                      </a:lnTo>
                      <a:lnTo>
                        <a:pt x="183356" y="130969"/>
                      </a:lnTo>
                      <a:lnTo>
                        <a:pt x="228600" y="164307"/>
                      </a:lnTo>
                      <a:lnTo>
                        <a:pt x="233363" y="195263"/>
                      </a:lnTo>
                      <a:lnTo>
                        <a:pt x="233363" y="78582"/>
                      </a:lnTo>
                      <a:lnTo>
                        <a:pt x="278606" y="47625"/>
                      </a:lnTo>
                      <a:lnTo>
                        <a:pt x="302419" y="0"/>
                      </a:lnTo>
                      <a:lnTo>
                        <a:pt x="421481" y="23813"/>
                      </a:lnTo>
                      <a:lnTo>
                        <a:pt x="488156" y="76200"/>
                      </a:lnTo>
                      <a:lnTo>
                        <a:pt x="573881" y="88107"/>
                      </a:lnTo>
                      <a:lnTo>
                        <a:pt x="745331" y="140494"/>
                      </a:lnTo>
                      <a:lnTo>
                        <a:pt x="709613" y="264319"/>
                      </a:lnTo>
                      <a:lnTo>
                        <a:pt x="735806" y="476250"/>
                      </a:lnTo>
                      <a:lnTo>
                        <a:pt x="816769" y="595313"/>
                      </a:lnTo>
                      <a:lnTo>
                        <a:pt x="962025" y="714375"/>
                      </a:lnTo>
                      <a:cubicBezTo>
                        <a:pt x="961231" y="754063"/>
                        <a:pt x="960438" y="793750"/>
                        <a:pt x="959644" y="833438"/>
                      </a:cubicBezTo>
                      <a:lnTo>
                        <a:pt x="850106" y="883444"/>
                      </a:lnTo>
                      <a:lnTo>
                        <a:pt x="850106" y="907257"/>
                      </a:lnTo>
                      <a:lnTo>
                        <a:pt x="764381" y="866775"/>
                      </a:lnTo>
                      <a:lnTo>
                        <a:pt x="754856" y="1012032"/>
                      </a:lnTo>
                      <a:lnTo>
                        <a:pt x="650081" y="995363"/>
                      </a:lnTo>
                      <a:lnTo>
                        <a:pt x="516731" y="988219"/>
                      </a:lnTo>
                      <a:lnTo>
                        <a:pt x="421481" y="1016794"/>
                      </a:lnTo>
                      <a:lnTo>
                        <a:pt x="357188" y="921544"/>
                      </a:lnTo>
                      <a:lnTo>
                        <a:pt x="285750" y="862013"/>
                      </a:lnTo>
                      <a:lnTo>
                        <a:pt x="230981" y="952500"/>
                      </a:lnTo>
                      <a:lnTo>
                        <a:pt x="116681" y="904875"/>
                      </a:lnTo>
                      <a:lnTo>
                        <a:pt x="78581" y="904875"/>
                      </a:lnTo>
                      <a:lnTo>
                        <a:pt x="71438" y="759619"/>
                      </a:lnTo>
                      <a:lnTo>
                        <a:pt x="154781" y="707232"/>
                      </a:lnTo>
                      <a:lnTo>
                        <a:pt x="323850" y="723900"/>
                      </a:lnTo>
                      <a:lnTo>
                        <a:pt x="300038" y="569119"/>
                      </a:lnTo>
                      <a:lnTo>
                        <a:pt x="190500" y="438150"/>
                      </a:lnTo>
                      <a:lnTo>
                        <a:pt x="85725" y="359569"/>
                      </a:lnTo>
                      <a:lnTo>
                        <a:pt x="59531" y="259557"/>
                      </a:lnTo>
                      <a:lnTo>
                        <a:pt x="76200" y="123825"/>
                      </a:lnTo>
                      <a:lnTo>
                        <a:pt x="0" y="69057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1" name="Полилиния 40"/>
                <p:cNvSpPr>
                  <a:spLocks noChangeAspect="1"/>
                </p:cNvSpPr>
                <p:nvPr/>
              </p:nvSpPr>
              <p:spPr>
                <a:xfrm>
                  <a:off x="2474119" y="1204913"/>
                  <a:ext cx="1081087" cy="1269206"/>
                </a:xfrm>
                <a:custGeom>
                  <a:avLst/>
                  <a:gdLst>
                    <a:gd name="connsiteX0" fmla="*/ 85725 w 1081087"/>
                    <a:gd name="connsiteY0" fmla="*/ 1016793 h 1269206"/>
                    <a:gd name="connsiteX1" fmla="*/ 85725 w 1081087"/>
                    <a:gd name="connsiteY1" fmla="*/ 1016793 h 1269206"/>
                    <a:gd name="connsiteX2" fmla="*/ 142875 w 1081087"/>
                    <a:gd name="connsiteY2" fmla="*/ 778668 h 1269206"/>
                    <a:gd name="connsiteX3" fmla="*/ 123825 w 1081087"/>
                    <a:gd name="connsiteY3" fmla="*/ 657225 h 1269206"/>
                    <a:gd name="connsiteX4" fmla="*/ 28575 w 1081087"/>
                    <a:gd name="connsiteY4" fmla="*/ 573881 h 1269206"/>
                    <a:gd name="connsiteX5" fmla="*/ 0 w 1081087"/>
                    <a:gd name="connsiteY5" fmla="*/ 440531 h 1269206"/>
                    <a:gd name="connsiteX6" fmla="*/ 52387 w 1081087"/>
                    <a:gd name="connsiteY6" fmla="*/ 300037 h 1269206"/>
                    <a:gd name="connsiteX7" fmla="*/ 207169 w 1081087"/>
                    <a:gd name="connsiteY7" fmla="*/ 304800 h 1269206"/>
                    <a:gd name="connsiteX8" fmla="*/ 383381 w 1081087"/>
                    <a:gd name="connsiteY8" fmla="*/ 304800 h 1269206"/>
                    <a:gd name="connsiteX9" fmla="*/ 561975 w 1081087"/>
                    <a:gd name="connsiteY9" fmla="*/ 323850 h 1269206"/>
                    <a:gd name="connsiteX10" fmla="*/ 604837 w 1081087"/>
                    <a:gd name="connsiteY10" fmla="*/ 326231 h 1269206"/>
                    <a:gd name="connsiteX11" fmla="*/ 707231 w 1081087"/>
                    <a:gd name="connsiteY11" fmla="*/ 257175 h 1269206"/>
                    <a:gd name="connsiteX12" fmla="*/ 757237 w 1081087"/>
                    <a:gd name="connsiteY12" fmla="*/ 159543 h 1269206"/>
                    <a:gd name="connsiteX13" fmla="*/ 897731 w 1081087"/>
                    <a:gd name="connsiteY13" fmla="*/ 166687 h 1269206"/>
                    <a:gd name="connsiteX14" fmla="*/ 926306 w 1081087"/>
                    <a:gd name="connsiteY14" fmla="*/ 119062 h 1269206"/>
                    <a:gd name="connsiteX15" fmla="*/ 928687 w 1081087"/>
                    <a:gd name="connsiteY15" fmla="*/ 23812 h 1269206"/>
                    <a:gd name="connsiteX16" fmla="*/ 976312 w 1081087"/>
                    <a:gd name="connsiteY16" fmla="*/ 0 h 1269206"/>
                    <a:gd name="connsiteX17" fmla="*/ 1081087 w 1081087"/>
                    <a:gd name="connsiteY17" fmla="*/ 28575 h 1269206"/>
                    <a:gd name="connsiteX18" fmla="*/ 1062037 w 1081087"/>
                    <a:gd name="connsiteY18" fmla="*/ 64293 h 1269206"/>
                    <a:gd name="connsiteX19" fmla="*/ 1050131 w 1081087"/>
                    <a:gd name="connsiteY19" fmla="*/ 180975 h 1269206"/>
                    <a:gd name="connsiteX20" fmla="*/ 1064419 w 1081087"/>
                    <a:gd name="connsiteY20" fmla="*/ 323850 h 1269206"/>
                    <a:gd name="connsiteX21" fmla="*/ 1031081 w 1081087"/>
                    <a:gd name="connsiteY21" fmla="*/ 614362 h 1269206"/>
                    <a:gd name="connsiteX22" fmla="*/ 1076325 w 1081087"/>
                    <a:gd name="connsiteY22" fmla="*/ 704850 h 1269206"/>
                    <a:gd name="connsiteX23" fmla="*/ 1045369 w 1081087"/>
                    <a:gd name="connsiteY23" fmla="*/ 857250 h 1269206"/>
                    <a:gd name="connsiteX24" fmla="*/ 852487 w 1081087"/>
                    <a:gd name="connsiteY24" fmla="*/ 1126331 h 1269206"/>
                    <a:gd name="connsiteX25" fmla="*/ 831056 w 1081087"/>
                    <a:gd name="connsiteY25" fmla="*/ 1202531 h 1269206"/>
                    <a:gd name="connsiteX26" fmla="*/ 647700 w 1081087"/>
                    <a:gd name="connsiteY26" fmla="*/ 1157287 h 1269206"/>
                    <a:gd name="connsiteX27" fmla="*/ 576262 w 1081087"/>
                    <a:gd name="connsiteY27" fmla="*/ 1147762 h 1269206"/>
                    <a:gd name="connsiteX28" fmla="*/ 511969 w 1081087"/>
                    <a:gd name="connsiteY28" fmla="*/ 1095375 h 1269206"/>
                    <a:gd name="connsiteX29" fmla="*/ 392906 w 1081087"/>
                    <a:gd name="connsiteY29" fmla="*/ 1069181 h 1269206"/>
                    <a:gd name="connsiteX30" fmla="*/ 364331 w 1081087"/>
                    <a:gd name="connsiteY30" fmla="*/ 1121568 h 1269206"/>
                    <a:gd name="connsiteX31" fmla="*/ 321469 w 1081087"/>
                    <a:gd name="connsiteY31" fmla="*/ 1152525 h 1269206"/>
                    <a:gd name="connsiteX32" fmla="*/ 321469 w 1081087"/>
                    <a:gd name="connsiteY32" fmla="*/ 1269206 h 1269206"/>
                    <a:gd name="connsiteX33" fmla="*/ 307181 w 1081087"/>
                    <a:gd name="connsiteY33" fmla="*/ 1223962 h 1269206"/>
                    <a:gd name="connsiteX34" fmla="*/ 192881 w 1081087"/>
                    <a:gd name="connsiteY34" fmla="*/ 1143000 h 1269206"/>
                    <a:gd name="connsiteX35" fmla="*/ 88106 w 1081087"/>
                    <a:gd name="connsiteY35" fmla="*/ 1138237 h 1269206"/>
                    <a:gd name="connsiteX36" fmla="*/ 85725 w 1081087"/>
                    <a:gd name="connsiteY36" fmla="*/ 1016793 h 1269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81087" h="1269206">
                      <a:moveTo>
                        <a:pt x="85725" y="1016793"/>
                      </a:moveTo>
                      <a:lnTo>
                        <a:pt x="85725" y="1016793"/>
                      </a:lnTo>
                      <a:lnTo>
                        <a:pt x="142875" y="778668"/>
                      </a:lnTo>
                      <a:lnTo>
                        <a:pt x="123825" y="657225"/>
                      </a:lnTo>
                      <a:lnTo>
                        <a:pt x="28575" y="573881"/>
                      </a:lnTo>
                      <a:lnTo>
                        <a:pt x="0" y="440531"/>
                      </a:lnTo>
                      <a:lnTo>
                        <a:pt x="52387" y="300037"/>
                      </a:lnTo>
                      <a:lnTo>
                        <a:pt x="207169" y="304800"/>
                      </a:lnTo>
                      <a:lnTo>
                        <a:pt x="383381" y="304800"/>
                      </a:lnTo>
                      <a:lnTo>
                        <a:pt x="561975" y="323850"/>
                      </a:lnTo>
                      <a:lnTo>
                        <a:pt x="604837" y="326231"/>
                      </a:lnTo>
                      <a:lnTo>
                        <a:pt x="707231" y="257175"/>
                      </a:lnTo>
                      <a:lnTo>
                        <a:pt x="757237" y="159543"/>
                      </a:lnTo>
                      <a:lnTo>
                        <a:pt x="897731" y="166687"/>
                      </a:lnTo>
                      <a:lnTo>
                        <a:pt x="926306" y="119062"/>
                      </a:lnTo>
                      <a:cubicBezTo>
                        <a:pt x="927100" y="87312"/>
                        <a:pt x="927893" y="55562"/>
                        <a:pt x="928687" y="23812"/>
                      </a:cubicBezTo>
                      <a:lnTo>
                        <a:pt x="976312" y="0"/>
                      </a:lnTo>
                      <a:lnTo>
                        <a:pt x="1081087" y="28575"/>
                      </a:lnTo>
                      <a:lnTo>
                        <a:pt x="1062037" y="64293"/>
                      </a:lnTo>
                      <a:lnTo>
                        <a:pt x="1050131" y="180975"/>
                      </a:lnTo>
                      <a:lnTo>
                        <a:pt x="1064419" y="323850"/>
                      </a:lnTo>
                      <a:lnTo>
                        <a:pt x="1031081" y="614362"/>
                      </a:lnTo>
                      <a:lnTo>
                        <a:pt x="1076325" y="704850"/>
                      </a:lnTo>
                      <a:lnTo>
                        <a:pt x="1045369" y="857250"/>
                      </a:lnTo>
                      <a:lnTo>
                        <a:pt x="852487" y="1126331"/>
                      </a:lnTo>
                      <a:lnTo>
                        <a:pt x="831056" y="1202531"/>
                      </a:lnTo>
                      <a:lnTo>
                        <a:pt x="647700" y="1157287"/>
                      </a:lnTo>
                      <a:lnTo>
                        <a:pt x="576262" y="1147762"/>
                      </a:lnTo>
                      <a:lnTo>
                        <a:pt x="511969" y="1095375"/>
                      </a:lnTo>
                      <a:lnTo>
                        <a:pt x="392906" y="1069181"/>
                      </a:lnTo>
                      <a:lnTo>
                        <a:pt x="364331" y="1121568"/>
                      </a:lnTo>
                      <a:lnTo>
                        <a:pt x="321469" y="1152525"/>
                      </a:lnTo>
                      <a:lnTo>
                        <a:pt x="321469" y="1269206"/>
                      </a:lnTo>
                      <a:lnTo>
                        <a:pt x="307181" y="1223962"/>
                      </a:lnTo>
                      <a:lnTo>
                        <a:pt x="192881" y="1143000"/>
                      </a:lnTo>
                      <a:lnTo>
                        <a:pt x="88106" y="1138237"/>
                      </a:lnTo>
                      <a:cubicBezTo>
                        <a:pt x="87312" y="1097756"/>
                        <a:pt x="86519" y="1057274"/>
                        <a:pt x="85725" y="1016793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2" name="Полилиния 41"/>
                <p:cNvSpPr>
                  <a:spLocks noChangeAspect="1"/>
                </p:cNvSpPr>
                <p:nvPr/>
              </p:nvSpPr>
              <p:spPr>
                <a:xfrm>
                  <a:off x="2090738" y="688181"/>
                  <a:ext cx="1371600" cy="840582"/>
                </a:xfrm>
                <a:custGeom>
                  <a:avLst/>
                  <a:gdLst>
                    <a:gd name="connsiteX0" fmla="*/ 500062 w 1371600"/>
                    <a:gd name="connsiteY0" fmla="*/ 0 h 840582"/>
                    <a:gd name="connsiteX1" fmla="*/ 616743 w 1371600"/>
                    <a:gd name="connsiteY1" fmla="*/ 90488 h 840582"/>
                    <a:gd name="connsiteX2" fmla="*/ 907256 w 1371600"/>
                    <a:gd name="connsiteY2" fmla="*/ 64294 h 840582"/>
                    <a:gd name="connsiteX3" fmla="*/ 916781 w 1371600"/>
                    <a:gd name="connsiteY3" fmla="*/ 157163 h 840582"/>
                    <a:gd name="connsiteX4" fmla="*/ 945356 w 1371600"/>
                    <a:gd name="connsiteY4" fmla="*/ 176213 h 840582"/>
                    <a:gd name="connsiteX5" fmla="*/ 928687 w 1371600"/>
                    <a:gd name="connsiteY5" fmla="*/ 273844 h 840582"/>
                    <a:gd name="connsiteX6" fmla="*/ 942975 w 1371600"/>
                    <a:gd name="connsiteY6" fmla="*/ 326232 h 840582"/>
                    <a:gd name="connsiteX7" fmla="*/ 1371600 w 1371600"/>
                    <a:gd name="connsiteY7" fmla="*/ 514350 h 840582"/>
                    <a:gd name="connsiteX8" fmla="*/ 1312068 w 1371600"/>
                    <a:gd name="connsiteY8" fmla="*/ 542925 h 840582"/>
                    <a:gd name="connsiteX9" fmla="*/ 1307306 w 1371600"/>
                    <a:gd name="connsiteY9" fmla="*/ 631032 h 840582"/>
                    <a:gd name="connsiteX10" fmla="*/ 1281112 w 1371600"/>
                    <a:gd name="connsiteY10" fmla="*/ 678657 h 840582"/>
                    <a:gd name="connsiteX11" fmla="*/ 1138237 w 1371600"/>
                    <a:gd name="connsiteY11" fmla="*/ 676275 h 840582"/>
                    <a:gd name="connsiteX12" fmla="*/ 1085850 w 1371600"/>
                    <a:gd name="connsiteY12" fmla="*/ 773907 h 840582"/>
                    <a:gd name="connsiteX13" fmla="*/ 988218 w 1371600"/>
                    <a:gd name="connsiteY13" fmla="*/ 840582 h 840582"/>
                    <a:gd name="connsiteX14" fmla="*/ 742950 w 1371600"/>
                    <a:gd name="connsiteY14" fmla="*/ 821532 h 840582"/>
                    <a:gd name="connsiteX15" fmla="*/ 438150 w 1371600"/>
                    <a:gd name="connsiteY15" fmla="*/ 812007 h 840582"/>
                    <a:gd name="connsiteX16" fmla="*/ 497681 w 1371600"/>
                    <a:gd name="connsiteY16" fmla="*/ 619125 h 840582"/>
                    <a:gd name="connsiteX17" fmla="*/ 397668 w 1371600"/>
                    <a:gd name="connsiteY17" fmla="*/ 628650 h 840582"/>
                    <a:gd name="connsiteX18" fmla="*/ 316706 w 1371600"/>
                    <a:gd name="connsiteY18" fmla="*/ 690563 h 840582"/>
                    <a:gd name="connsiteX19" fmla="*/ 242887 w 1371600"/>
                    <a:gd name="connsiteY19" fmla="*/ 704850 h 840582"/>
                    <a:gd name="connsiteX20" fmla="*/ 23812 w 1371600"/>
                    <a:gd name="connsiteY20" fmla="*/ 628650 h 840582"/>
                    <a:gd name="connsiteX21" fmla="*/ 0 w 1371600"/>
                    <a:gd name="connsiteY21" fmla="*/ 454819 h 840582"/>
                    <a:gd name="connsiteX22" fmla="*/ 78581 w 1371600"/>
                    <a:gd name="connsiteY22" fmla="*/ 431007 h 840582"/>
                    <a:gd name="connsiteX23" fmla="*/ 235743 w 1371600"/>
                    <a:gd name="connsiteY23" fmla="*/ 450057 h 840582"/>
                    <a:gd name="connsiteX24" fmla="*/ 309562 w 1371600"/>
                    <a:gd name="connsiteY24" fmla="*/ 421482 h 840582"/>
                    <a:gd name="connsiteX25" fmla="*/ 307181 w 1371600"/>
                    <a:gd name="connsiteY25" fmla="*/ 297657 h 840582"/>
                    <a:gd name="connsiteX26" fmla="*/ 416718 w 1371600"/>
                    <a:gd name="connsiteY26" fmla="*/ 95250 h 840582"/>
                    <a:gd name="connsiteX27" fmla="*/ 500062 w 1371600"/>
                    <a:gd name="connsiteY27" fmla="*/ 0 h 84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71600" h="840582">
                      <a:moveTo>
                        <a:pt x="500062" y="0"/>
                      </a:moveTo>
                      <a:lnTo>
                        <a:pt x="616743" y="90488"/>
                      </a:lnTo>
                      <a:lnTo>
                        <a:pt x="907256" y="64294"/>
                      </a:lnTo>
                      <a:lnTo>
                        <a:pt x="916781" y="157163"/>
                      </a:lnTo>
                      <a:lnTo>
                        <a:pt x="945356" y="176213"/>
                      </a:lnTo>
                      <a:lnTo>
                        <a:pt x="928687" y="273844"/>
                      </a:lnTo>
                      <a:lnTo>
                        <a:pt x="942975" y="326232"/>
                      </a:lnTo>
                      <a:lnTo>
                        <a:pt x="1371600" y="514350"/>
                      </a:lnTo>
                      <a:lnTo>
                        <a:pt x="1312068" y="542925"/>
                      </a:lnTo>
                      <a:lnTo>
                        <a:pt x="1307306" y="631032"/>
                      </a:lnTo>
                      <a:lnTo>
                        <a:pt x="1281112" y="678657"/>
                      </a:lnTo>
                      <a:lnTo>
                        <a:pt x="1138237" y="676275"/>
                      </a:lnTo>
                      <a:lnTo>
                        <a:pt x="1085850" y="773907"/>
                      </a:lnTo>
                      <a:lnTo>
                        <a:pt x="988218" y="840582"/>
                      </a:lnTo>
                      <a:lnTo>
                        <a:pt x="742950" y="821532"/>
                      </a:lnTo>
                      <a:lnTo>
                        <a:pt x="438150" y="812007"/>
                      </a:lnTo>
                      <a:lnTo>
                        <a:pt x="497681" y="619125"/>
                      </a:lnTo>
                      <a:lnTo>
                        <a:pt x="397668" y="628650"/>
                      </a:lnTo>
                      <a:lnTo>
                        <a:pt x="316706" y="690563"/>
                      </a:lnTo>
                      <a:lnTo>
                        <a:pt x="242887" y="704850"/>
                      </a:lnTo>
                      <a:lnTo>
                        <a:pt x="23812" y="628650"/>
                      </a:lnTo>
                      <a:lnTo>
                        <a:pt x="0" y="454819"/>
                      </a:lnTo>
                      <a:lnTo>
                        <a:pt x="78581" y="431007"/>
                      </a:lnTo>
                      <a:lnTo>
                        <a:pt x="235743" y="450057"/>
                      </a:lnTo>
                      <a:lnTo>
                        <a:pt x="309562" y="421482"/>
                      </a:lnTo>
                      <a:cubicBezTo>
                        <a:pt x="308768" y="380207"/>
                        <a:pt x="307975" y="338932"/>
                        <a:pt x="307181" y="297657"/>
                      </a:cubicBezTo>
                      <a:lnTo>
                        <a:pt x="416718" y="95250"/>
                      </a:lnTo>
                      <a:lnTo>
                        <a:pt x="500062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3" name="Полилиния 42"/>
                <p:cNvSpPr>
                  <a:spLocks noChangeAspect="1"/>
                </p:cNvSpPr>
                <p:nvPr/>
              </p:nvSpPr>
              <p:spPr>
                <a:xfrm>
                  <a:off x="4257668" y="2374097"/>
                  <a:ext cx="935832" cy="1273969"/>
                </a:xfrm>
                <a:custGeom>
                  <a:avLst/>
                  <a:gdLst>
                    <a:gd name="connsiteX0" fmla="*/ 171450 w 935832"/>
                    <a:gd name="connsiteY0" fmla="*/ 0 h 1273969"/>
                    <a:gd name="connsiteX1" fmla="*/ 414338 w 935832"/>
                    <a:gd name="connsiteY1" fmla="*/ 40482 h 1273969"/>
                    <a:gd name="connsiteX2" fmla="*/ 450057 w 935832"/>
                    <a:gd name="connsiteY2" fmla="*/ 321469 h 1273969"/>
                    <a:gd name="connsiteX3" fmla="*/ 704850 w 935832"/>
                    <a:gd name="connsiteY3" fmla="*/ 371475 h 1273969"/>
                    <a:gd name="connsiteX4" fmla="*/ 588169 w 935832"/>
                    <a:gd name="connsiteY4" fmla="*/ 431007 h 1273969"/>
                    <a:gd name="connsiteX5" fmla="*/ 628650 w 935832"/>
                    <a:gd name="connsiteY5" fmla="*/ 621507 h 1273969"/>
                    <a:gd name="connsiteX6" fmla="*/ 711994 w 935832"/>
                    <a:gd name="connsiteY6" fmla="*/ 726282 h 1273969"/>
                    <a:gd name="connsiteX7" fmla="*/ 740569 w 935832"/>
                    <a:gd name="connsiteY7" fmla="*/ 873919 h 1273969"/>
                    <a:gd name="connsiteX8" fmla="*/ 845344 w 935832"/>
                    <a:gd name="connsiteY8" fmla="*/ 985838 h 1273969"/>
                    <a:gd name="connsiteX9" fmla="*/ 935832 w 935832"/>
                    <a:gd name="connsiteY9" fmla="*/ 995363 h 1273969"/>
                    <a:gd name="connsiteX10" fmla="*/ 871538 w 935832"/>
                    <a:gd name="connsiteY10" fmla="*/ 1197769 h 1273969"/>
                    <a:gd name="connsiteX11" fmla="*/ 788194 w 935832"/>
                    <a:gd name="connsiteY11" fmla="*/ 1228725 h 1273969"/>
                    <a:gd name="connsiteX12" fmla="*/ 766763 w 935832"/>
                    <a:gd name="connsiteY12" fmla="*/ 1273969 h 1273969"/>
                    <a:gd name="connsiteX13" fmla="*/ 547688 w 935832"/>
                    <a:gd name="connsiteY13" fmla="*/ 1159669 h 1273969"/>
                    <a:gd name="connsiteX14" fmla="*/ 497682 w 935832"/>
                    <a:gd name="connsiteY14" fmla="*/ 983457 h 1273969"/>
                    <a:gd name="connsiteX15" fmla="*/ 280988 w 935832"/>
                    <a:gd name="connsiteY15" fmla="*/ 1009650 h 1273969"/>
                    <a:gd name="connsiteX16" fmla="*/ 230982 w 935832"/>
                    <a:gd name="connsiteY16" fmla="*/ 1026319 h 1273969"/>
                    <a:gd name="connsiteX17" fmla="*/ 159544 w 935832"/>
                    <a:gd name="connsiteY17" fmla="*/ 1026319 h 1273969"/>
                    <a:gd name="connsiteX18" fmla="*/ 97632 w 935832"/>
                    <a:gd name="connsiteY18" fmla="*/ 942975 h 1273969"/>
                    <a:gd name="connsiteX19" fmla="*/ 4763 w 935832"/>
                    <a:gd name="connsiteY19" fmla="*/ 892969 h 1273969"/>
                    <a:gd name="connsiteX20" fmla="*/ 50007 w 935832"/>
                    <a:gd name="connsiteY20" fmla="*/ 859632 h 1273969"/>
                    <a:gd name="connsiteX21" fmla="*/ 116682 w 935832"/>
                    <a:gd name="connsiteY21" fmla="*/ 752475 h 1273969"/>
                    <a:gd name="connsiteX22" fmla="*/ 130969 w 935832"/>
                    <a:gd name="connsiteY22" fmla="*/ 707232 h 1273969"/>
                    <a:gd name="connsiteX23" fmla="*/ 138113 w 935832"/>
                    <a:gd name="connsiteY23" fmla="*/ 631032 h 1273969"/>
                    <a:gd name="connsiteX24" fmla="*/ 121444 w 935832"/>
                    <a:gd name="connsiteY24" fmla="*/ 592932 h 1273969"/>
                    <a:gd name="connsiteX25" fmla="*/ 42863 w 935832"/>
                    <a:gd name="connsiteY25" fmla="*/ 542925 h 1273969"/>
                    <a:gd name="connsiteX26" fmla="*/ 0 w 935832"/>
                    <a:gd name="connsiteY26" fmla="*/ 481013 h 1273969"/>
                    <a:gd name="connsiteX27" fmla="*/ 2382 w 935832"/>
                    <a:gd name="connsiteY27" fmla="*/ 433388 h 1273969"/>
                    <a:gd name="connsiteX28" fmla="*/ 100013 w 935832"/>
                    <a:gd name="connsiteY28" fmla="*/ 326232 h 1273969"/>
                    <a:gd name="connsiteX29" fmla="*/ 104775 w 935832"/>
                    <a:gd name="connsiteY29" fmla="*/ 209550 h 1273969"/>
                    <a:gd name="connsiteX30" fmla="*/ 142875 w 935832"/>
                    <a:gd name="connsiteY30" fmla="*/ 216694 h 1273969"/>
                    <a:gd name="connsiteX31" fmla="*/ 171450 w 935832"/>
                    <a:gd name="connsiteY31" fmla="*/ 0 h 127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35832" h="1273969">
                      <a:moveTo>
                        <a:pt x="171450" y="0"/>
                      </a:moveTo>
                      <a:lnTo>
                        <a:pt x="414338" y="40482"/>
                      </a:lnTo>
                      <a:lnTo>
                        <a:pt x="450057" y="321469"/>
                      </a:lnTo>
                      <a:lnTo>
                        <a:pt x="704850" y="371475"/>
                      </a:lnTo>
                      <a:lnTo>
                        <a:pt x="588169" y="431007"/>
                      </a:lnTo>
                      <a:lnTo>
                        <a:pt x="628650" y="621507"/>
                      </a:lnTo>
                      <a:lnTo>
                        <a:pt x="711994" y="726282"/>
                      </a:lnTo>
                      <a:lnTo>
                        <a:pt x="740569" y="873919"/>
                      </a:lnTo>
                      <a:lnTo>
                        <a:pt x="845344" y="985838"/>
                      </a:lnTo>
                      <a:lnTo>
                        <a:pt x="935832" y="995363"/>
                      </a:lnTo>
                      <a:lnTo>
                        <a:pt x="871538" y="1197769"/>
                      </a:lnTo>
                      <a:lnTo>
                        <a:pt x="788194" y="1228725"/>
                      </a:lnTo>
                      <a:lnTo>
                        <a:pt x="766763" y="1273969"/>
                      </a:lnTo>
                      <a:lnTo>
                        <a:pt x="547688" y="1159669"/>
                      </a:lnTo>
                      <a:lnTo>
                        <a:pt x="497682" y="983457"/>
                      </a:lnTo>
                      <a:lnTo>
                        <a:pt x="280988" y="1009650"/>
                      </a:lnTo>
                      <a:lnTo>
                        <a:pt x="230982" y="1026319"/>
                      </a:lnTo>
                      <a:lnTo>
                        <a:pt x="159544" y="1026319"/>
                      </a:lnTo>
                      <a:lnTo>
                        <a:pt x="97632" y="942975"/>
                      </a:lnTo>
                      <a:lnTo>
                        <a:pt x="4763" y="892969"/>
                      </a:lnTo>
                      <a:lnTo>
                        <a:pt x="50007" y="859632"/>
                      </a:lnTo>
                      <a:lnTo>
                        <a:pt x="116682" y="752475"/>
                      </a:lnTo>
                      <a:lnTo>
                        <a:pt x="130969" y="707232"/>
                      </a:lnTo>
                      <a:lnTo>
                        <a:pt x="138113" y="631032"/>
                      </a:lnTo>
                      <a:lnTo>
                        <a:pt x="121444" y="592932"/>
                      </a:lnTo>
                      <a:lnTo>
                        <a:pt x="42863" y="542925"/>
                      </a:lnTo>
                      <a:lnTo>
                        <a:pt x="0" y="481013"/>
                      </a:lnTo>
                      <a:lnTo>
                        <a:pt x="2382" y="433388"/>
                      </a:lnTo>
                      <a:lnTo>
                        <a:pt x="100013" y="326232"/>
                      </a:lnTo>
                      <a:lnTo>
                        <a:pt x="104775" y="209550"/>
                      </a:lnTo>
                      <a:lnTo>
                        <a:pt x="142875" y="216694"/>
                      </a:lnTo>
                      <a:lnTo>
                        <a:pt x="17145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4" name="Полилиния 43"/>
                <p:cNvSpPr>
                  <a:spLocks noChangeAspect="1"/>
                </p:cNvSpPr>
                <p:nvPr/>
              </p:nvSpPr>
              <p:spPr>
                <a:xfrm>
                  <a:off x="6324600" y="2185988"/>
                  <a:ext cx="914400" cy="1416843"/>
                </a:xfrm>
                <a:custGeom>
                  <a:avLst/>
                  <a:gdLst>
                    <a:gd name="connsiteX0" fmla="*/ 0 w 914400"/>
                    <a:gd name="connsiteY0" fmla="*/ 0 h 1416843"/>
                    <a:gd name="connsiteX1" fmla="*/ 171450 w 914400"/>
                    <a:gd name="connsiteY1" fmla="*/ 14287 h 1416843"/>
                    <a:gd name="connsiteX2" fmla="*/ 323850 w 914400"/>
                    <a:gd name="connsiteY2" fmla="*/ 80962 h 1416843"/>
                    <a:gd name="connsiteX3" fmla="*/ 454819 w 914400"/>
                    <a:gd name="connsiteY3" fmla="*/ 114300 h 1416843"/>
                    <a:gd name="connsiteX4" fmla="*/ 447675 w 914400"/>
                    <a:gd name="connsiteY4" fmla="*/ 147637 h 1416843"/>
                    <a:gd name="connsiteX5" fmla="*/ 531019 w 914400"/>
                    <a:gd name="connsiteY5" fmla="*/ 392906 h 1416843"/>
                    <a:gd name="connsiteX6" fmla="*/ 742950 w 914400"/>
                    <a:gd name="connsiteY6" fmla="*/ 395287 h 1416843"/>
                    <a:gd name="connsiteX7" fmla="*/ 804863 w 914400"/>
                    <a:gd name="connsiteY7" fmla="*/ 371475 h 1416843"/>
                    <a:gd name="connsiteX8" fmla="*/ 902494 w 914400"/>
                    <a:gd name="connsiteY8" fmla="*/ 454818 h 1416843"/>
                    <a:gd name="connsiteX9" fmla="*/ 881063 w 914400"/>
                    <a:gd name="connsiteY9" fmla="*/ 550068 h 1416843"/>
                    <a:gd name="connsiteX10" fmla="*/ 833438 w 914400"/>
                    <a:gd name="connsiteY10" fmla="*/ 631031 h 1416843"/>
                    <a:gd name="connsiteX11" fmla="*/ 878681 w 914400"/>
                    <a:gd name="connsiteY11" fmla="*/ 819150 h 1416843"/>
                    <a:gd name="connsiteX12" fmla="*/ 914400 w 914400"/>
                    <a:gd name="connsiteY12" fmla="*/ 881062 h 1416843"/>
                    <a:gd name="connsiteX13" fmla="*/ 883444 w 914400"/>
                    <a:gd name="connsiteY13" fmla="*/ 947737 h 1416843"/>
                    <a:gd name="connsiteX14" fmla="*/ 814388 w 914400"/>
                    <a:gd name="connsiteY14" fmla="*/ 1007268 h 1416843"/>
                    <a:gd name="connsiteX15" fmla="*/ 778669 w 914400"/>
                    <a:gd name="connsiteY15" fmla="*/ 1154906 h 1416843"/>
                    <a:gd name="connsiteX16" fmla="*/ 866775 w 914400"/>
                    <a:gd name="connsiteY16" fmla="*/ 1316831 h 1416843"/>
                    <a:gd name="connsiteX17" fmla="*/ 783431 w 914400"/>
                    <a:gd name="connsiteY17" fmla="*/ 1328737 h 1416843"/>
                    <a:gd name="connsiteX18" fmla="*/ 673894 w 914400"/>
                    <a:gd name="connsiteY18" fmla="*/ 1373981 h 1416843"/>
                    <a:gd name="connsiteX19" fmla="*/ 535781 w 914400"/>
                    <a:gd name="connsiteY19" fmla="*/ 1416843 h 1416843"/>
                    <a:gd name="connsiteX20" fmla="*/ 366713 w 914400"/>
                    <a:gd name="connsiteY20" fmla="*/ 1252537 h 1416843"/>
                    <a:gd name="connsiteX21" fmla="*/ 290513 w 914400"/>
                    <a:gd name="connsiteY21" fmla="*/ 1266825 h 1416843"/>
                    <a:gd name="connsiteX22" fmla="*/ 171450 w 914400"/>
                    <a:gd name="connsiteY22" fmla="*/ 1169193 h 1416843"/>
                    <a:gd name="connsiteX23" fmla="*/ 111919 w 914400"/>
                    <a:gd name="connsiteY23" fmla="*/ 990600 h 1416843"/>
                    <a:gd name="connsiteX24" fmla="*/ 197644 w 914400"/>
                    <a:gd name="connsiteY24" fmla="*/ 721518 h 1416843"/>
                    <a:gd name="connsiteX25" fmla="*/ 238125 w 914400"/>
                    <a:gd name="connsiteY25" fmla="*/ 571500 h 1416843"/>
                    <a:gd name="connsiteX26" fmla="*/ 347663 w 914400"/>
                    <a:gd name="connsiteY26" fmla="*/ 452437 h 1416843"/>
                    <a:gd name="connsiteX27" fmla="*/ 280988 w 914400"/>
                    <a:gd name="connsiteY27" fmla="*/ 402431 h 1416843"/>
                    <a:gd name="connsiteX28" fmla="*/ 142875 w 914400"/>
                    <a:gd name="connsiteY28" fmla="*/ 357187 h 1416843"/>
                    <a:gd name="connsiteX29" fmla="*/ 14288 w 914400"/>
                    <a:gd name="connsiteY29" fmla="*/ 354806 h 1416843"/>
                    <a:gd name="connsiteX30" fmla="*/ 61913 w 914400"/>
                    <a:gd name="connsiteY30" fmla="*/ 64293 h 1416843"/>
                    <a:gd name="connsiteX31" fmla="*/ 0 w 914400"/>
                    <a:gd name="connsiteY31" fmla="*/ 0 h 141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4400" h="1416843">
                      <a:moveTo>
                        <a:pt x="0" y="0"/>
                      </a:moveTo>
                      <a:lnTo>
                        <a:pt x="171450" y="14287"/>
                      </a:lnTo>
                      <a:lnTo>
                        <a:pt x="323850" y="80962"/>
                      </a:lnTo>
                      <a:lnTo>
                        <a:pt x="454819" y="114300"/>
                      </a:lnTo>
                      <a:lnTo>
                        <a:pt x="447675" y="147637"/>
                      </a:lnTo>
                      <a:lnTo>
                        <a:pt x="531019" y="392906"/>
                      </a:lnTo>
                      <a:lnTo>
                        <a:pt x="742950" y="395287"/>
                      </a:lnTo>
                      <a:lnTo>
                        <a:pt x="804863" y="371475"/>
                      </a:lnTo>
                      <a:lnTo>
                        <a:pt x="902494" y="454818"/>
                      </a:lnTo>
                      <a:lnTo>
                        <a:pt x="881063" y="550068"/>
                      </a:lnTo>
                      <a:lnTo>
                        <a:pt x="833438" y="631031"/>
                      </a:lnTo>
                      <a:lnTo>
                        <a:pt x="878681" y="819150"/>
                      </a:lnTo>
                      <a:lnTo>
                        <a:pt x="914400" y="881062"/>
                      </a:lnTo>
                      <a:lnTo>
                        <a:pt x="883444" y="947737"/>
                      </a:lnTo>
                      <a:lnTo>
                        <a:pt x="814388" y="1007268"/>
                      </a:lnTo>
                      <a:lnTo>
                        <a:pt x="778669" y="1154906"/>
                      </a:lnTo>
                      <a:lnTo>
                        <a:pt x="866775" y="1316831"/>
                      </a:lnTo>
                      <a:lnTo>
                        <a:pt x="783431" y="1328737"/>
                      </a:lnTo>
                      <a:lnTo>
                        <a:pt x="673894" y="1373981"/>
                      </a:lnTo>
                      <a:lnTo>
                        <a:pt x="535781" y="1416843"/>
                      </a:lnTo>
                      <a:lnTo>
                        <a:pt x="366713" y="1252537"/>
                      </a:lnTo>
                      <a:lnTo>
                        <a:pt x="290513" y="1266825"/>
                      </a:lnTo>
                      <a:lnTo>
                        <a:pt x="171450" y="1169193"/>
                      </a:lnTo>
                      <a:lnTo>
                        <a:pt x="111919" y="990600"/>
                      </a:lnTo>
                      <a:lnTo>
                        <a:pt x="197644" y="721518"/>
                      </a:lnTo>
                      <a:lnTo>
                        <a:pt x="238125" y="571500"/>
                      </a:lnTo>
                      <a:lnTo>
                        <a:pt x="347663" y="452437"/>
                      </a:lnTo>
                      <a:lnTo>
                        <a:pt x="280988" y="402431"/>
                      </a:lnTo>
                      <a:lnTo>
                        <a:pt x="142875" y="357187"/>
                      </a:lnTo>
                      <a:lnTo>
                        <a:pt x="14288" y="354806"/>
                      </a:lnTo>
                      <a:lnTo>
                        <a:pt x="61913" y="64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5" name="Полилиния 44"/>
                <p:cNvSpPr>
                  <a:spLocks noChangeAspect="1"/>
                </p:cNvSpPr>
                <p:nvPr/>
              </p:nvSpPr>
              <p:spPr>
                <a:xfrm>
                  <a:off x="5576888" y="2497931"/>
                  <a:ext cx="1100137" cy="1112044"/>
                </a:xfrm>
                <a:custGeom>
                  <a:avLst/>
                  <a:gdLst>
                    <a:gd name="connsiteX0" fmla="*/ 0 w 1100137"/>
                    <a:gd name="connsiteY0" fmla="*/ 400050 h 1112044"/>
                    <a:gd name="connsiteX1" fmla="*/ 161925 w 1100137"/>
                    <a:gd name="connsiteY1" fmla="*/ 364332 h 1112044"/>
                    <a:gd name="connsiteX2" fmla="*/ 319087 w 1100137"/>
                    <a:gd name="connsiteY2" fmla="*/ 411957 h 1112044"/>
                    <a:gd name="connsiteX3" fmla="*/ 354806 w 1100137"/>
                    <a:gd name="connsiteY3" fmla="*/ 283369 h 1112044"/>
                    <a:gd name="connsiteX4" fmla="*/ 352425 w 1100137"/>
                    <a:gd name="connsiteY4" fmla="*/ 123825 h 1112044"/>
                    <a:gd name="connsiteX5" fmla="*/ 383381 w 1100137"/>
                    <a:gd name="connsiteY5" fmla="*/ 104775 h 1112044"/>
                    <a:gd name="connsiteX6" fmla="*/ 373856 w 1100137"/>
                    <a:gd name="connsiteY6" fmla="*/ 47625 h 1112044"/>
                    <a:gd name="connsiteX7" fmla="*/ 450056 w 1100137"/>
                    <a:gd name="connsiteY7" fmla="*/ 0 h 1112044"/>
                    <a:gd name="connsiteX8" fmla="*/ 626268 w 1100137"/>
                    <a:gd name="connsiteY8" fmla="*/ 109538 h 1112044"/>
                    <a:gd name="connsiteX9" fmla="*/ 762000 w 1100137"/>
                    <a:gd name="connsiteY9" fmla="*/ 69057 h 1112044"/>
                    <a:gd name="connsiteX10" fmla="*/ 762000 w 1100137"/>
                    <a:gd name="connsiteY10" fmla="*/ 33338 h 1112044"/>
                    <a:gd name="connsiteX11" fmla="*/ 885825 w 1100137"/>
                    <a:gd name="connsiteY11" fmla="*/ 38100 h 1112044"/>
                    <a:gd name="connsiteX12" fmla="*/ 1033462 w 1100137"/>
                    <a:gd name="connsiteY12" fmla="*/ 92869 h 1112044"/>
                    <a:gd name="connsiteX13" fmla="*/ 1100137 w 1100137"/>
                    <a:gd name="connsiteY13" fmla="*/ 140494 h 1112044"/>
                    <a:gd name="connsiteX14" fmla="*/ 983456 w 1100137"/>
                    <a:gd name="connsiteY14" fmla="*/ 257175 h 1112044"/>
                    <a:gd name="connsiteX15" fmla="*/ 859631 w 1100137"/>
                    <a:gd name="connsiteY15" fmla="*/ 678657 h 1112044"/>
                    <a:gd name="connsiteX16" fmla="*/ 914400 w 1100137"/>
                    <a:gd name="connsiteY16" fmla="*/ 852488 h 1112044"/>
                    <a:gd name="connsiteX17" fmla="*/ 1042987 w 1100137"/>
                    <a:gd name="connsiteY17" fmla="*/ 954882 h 1112044"/>
                    <a:gd name="connsiteX18" fmla="*/ 1000125 w 1100137"/>
                    <a:gd name="connsiteY18" fmla="*/ 954882 h 1112044"/>
                    <a:gd name="connsiteX19" fmla="*/ 966787 w 1100137"/>
                    <a:gd name="connsiteY19" fmla="*/ 1102519 h 1112044"/>
                    <a:gd name="connsiteX20" fmla="*/ 752475 w 1100137"/>
                    <a:gd name="connsiteY20" fmla="*/ 1112044 h 1112044"/>
                    <a:gd name="connsiteX21" fmla="*/ 604837 w 1100137"/>
                    <a:gd name="connsiteY21" fmla="*/ 1052513 h 1112044"/>
                    <a:gd name="connsiteX22" fmla="*/ 466725 w 1100137"/>
                    <a:gd name="connsiteY22" fmla="*/ 1042988 h 1112044"/>
                    <a:gd name="connsiteX23" fmla="*/ 381000 w 1100137"/>
                    <a:gd name="connsiteY23" fmla="*/ 1035844 h 1112044"/>
                    <a:gd name="connsiteX24" fmla="*/ 419100 w 1100137"/>
                    <a:gd name="connsiteY24" fmla="*/ 914400 h 1112044"/>
                    <a:gd name="connsiteX25" fmla="*/ 300037 w 1100137"/>
                    <a:gd name="connsiteY25" fmla="*/ 900113 h 1112044"/>
                    <a:gd name="connsiteX26" fmla="*/ 183356 w 1100137"/>
                    <a:gd name="connsiteY26" fmla="*/ 869157 h 1112044"/>
                    <a:gd name="connsiteX27" fmla="*/ 207168 w 1100137"/>
                    <a:gd name="connsiteY27" fmla="*/ 726282 h 1112044"/>
                    <a:gd name="connsiteX28" fmla="*/ 92868 w 1100137"/>
                    <a:gd name="connsiteY28" fmla="*/ 750094 h 1112044"/>
                    <a:gd name="connsiteX29" fmla="*/ 30956 w 1100137"/>
                    <a:gd name="connsiteY29" fmla="*/ 557213 h 1112044"/>
                    <a:gd name="connsiteX30" fmla="*/ 0 w 1100137"/>
                    <a:gd name="connsiteY30" fmla="*/ 400050 h 111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00137" h="1112044">
                      <a:moveTo>
                        <a:pt x="0" y="400050"/>
                      </a:moveTo>
                      <a:lnTo>
                        <a:pt x="161925" y="364332"/>
                      </a:lnTo>
                      <a:lnTo>
                        <a:pt x="319087" y="411957"/>
                      </a:lnTo>
                      <a:lnTo>
                        <a:pt x="354806" y="283369"/>
                      </a:lnTo>
                      <a:cubicBezTo>
                        <a:pt x="354012" y="230188"/>
                        <a:pt x="353219" y="177006"/>
                        <a:pt x="352425" y="123825"/>
                      </a:cubicBezTo>
                      <a:lnTo>
                        <a:pt x="383381" y="104775"/>
                      </a:lnTo>
                      <a:lnTo>
                        <a:pt x="373856" y="47625"/>
                      </a:lnTo>
                      <a:lnTo>
                        <a:pt x="450056" y="0"/>
                      </a:lnTo>
                      <a:lnTo>
                        <a:pt x="626268" y="109538"/>
                      </a:lnTo>
                      <a:lnTo>
                        <a:pt x="762000" y="69057"/>
                      </a:lnTo>
                      <a:lnTo>
                        <a:pt x="762000" y="33338"/>
                      </a:lnTo>
                      <a:lnTo>
                        <a:pt x="885825" y="38100"/>
                      </a:lnTo>
                      <a:lnTo>
                        <a:pt x="1033462" y="92869"/>
                      </a:lnTo>
                      <a:lnTo>
                        <a:pt x="1100137" y="140494"/>
                      </a:lnTo>
                      <a:lnTo>
                        <a:pt x="983456" y="257175"/>
                      </a:lnTo>
                      <a:lnTo>
                        <a:pt x="859631" y="678657"/>
                      </a:lnTo>
                      <a:lnTo>
                        <a:pt x="914400" y="852488"/>
                      </a:lnTo>
                      <a:lnTo>
                        <a:pt x="1042987" y="954882"/>
                      </a:lnTo>
                      <a:lnTo>
                        <a:pt x="1000125" y="954882"/>
                      </a:lnTo>
                      <a:lnTo>
                        <a:pt x="966787" y="1102519"/>
                      </a:lnTo>
                      <a:lnTo>
                        <a:pt x="752475" y="1112044"/>
                      </a:lnTo>
                      <a:lnTo>
                        <a:pt x="604837" y="1052513"/>
                      </a:lnTo>
                      <a:lnTo>
                        <a:pt x="466725" y="1042988"/>
                      </a:lnTo>
                      <a:lnTo>
                        <a:pt x="381000" y="1035844"/>
                      </a:lnTo>
                      <a:lnTo>
                        <a:pt x="419100" y="914400"/>
                      </a:lnTo>
                      <a:lnTo>
                        <a:pt x="300037" y="900113"/>
                      </a:lnTo>
                      <a:lnTo>
                        <a:pt x="183356" y="869157"/>
                      </a:lnTo>
                      <a:lnTo>
                        <a:pt x="207168" y="726282"/>
                      </a:lnTo>
                      <a:lnTo>
                        <a:pt x="92868" y="750094"/>
                      </a:lnTo>
                      <a:lnTo>
                        <a:pt x="30956" y="557213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6" name="Полилиния 45"/>
                <p:cNvSpPr>
                  <a:spLocks noChangeAspect="1"/>
                </p:cNvSpPr>
                <p:nvPr/>
              </p:nvSpPr>
              <p:spPr>
                <a:xfrm>
                  <a:off x="4848225" y="2047875"/>
                  <a:ext cx="1085850" cy="1312069"/>
                </a:xfrm>
                <a:custGeom>
                  <a:avLst/>
                  <a:gdLst>
                    <a:gd name="connsiteX0" fmla="*/ 862013 w 1085850"/>
                    <a:gd name="connsiteY0" fmla="*/ 0 h 1312069"/>
                    <a:gd name="connsiteX1" fmla="*/ 973931 w 1085850"/>
                    <a:gd name="connsiteY1" fmla="*/ 135731 h 1312069"/>
                    <a:gd name="connsiteX2" fmla="*/ 1047750 w 1085850"/>
                    <a:gd name="connsiteY2" fmla="*/ 240506 h 1312069"/>
                    <a:gd name="connsiteX3" fmla="*/ 973931 w 1085850"/>
                    <a:gd name="connsiteY3" fmla="*/ 261938 h 1312069"/>
                    <a:gd name="connsiteX4" fmla="*/ 935831 w 1085850"/>
                    <a:gd name="connsiteY4" fmla="*/ 335756 h 1312069"/>
                    <a:gd name="connsiteX5" fmla="*/ 950119 w 1085850"/>
                    <a:gd name="connsiteY5" fmla="*/ 390525 h 1312069"/>
                    <a:gd name="connsiteX6" fmla="*/ 897731 w 1085850"/>
                    <a:gd name="connsiteY6" fmla="*/ 531019 h 1312069"/>
                    <a:gd name="connsiteX7" fmla="*/ 1004888 w 1085850"/>
                    <a:gd name="connsiteY7" fmla="*/ 621506 h 1312069"/>
                    <a:gd name="connsiteX8" fmla="*/ 1081088 w 1085850"/>
                    <a:gd name="connsiteY8" fmla="*/ 576263 h 1312069"/>
                    <a:gd name="connsiteX9" fmla="*/ 1085850 w 1085850"/>
                    <a:gd name="connsiteY9" fmla="*/ 738188 h 1312069"/>
                    <a:gd name="connsiteX10" fmla="*/ 1047750 w 1085850"/>
                    <a:gd name="connsiteY10" fmla="*/ 862013 h 1312069"/>
                    <a:gd name="connsiteX11" fmla="*/ 890588 w 1085850"/>
                    <a:gd name="connsiteY11" fmla="*/ 821531 h 1312069"/>
                    <a:gd name="connsiteX12" fmla="*/ 731044 w 1085850"/>
                    <a:gd name="connsiteY12" fmla="*/ 840581 h 1312069"/>
                    <a:gd name="connsiteX13" fmla="*/ 754856 w 1085850"/>
                    <a:gd name="connsiteY13" fmla="*/ 1012031 h 1312069"/>
                    <a:gd name="connsiteX14" fmla="*/ 814388 w 1085850"/>
                    <a:gd name="connsiteY14" fmla="*/ 1202531 h 1312069"/>
                    <a:gd name="connsiteX15" fmla="*/ 769144 w 1085850"/>
                    <a:gd name="connsiteY15" fmla="*/ 1176338 h 1312069"/>
                    <a:gd name="connsiteX16" fmla="*/ 488156 w 1085850"/>
                    <a:gd name="connsiteY16" fmla="*/ 1135856 h 1312069"/>
                    <a:gd name="connsiteX17" fmla="*/ 447675 w 1085850"/>
                    <a:gd name="connsiteY17" fmla="*/ 1312069 h 1312069"/>
                    <a:gd name="connsiteX18" fmla="*/ 261938 w 1085850"/>
                    <a:gd name="connsiteY18" fmla="*/ 1312069 h 1312069"/>
                    <a:gd name="connsiteX19" fmla="*/ 152400 w 1085850"/>
                    <a:gd name="connsiteY19" fmla="*/ 1202531 h 1312069"/>
                    <a:gd name="connsiteX20" fmla="*/ 121444 w 1085850"/>
                    <a:gd name="connsiteY20" fmla="*/ 1047750 h 1312069"/>
                    <a:gd name="connsiteX21" fmla="*/ 40481 w 1085850"/>
                    <a:gd name="connsiteY21" fmla="*/ 942975 h 1312069"/>
                    <a:gd name="connsiteX22" fmla="*/ 0 w 1085850"/>
                    <a:gd name="connsiteY22" fmla="*/ 759619 h 1312069"/>
                    <a:gd name="connsiteX23" fmla="*/ 100013 w 1085850"/>
                    <a:gd name="connsiteY23" fmla="*/ 700088 h 1312069"/>
                    <a:gd name="connsiteX24" fmla="*/ 197644 w 1085850"/>
                    <a:gd name="connsiteY24" fmla="*/ 707231 h 1312069"/>
                    <a:gd name="connsiteX25" fmla="*/ 209550 w 1085850"/>
                    <a:gd name="connsiteY25" fmla="*/ 485775 h 1312069"/>
                    <a:gd name="connsiteX26" fmla="*/ 259556 w 1085850"/>
                    <a:gd name="connsiteY26" fmla="*/ 361950 h 1312069"/>
                    <a:gd name="connsiteX27" fmla="*/ 361950 w 1085850"/>
                    <a:gd name="connsiteY27" fmla="*/ 369094 h 1312069"/>
                    <a:gd name="connsiteX28" fmla="*/ 483394 w 1085850"/>
                    <a:gd name="connsiteY28" fmla="*/ 450056 h 1312069"/>
                    <a:gd name="connsiteX29" fmla="*/ 692944 w 1085850"/>
                    <a:gd name="connsiteY29" fmla="*/ 342900 h 1312069"/>
                    <a:gd name="connsiteX30" fmla="*/ 695325 w 1085850"/>
                    <a:gd name="connsiteY30" fmla="*/ 171450 h 1312069"/>
                    <a:gd name="connsiteX31" fmla="*/ 733425 w 1085850"/>
                    <a:gd name="connsiteY31" fmla="*/ 19050 h 1312069"/>
                    <a:gd name="connsiteX32" fmla="*/ 862013 w 1085850"/>
                    <a:gd name="connsiteY32" fmla="*/ 0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85850" h="1312069">
                      <a:moveTo>
                        <a:pt x="862013" y="0"/>
                      </a:moveTo>
                      <a:lnTo>
                        <a:pt x="973931" y="135731"/>
                      </a:lnTo>
                      <a:lnTo>
                        <a:pt x="1047750" y="240506"/>
                      </a:lnTo>
                      <a:lnTo>
                        <a:pt x="973931" y="261938"/>
                      </a:lnTo>
                      <a:lnTo>
                        <a:pt x="935831" y="335756"/>
                      </a:lnTo>
                      <a:lnTo>
                        <a:pt x="950119" y="390525"/>
                      </a:lnTo>
                      <a:lnTo>
                        <a:pt x="897731" y="531019"/>
                      </a:lnTo>
                      <a:lnTo>
                        <a:pt x="1004888" y="621506"/>
                      </a:lnTo>
                      <a:lnTo>
                        <a:pt x="1081088" y="576263"/>
                      </a:lnTo>
                      <a:lnTo>
                        <a:pt x="1085850" y="738188"/>
                      </a:lnTo>
                      <a:lnTo>
                        <a:pt x="1047750" y="862013"/>
                      </a:lnTo>
                      <a:lnTo>
                        <a:pt x="890588" y="821531"/>
                      </a:lnTo>
                      <a:lnTo>
                        <a:pt x="731044" y="840581"/>
                      </a:lnTo>
                      <a:lnTo>
                        <a:pt x="754856" y="1012031"/>
                      </a:lnTo>
                      <a:lnTo>
                        <a:pt x="814388" y="1202531"/>
                      </a:lnTo>
                      <a:lnTo>
                        <a:pt x="769144" y="1176338"/>
                      </a:lnTo>
                      <a:lnTo>
                        <a:pt x="488156" y="1135856"/>
                      </a:lnTo>
                      <a:lnTo>
                        <a:pt x="447675" y="1312069"/>
                      </a:lnTo>
                      <a:lnTo>
                        <a:pt x="261938" y="1312069"/>
                      </a:lnTo>
                      <a:lnTo>
                        <a:pt x="152400" y="1202531"/>
                      </a:lnTo>
                      <a:lnTo>
                        <a:pt x="121444" y="1047750"/>
                      </a:lnTo>
                      <a:lnTo>
                        <a:pt x="40481" y="942975"/>
                      </a:lnTo>
                      <a:lnTo>
                        <a:pt x="0" y="759619"/>
                      </a:lnTo>
                      <a:lnTo>
                        <a:pt x="100013" y="700088"/>
                      </a:lnTo>
                      <a:lnTo>
                        <a:pt x="197644" y="707231"/>
                      </a:lnTo>
                      <a:lnTo>
                        <a:pt x="209550" y="485775"/>
                      </a:lnTo>
                      <a:lnTo>
                        <a:pt x="259556" y="361950"/>
                      </a:lnTo>
                      <a:lnTo>
                        <a:pt x="361950" y="369094"/>
                      </a:lnTo>
                      <a:lnTo>
                        <a:pt x="483394" y="450056"/>
                      </a:lnTo>
                      <a:lnTo>
                        <a:pt x="692944" y="342900"/>
                      </a:lnTo>
                      <a:cubicBezTo>
                        <a:pt x="693738" y="285750"/>
                        <a:pt x="694531" y="228600"/>
                        <a:pt x="695325" y="171450"/>
                      </a:cubicBezTo>
                      <a:lnTo>
                        <a:pt x="733425" y="19050"/>
                      </a:lnTo>
                      <a:lnTo>
                        <a:pt x="862013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7" name="Полилиния 46"/>
                <p:cNvSpPr>
                  <a:spLocks noChangeAspect="1"/>
                </p:cNvSpPr>
                <p:nvPr/>
              </p:nvSpPr>
              <p:spPr>
                <a:xfrm>
                  <a:off x="5581650" y="1104900"/>
                  <a:ext cx="1435894" cy="1557338"/>
                </a:xfrm>
                <a:custGeom>
                  <a:avLst/>
                  <a:gdLst>
                    <a:gd name="connsiteX0" fmla="*/ 0 w 1435894"/>
                    <a:gd name="connsiteY0" fmla="*/ 435769 h 1557338"/>
                    <a:gd name="connsiteX1" fmla="*/ 192881 w 1435894"/>
                    <a:gd name="connsiteY1" fmla="*/ 185738 h 1557338"/>
                    <a:gd name="connsiteX2" fmla="*/ 250031 w 1435894"/>
                    <a:gd name="connsiteY2" fmla="*/ 64294 h 1557338"/>
                    <a:gd name="connsiteX3" fmla="*/ 307181 w 1435894"/>
                    <a:gd name="connsiteY3" fmla="*/ 0 h 1557338"/>
                    <a:gd name="connsiteX4" fmla="*/ 671513 w 1435894"/>
                    <a:gd name="connsiteY4" fmla="*/ 121444 h 1557338"/>
                    <a:gd name="connsiteX5" fmla="*/ 978694 w 1435894"/>
                    <a:gd name="connsiteY5" fmla="*/ 102394 h 1557338"/>
                    <a:gd name="connsiteX6" fmla="*/ 1183481 w 1435894"/>
                    <a:gd name="connsiteY6" fmla="*/ 126206 h 1557338"/>
                    <a:gd name="connsiteX7" fmla="*/ 1250156 w 1435894"/>
                    <a:gd name="connsiteY7" fmla="*/ 28575 h 1557338"/>
                    <a:gd name="connsiteX8" fmla="*/ 1340644 w 1435894"/>
                    <a:gd name="connsiteY8" fmla="*/ 152400 h 1557338"/>
                    <a:gd name="connsiteX9" fmla="*/ 1435894 w 1435894"/>
                    <a:gd name="connsiteY9" fmla="*/ 338138 h 1557338"/>
                    <a:gd name="connsiteX10" fmla="*/ 1402556 w 1435894"/>
                    <a:gd name="connsiteY10" fmla="*/ 747713 h 1557338"/>
                    <a:gd name="connsiteX11" fmla="*/ 1302544 w 1435894"/>
                    <a:gd name="connsiteY11" fmla="*/ 776288 h 1557338"/>
                    <a:gd name="connsiteX12" fmla="*/ 1304925 w 1435894"/>
                    <a:gd name="connsiteY12" fmla="*/ 1023938 h 1557338"/>
                    <a:gd name="connsiteX13" fmla="*/ 1204913 w 1435894"/>
                    <a:gd name="connsiteY13" fmla="*/ 1195388 h 1557338"/>
                    <a:gd name="connsiteX14" fmla="*/ 1054894 w 1435894"/>
                    <a:gd name="connsiteY14" fmla="*/ 1166813 h 1557338"/>
                    <a:gd name="connsiteX15" fmla="*/ 921544 w 1435894"/>
                    <a:gd name="connsiteY15" fmla="*/ 1092994 h 1557338"/>
                    <a:gd name="connsiteX16" fmla="*/ 745331 w 1435894"/>
                    <a:gd name="connsiteY16" fmla="*/ 1078706 h 1557338"/>
                    <a:gd name="connsiteX17" fmla="*/ 795338 w 1435894"/>
                    <a:gd name="connsiteY17" fmla="*/ 1138238 h 1557338"/>
                    <a:gd name="connsiteX18" fmla="*/ 759619 w 1435894"/>
                    <a:gd name="connsiteY18" fmla="*/ 1459706 h 1557338"/>
                    <a:gd name="connsiteX19" fmla="*/ 631031 w 1435894"/>
                    <a:gd name="connsiteY19" fmla="*/ 1497806 h 1557338"/>
                    <a:gd name="connsiteX20" fmla="*/ 445294 w 1435894"/>
                    <a:gd name="connsiteY20" fmla="*/ 1393031 h 1557338"/>
                    <a:gd name="connsiteX21" fmla="*/ 371475 w 1435894"/>
                    <a:gd name="connsiteY21" fmla="*/ 1438275 h 1557338"/>
                    <a:gd name="connsiteX22" fmla="*/ 378619 w 1435894"/>
                    <a:gd name="connsiteY22" fmla="*/ 1493044 h 1557338"/>
                    <a:gd name="connsiteX23" fmla="*/ 271463 w 1435894"/>
                    <a:gd name="connsiteY23" fmla="*/ 1557338 h 1557338"/>
                    <a:gd name="connsiteX24" fmla="*/ 164306 w 1435894"/>
                    <a:gd name="connsiteY24" fmla="*/ 1471613 h 1557338"/>
                    <a:gd name="connsiteX25" fmla="*/ 214313 w 1435894"/>
                    <a:gd name="connsiteY25" fmla="*/ 1333500 h 1557338"/>
                    <a:gd name="connsiteX26" fmla="*/ 204788 w 1435894"/>
                    <a:gd name="connsiteY26" fmla="*/ 1273969 h 1557338"/>
                    <a:gd name="connsiteX27" fmla="*/ 240506 w 1435894"/>
                    <a:gd name="connsiteY27" fmla="*/ 1200150 h 1557338"/>
                    <a:gd name="connsiteX28" fmla="*/ 314325 w 1435894"/>
                    <a:gd name="connsiteY28" fmla="*/ 1183481 h 1557338"/>
                    <a:gd name="connsiteX29" fmla="*/ 126206 w 1435894"/>
                    <a:gd name="connsiteY29" fmla="*/ 938213 h 1557338"/>
                    <a:gd name="connsiteX30" fmla="*/ 135731 w 1435894"/>
                    <a:gd name="connsiteY30" fmla="*/ 769144 h 1557338"/>
                    <a:gd name="connsiteX31" fmla="*/ 0 w 1435894"/>
                    <a:gd name="connsiteY31" fmla="*/ 435769 h 155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1557338">
                      <a:moveTo>
                        <a:pt x="0" y="435769"/>
                      </a:moveTo>
                      <a:lnTo>
                        <a:pt x="192881" y="185738"/>
                      </a:lnTo>
                      <a:lnTo>
                        <a:pt x="250031" y="64294"/>
                      </a:lnTo>
                      <a:lnTo>
                        <a:pt x="307181" y="0"/>
                      </a:lnTo>
                      <a:lnTo>
                        <a:pt x="671513" y="121444"/>
                      </a:lnTo>
                      <a:lnTo>
                        <a:pt x="978694" y="102394"/>
                      </a:lnTo>
                      <a:lnTo>
                        <a:pt x="1183481" y="126206"/>
                      </a:lnTo>
                      <a:lnTo>
                        <a:pt x="1250156" y="28575"/>
                      </a:lnTo>
                      <a:lnTo>
                        <a:pt x="1340644" y="152400"/>
                      </a:lnTo>
                      <a:lnTo>
                        <a:pt x="1435894" y="338138"/>
                      </a:lnTo>
                      <a:lnTo>
                        <a:pt x="1402556" y="747713"/>
                      </a:lnTo>
                      <a:lnTo>
                        <a:pt x="1302544" y="776288"/>
                      </a:lnTo>
                      <a:cubicBezTo>
                        <a:pt x="1303338" y="858838"/>
                        <a:pt x="1304131" y="941388"/>
                        <a:pt x="1304925" y="1023938"/>
                      </a:cubicBezTo>
                      <a:lnTo>
                        <a:pt x="1204913" y="1195388"/>
                      </a:lnTo>
                      <a:lnTo>
                        <a:pt x="1054894" y="1166813"/>
                      </a:lnTo>
                      <a:lnTo>
                        <a:pt x="921544" y="1092994"/>
                      </a:lnTo>
                      <a:lnTo>
                        <a:pt x="745331" y="1078706"/>
                      </a:lnTo>
                      <a:lnTo>
                        <a:pt x="795338" y="1138238"/>
                      </a:lnTo>
                      <a:lnTo>
                        <a:pt x="759619" y="1459706"/>
                      </a:lnTo>
                      <a:lnTo>
                        <a:pt x="631031" y="1497806"/>
                      </a:lnTo>
                      <a:lnTo>
                        <a:pt x="445294" y="1393031"/>
                      </a:lnTo>
                      <a:lnTo>
                        <a:pt x="371475" y="1438275"/>
                      </a:lnTo>
                      <a:lnTo>
                        <a:pt x="378619" y="1493044"/>
                      </a:lnTo>
                      <a:lnTo>
                        <a:pt x="271463" y="1557338"/>
                      </a:lnTo>
                      <a:lnTo>
                        <a:pt x="164306" y="1471613"/>
                      </a:lnTo>
                      <a:lnTo>
                        <a:pt x="214313" y="1333500"/>
                      </a:lnTo>
                      <a:lnTo>
                        <a:pt x="204788" y="1273969"/>
                      </a:lnTo>
                      <a:lnTo>
                        <a:pt x="240506" y="1200150"/>
                      </a:lnTo>
                      <a:lnTo>
                        <a:pt x="314325" y="1183481"/>
                      </a:lnTo>
                      <a:lnTo>
                        <a:pt x="126206" y="938213"/>
                      </a:lnTo>
                      <a:lnTo>
                        <a:pt x="135731" y="769144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8" name="Полилиния 47"/>
                <p:cNvSpPr>
                  <a:spLocks noChangeAspect="1"/>
                </p:cNvSpPr>
                <p:nvPr/>
              </p:nvSpPr>
              <p:spPr>
                <a:xfrm>
                  <a:off x="4414838" y="1440656"/>
                  <a:ext cx="1307306" cy="1312069"/>
                </a:xfrm>
                <a:custGeom>
                  <a:avLst/>
                  <a:gdLst>
                    <a:gd name="connsiteX0" fmla="*/ 7143 w 1307306"/>
                    <a:gd name="connsiteY0" fmla="*/ 928688 h 1312069"/>
                    <a:gd name="connsiteX1" fmla="*/ 0 w 1307306"/>
                    <a:gd name="connsiteY1" fmla="*/ 826294 h 1312069"/>
                    <a:gd name="connsiteX2" fmla="*/ 50006 w 1307306"/>
                    <a:gd name="connsiteY2" fmla="*/ 566738 h 1312069"/>
                    <a:gd name="connsiteX3" fmla="*/ 171450 w 1307306"/>
                    <a:gd name="connsiteY3" fmla="*/ 535782 h 1312069"/>
                    <a:gd name="connsiteX4" fmla="*/ 109537 w 1307306"/>
                    <a:gd name="connsiteY4" fmla="*/ 457200 h 1312069"/>
                    <a:gd name="connsiteX5" fmla="*/ 100012 w 1307306"/>
                    <a:gd name="connsiteY5" fmla="*/ 381000 h 1312069"/>
                    <a:gd name="connsiteX6" fmla="*/ 278606 w 1307306"/>
                    <a:gd name="connsiteY6" fmla="*/ 409575 h 1312069"/>
                    <a:gd name="connsiteX7" fmla="*/ 264318 w 1307306"/>
                    <a:gd name="connsiteY7" fmla="*/ 345282 h 1312069"/>
                    <a:gd name="connsiteX8" fmla="*/ 400050 w 1307306"/>
                    <a:gd name="connsiteY8" fmla="*/ 311944 h 1312069"/>
                    <a:gd name="connsiteX9" fmla="*/ 440531 w 1307306"/>
                    <a:gd name="connsiteY9" fmla="*/ 261938 h 1312069"/>
                    <a:gd name="connsiteX10" fmla="*/ 700087 w 1307306"/>
                    <a:gd name="connsiteY10" fmla="*/ 252413 h 1312069"/>
                    <a:gd name="connsiteX11" fmla="*/ 714375 w 1307306"/>
                    <a:gd name="connsiteY11" fmla="*/ 166688 h 1312069"/>
                    <a:gd name="connsiteX12" fmla="*/ 797718 w 1307306"/>
                    <a:gd name="connsiteY12" fmla="*/ 47625 h 1312069"/>
                    <a:gd name="connsiteX13" fmla="*/ 904875 w 1307306"/>
                    <a:gd name="connsiteY13" fmla="*/ 0 h 1312069"/>
                    <a:gd name="connsiteX14" fmla="*/ 1057275 w 1307306"/>
                    <a:gd name="connsiteY14" fmla="*/ 47625 h 1312069"/>
                    <a:gd name="connsiteX15" fmla="*/ 1097756 w 1307306"/>
                    <a:gd name="connsiteY15" fmla="*/ 164307 h 1312069"/>
                    <a:gd name="connsiteX16" fmla="*/ 1164431 w 1307306"/>
                    <a:gd name="connsiteY16" fmla="*/ 97632 h 1312069"/>
                    <a:gd name="connsiteX17" fmla="*/ 1307306 w 1307306"/>
                    <a:gd name="connsiteY17" fmla="*/ 431007 h 1312069"/>
                    <a:gd name="connsiteX18" fmla="*/ 1288256 w 1307306"/>
                    <a:gd name="connsiteY18" fmla="*/ 600075 h 1312069"/>
                    <a:gd name="connsiteX19" fmla="*/ 1171575 w 1307306"/>
                    <a:gd name="connsiteY19" fmla="*/ 621507 h 1312069"/>
                    <a:gd name="connsiteX20" fmla="*/ 1123950 w 1307306"/>
                    <a:gd name="connsiteY20" fmla="*/ 783432 h 1312069"/>
                    <a:gd name="connsiteX21" fmla="*/ 1114425 w 1307306"/>
                    <a:gd name="connsiteY21" fmla="*/ 945357 h 1312069"/>
                    <a:gd name="connsiteX22" fmla="*/ 1121568 w 1307306"/>
                    <a:gd name="connsiteY22" fmla="*/ 945357 h 1312069"/>
                    <a:gd name="connsiteX23" fmla="*/ 914400 w 1307306"/>
                    <a:gd name="connsiteY23" fmla="*/ 1054894 h 1312069"/>
                    <a:gd name="connsiteX24" fmla="*/ 785812 w 1307306"/>
                    <a:gd name="connsiteY24" fmla="*/ 971550 h 1312069"/>
                    <a:gd name="connsiteX25" fmla="*/ 702468 w 1307306"/>
                    <a:gd name="connsiteY25" fmla="*/ 971550 h 1312069"/>
                    <a:gd name="connsiteX26" fmla="*/ 638175 w 1307306"/>
                    <a:gd name="connsiteY26" fmla="*/ 1104900 h 1312069"/>
                    <a:gd name="connsiteX27" fmla="*/ 628650 w 1307306"/>
                    <a:gd name="connsiteY27" fmla="*/ 1312069 h 1312069"/>
                    <a:gd name="connsiteX28" fmla="*/ 523875 w 1307306"/>
                    <a:gd name="connsiteY28" fmla="*/ 1307307 h 1312069"/>
                    <a:gd name="connsiteX29" fmla="*/ 295275 w 1307306"/>
                    <a:gd name="connsiteY29" fmla="*/ 1252538 h 1312069"/>
                    <a:gd name="connsiteX30" fmla="*/ 254793 w 1307306"/>
                    <a:gd name="connsiteY30" fmla="*/ 978694 h 1312069"/>
                    <a:gd name="connsiteX31" fmla="*/ 7143 w 1307306"/>
                    <a:gd name="connsiteY31" fmla="*/ 928688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07306" h="1312069">
                      <a:moveTo>
                        <a:pt x="7143" y="928688"/>
                      </a:moveTo>
                      <a:lnTo>
                        <a:pt x="0" y="826294"/>
                      </a:lnTo>
                      <a:lnTo>
                        <a:pt x="50006" y="566738"/>
                      </a:lnTo>
                      <a:lnTo>
                        <a:pt x="171450" y="535782"/>
                      </a:lnTo>
                      <a:lnTo>
                        <a:pt x="109537" y="457200"/>
                      </a:lnTo>
                      <a:lnTo>
                        <a:pt x="100012" y="381000"/>
                      </a:lnTo>
                      <a:lnTo>
                        <a:pt x="278606" y="409575"/>
                      </a:lnTo>
                      <a:lnTo>
                        <a:pt x="264318" y="345282"/>
                      </a:lnTo>
                      <a:lnTo>
                        <a:pt x="400050" y="311944"/>
                      </a:lnTo>
                      <a:lnTo>
                        <a:pt x="440531" y="261938"/>
                      </a:lnTo>
                      <a:lnTo>
                        <a:pt x="700087" y="252413"/>
                      </a:lnTo>
                      <a:lnTo>
                        <a:pt x="714375" y="166688"/>
                      </a:lnTo>
                      <a:lnTo>
                        <a:pt x="797718" y="47625"/>
                      </a:lnTo>
                      <a:lnTo>
                        <a:pt x="904875" y="0"/>
                      </a:lnTo>
                      <a:lnTo>
                        <a:pt x="1057275" y="47625"/>
                      </a:lnTo>
                      <a:lnTo>
                        <a:pt x="1097756" y="164307"/>
                      </a:lnTo>
                      <a:lnTo>
                        <a:pt x="1164431" y="97632"/>
                      </a:lnTo>
                      <a:lnTo>
                        <a:pt x="1307306" y="431007"/>
                      </a:lnTo>
                      <a:lnTo>
                        <a:pt x="1288256" y="600075"/>
                      </a:lnTo>
                      <a:lnTo>
                        <a:pt x="1171575" y="621507"/>
                      </a:lnTo>
                      <a:lnTo>
                        <a:pt x="1123950" y="783432"/>
                      </a:lnTo>
                      <a:lnTo>
                        <a:pt x="1114425" y="945357"/>
                      </a:lnTo>
                      <a:lnTo>
                        <a:pt x="1121568" y="945357"/>
                      </a:lnTo>
                      <a:lnTo>
                        <a:pt x="914400" y="1054894"/>
                      </a:lnTo>
                      <a:lnTo>
                        <a:pt x="785812" y="971550"/>
                      </a:lnTo>
                      <a:lnTo>
                        <a:pt x="702468" y="971550"/>
                      </a:lnTo>
                      <a:lnTo>
                        <a:pt x="638175" y="1104900"/>
                      </a:lnTo>
                      <a:lnTo>
                        <a:pt x="628650" y="1312069"/>
                      </a:lnTo>
                      <a:lnTo>
                        <a:pt x="523875" y="1307307"/>
                      </a:lnTo>
                      <a:lnTo>
                        <a:pt x="295275" y="1252538"/>
                      </a:lnTo>
                      <a:lnTo>
                        <a:pt x="254793" y="978694"/>
                      </a:lnTo>
                      <a:lnTo>
                        <a:pt x="7143" y="928688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9" name="Овал 48"/>
                <p:cNvSpPr>
                  <a:spLocks noChangeAspect="1"/>
                </p:cNvSpPr>
                <p:nvPr/>
              </p:nvSpPr>
              <p:spPr>
                <a:xfrm>
                  <a:off x="4657732" y="321468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0" name="Овал 49"/>
                <p:cNvSpPr>
                  <a:spLocks noChangeAspect="1"/>
                </p:cNvSpPr>
                <p:nvPr/>
              </p:nvSpPr>
              <p:spPr>
                <a:xfrm>
                  <a:off x="5105400" y="305276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1" name="Овал 50"/>
                <p:cNvSpPr>
                  <a:spLocks noChangeAspect="1"/>
                </p:cNvSpPr>
                <p:nvPr/>
              </p:nvSpPr>
              <p:spPr>
                <a:xfrm>
                  <a:off x="4014782" y="277891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2" name="Овал 51"/>
                <p:cNvSpPr>
                  <a:spLocks noChangeAspect="1"/>
                </p:cNvSpPr>
                <p:nvPr/>
              </p:nvSpPr>
              <p:spPr>
                <a:xfrm>
                  <a:off x="3769515" y="344804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3" name="Овал 52"/>
                <p:cNvSpPr>
                  <a:spLocks noChangeAspect="1"/>
                </p:cNvSpPr>
                <p:nvPr/>
              </p:nvSpPr>
              <p:spPr>
                <a:xfrm>
                  <a:off x="3883811" y="360997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4" name="Овал 53"/>
                <p:cNvSpPr>
                  <a:spLocks noChangeAspect="1"/>
                </p:cNvSpPr>
                <p:nvPr/>
              </p:nvSpPr>
              <p:spPr>
                <a:xfrm>
                  <a:off x="4564857" y="3414714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5" name="Овал 54"/>
                <p:cNvSpPr>
                  <a:spLocks noChangeAspect="1"/>
                </p:cNvSpPr>
                <p:nvPr/>
              </p:nvSpPr>
              <p:spPr>
                <a:xfrm>
                  <a:off x="4214810" y="3286124"/>
                  <a:ext cx="214314" cy="214314"/>
                </a:xfrm>
                <a:prstGeom prst="ellipse">
                  <a:avLst/>
                </a:prstGeom>
                <a:solidFill>
                  <a:srgbClr val="DDFBFF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6" name="Овал 55"/>
                <p:cNvSpPr>
                  <a:spLocks noChangeAspect="1"/>
                </p:cNvSpPr>
                <p:nvPr/>
              </p:nvSpPr>
              <p:spPr>
                <a:xfrm>
                  <a:off x="5319714" y="359568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7" name="Овал 56"/>
                <p:cNvSpPr>
                  <a:spLocks noChangeAspect="1"/>
                </p:cNvSpPr>
                <p:nvPr/>
              </p:nvSpPr>
              <p:spPr>
                <a:xfrm>
                  <a:off x="5634046" y="365045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8" name="Овал 57"/>
                <p:cNvSpPr>
                  <a:spLocks noChangeAspect="1"/>
                </p:cNvSpPr>
                <p:nvPr/>
              </p:nvSpPr>
              <p:spPr>
                <a:xfrm>
                  <a:off x="4483895" y="404337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9" name="Овал 58"/>
                <p:cNvSpPr>
                  <a:spLocks noChangeAspect="1"/>
                </p:cNvSpPr>
                <p:nvPr/>
              </p:nvSpPr>
              <p:spPr>
                <a:xfrm>
                  <a:off x="3893335" y="418147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0" name="Овал 59"/>
                <p:cNvSpPr>
                  <a:spLocks noChangeAspect="1"/>
                </p:cNvSpPr>
                <p:nvPr/>
              </p:nvSpPr>
              <p:spPr>
                <a:xfrm>
                  <a:off x="4557714" y="44005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1" name="Овал 60"/>
                <p:cNvSpPr>
                  <a:spLocks noChangeAspect="1"/>
                </p:cNvSpPr>
                <p:nvPr/>
              </p:nvSpPr>
              <p:spPr>
                <a:xfrm>
                  <a:off x="5064923" y="4402941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2" name="Овал 61"/>
                <p:cNvSpPr>
                  <a:spLocks noChangeAspect="1"/>
                </p:cNvSpPr>
                <p:nvPr/>
              </p:nvSpPr>
              <p:spPr>
                <a:xfrm>
                  <a:off x="5617371" y="448866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3" name="Овал 62"/>
                <p:cNvSpPr>
                  <a:spLocks noChangeAspect="1"/>
                </p:cNvSpPr>
                <p:nvPr/>
              </p:nvSpPr>
              <p:spPr>
                <a:xfrm>
                  <a:off x="4888713" y="48577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4" name="Овал 63"/>
                <p:cNvSpPr>
                  <a:spLocks noChangeAspect="1"/>
                </p:cNvSpPr>
                <p:nvPr/>
              </p:nvSpPr>
              <p:spPr>
                <a:xfrm>
                  <a:off x="4493419" y="479822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5" name="Овал 64"/>
                <p:cNvSpPr>
                  <a:spLocks noChangeAspect="1"/>
                </p:cNvSpPr>
                <p:nvPr/>
              </p:nvSpPr>
              <p:spPr>
                <a:xfrm>
                  <a:off x="4181476" y="498158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6" name="Овал 65"/>
                <p:cNvSpPr>
                  <a:spLocks noChangeAspect="1"/>
                </p:cNvSpPr>
                <p:nvPr/>
              </p:nvSpPr>
              <p:spPr>
                <a:xfrm>
                  <a:off x="3774277" y="477441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7" name="Овал 66"/>
                <p:cNvSpPr>
                  <a:spLocks noChangeAspect="1"/>
                </p:cNvSpPr>
                <p:nvPr/>
              </p:nvSpPr>
              <p:spPr>
                <a:xfrm>
                  <a:off x="4517229" y="534115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8" name="Овал 67"/>
                <p:cNvSpPr>
                  <a:spLocks noChangeAspect="1"/>
                </p:cNvSpPr>
                <p:nvPr/>
              </p:nvSpPr>
              <p:spPr>
                <a:xfrm>
                  <a:off x="5329238" y="557928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9" name="Овал 68"/>
                <p:cNvSpPr>
                  <a:spLocks noChangeAspect="1"/>
                </p:cNvSpPr>
                <p:nvPr/>
              </p:nvSpPr>
              <p:spPr>
                <a:xfrm>
                  <a:off x="5088733" y="619127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0" name="Овал 69"/>
                <p:cNvSpPr>
                  <a:spLocks noChangeAspect="1"/>
                </p:cNvSpPr>
                <p:nvPr/>
              </p:nvSpPr>
              <p:spPr>
                <a:xfrm>
                  <a:off x="5429256" y="664371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1" name="Овал 70"/>
                <p:cNvSpPr>
                  <a:spLocks noChangeAspect="1"/>
                </p:cNvSpPr>
                <p:nvPr/>
              </p:nvSpPr>
              <p:spPr>
                <a:xfrm>
                  <a:off x="3481380" y="48958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2" name="Овал 71"/>
                <p:cNvSpPr>
                  <a:spLocks noChangeAspect="1"/>
                </p:cNvSpPr>
                <p:nvPr/>
              </p:nvSpPr>
              <p:spPr>
                <a:xfrm>
                  <a:off x="2981314" y="511493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3" name="Овал 72"/>
                <p:cNvSpPr>
                  <a:spLocks noChangeAspect="1"/>
                </p:cNvSpPr>
                <p:nvPr/>
              </p:nvSpPr>
              <p:spPr>
                <a:xfrm>
                  <a:off x="3059102" y="469900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4" name="Овал 73"/>
                <p:cNvSpPr>
                  <a:spLocks noChangeAspect="1"/>
                </p:cNvSpPr>
                <p:nvPr/>
              </p:nvSpPr>
              <p:spPr>
                <a:xfrm>
                  <a:off x="3328979" y="458788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5" name="Овал 74"/>
                <p:cNvSpPr>
                  <a:spLocks noChangeAspect="1"/>
                </p:cNvSpPr>
                <p:nvPr/>
              </p:nvSpPr>
              <p:spPr>
                <a:xfrm>
                  <a:off x="2500298" y="51133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6" name="Овал 75"/>
                <p:cNvSpPr>
                  <a:spLocks noChangeAspect="1"/>
                </p:cNvSpPr>
                <p:nvPr/>
              </p:nvSpPr>
              <p:spPr>
                <a:xfrm>
                  <a:off x="2525698" y="560547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7" name="Овал 76"/>
                <p:cNvSpPr>
                  <a:spLocks noChangeAspect="1"/>
                </p:cNvSpPr>
                <p:nvPr/>
              </p:nvSpPr>
              <p:spPr>
                <a:xfrm>
                  <a:off x="3378983" y="3743324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8" name="Овал 77"/>
                <p:cNvSpPr>
                  <a:spLocks noChangeAspect="1"/>
                </p:cNvSpPr>
                <p:nvPr/>
              </p:nvSpPr>
              <p:spPr>
                <a:xfrm>
                  <a:off x="2774145" y="377666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9" name="Овал 78"/>
                <p:cNvSpPr>
                  <a:spLocks noChangeAspect="1"/>
                </p:cNvSpPr>
                <p:nvPr/>
              </p:nvSpPr>
              <p:spPr>
                <a:xfrm>
                  <a:off x="2471718" y="371475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0" name="Овал 79"/>
                <p:cNvSpPr>
                  <a:spLocks noChangeAspect="1"/>
                </p:cNvSpPr>
                <p:nvPr/>
              </p:nvSpPr>
              <p:spPr>
                <a:xfrm>
                  <a:off x="3124192" y="312420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1" name="Овал 80"/>
                <p:cNvSpPr>
                  <a:spLocks noChangeAspect="1"/>
                </p:cNvSpPr>
                <p:nvPr/>
              </p:nvSpPr>
              <p:spPr>
                <a:xfrm>
                  <a:off x="3810000" y="22788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2" name="Овал 81"/>
                <p:cNvSpPr>
                  <a:spLocks noChangeAspect="1"/>
                </p:cNvSpPr>
                <p:nvPr/>
              </p:nvSpPr>
              <p:spPr>
                <a:xfrm>
                  <a:off x="3357554" y="164305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3" name="Овал 82"/>
                <p:cNvSpPr>
                  <a:spLocks noChangeAspect="1"/>
                </p:cNvSpPr>
                <p:nvPr/>
              </p:nvSpPr>
              <p:spPr>
                <a:xfrm>
                  <a:off x="2574117" y="103106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4" name="Овал 83"/>
                <p:cNvSpPr>
                  <a:spLocks noChangeAspect="1"/>
                </p:cNvSpPr>
                <p:nvPr/>
              </p:nvSpPr>
              <p:spPr>
                <a:xfrm>
                  <a:off x="2666984" y="56433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5" name="Овал 84"/>
                <p:cNvSpPr>
                  <a:spLocks noChangeAspect="1"/>
                </p:cNvSpPr>
                <p:nvPr/>
              </p:nvSpPr>
              <p:spPr>
                <a:xfrm>
                  <a:off x="5043488" y="231933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6" name="Овал 85"/>
                <p:cNvSpPr>
                  <a:spLocks noChangeAspect="1"/>
                </p:cNvSpPr>
                <p:nvPr/>
              </p:nvSpPr>
              <p:spPr>
                <a:xfrm>
                  <a:off x="5100637" y="304799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7" name="Овал 86"/>
                <p:cNvSpPr>
                  <a:spLocks noChangeAspect="1"/>
                </p:cNvSpPr>
                <p:nvPr/>
              </p:nvSpPr>
              <p:spPr>
                <a:xfrm>
                  <a:off x="6072198" y="231932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8" name="Овал 87"/>
                <p:cNvSpPr>
                  <a:spLocks noChangeAspect="1"/>
                </p:cNvSpPr>
                <p:nvPr/>
              </p:nvSpPr>
              <p:spPr>
                <a:xfrm>
                  <a:off x="6043620" y="322421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9" name="Овал 88"/>
                <p:cNvSpPr>
                  <a:spLocks noChangeAspect="1"/>
                </p:cNvSpPr>
                <p:nvPr/>
              </p:nvSpPr>
              <p:spPr>
                <a:xfrm>
                  <a:off x="6800867" y="289559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90" name="TextBox 89"/>
                <p:cNvSpPr txBox="1">
                  <a:spLocks noChangeAspect="1"/>
                </p:cNvSpPr>
                <p:nvPr/>
              </p:nvSpPr>
              <p:spPr>
                <a:xfrm>
                  <a:off x="2643174" y="571481"/>
                  <a:ext cx="494047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ЛУЗА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TextBox 90"/>
                <p:cNvSpPr txBox="1">
                  <a:spLocks noChangeAspect="1"/>
                </p:cNvSpPr>
                <p:nvPr/>
              </p:nvSpPr>
              <p:spPr>
                <a:xfrm>
                  <a:off x="2357422" y="1071545"/>
                  <a:ext cx="104709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ПОДОСИНОВЕЦ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TextBox 91"/>
                <p:cNvSpPr txBox="1">
                  <a:spLocks noChangeAspect="1"/>
                </p:cNvSpPr>
                <p:nvPr/>
              </p:nvSpPr>
              <p:spPr>
                <a:xfrm>
                  <a:off x="2857489" y="1714488"/>
                  <a:ext cx="74141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ОПАРИНО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TextBox 92"/>
                <p:cNvSpPr txBox="1">
                  <a:spLocks noChangeAspect="1"/>
                </p:cNvSpPr>
                <p:nvPr/>
              </p:nvSpPr>
              <p:spPr>
                <a:xfrm>
                  <a:off x="3395651" y="2114544"/>
                  <a:ext cx="68583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МУРАШИ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TextBox 93"/>
                <p:cNvSpPr txBox="1">
                  <a:spLocks noChangeAspect="1"/>
                </p:cNvSpPr>
                <p:nvPr/>
              </p:nvSpPr>
              <p:spPr>
                <a:xfrm>
                  <a:off x="4929190" y="2143116"/>
                  <a:ext cx="70806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НАГОРСК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TextBox 94"/>
                <p:cNvSpPr txBox="1">
                  <a:spLocks noChangeAspect="1"/>
                </p:cNvSpPr>
                <p:nvPr/>
              </p:nvSpPr>
              <p:spPr>
                <a:xfrm>
                  <a:off x="5929323" y="2143116"/>
                  <a:ext cx="49316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КИРС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Box 95"/>
                <p:cNvSpPr txBox="1">
                  <a:spLocks noChangeAspect="1"/>
                </p:cNvSpPr>
                <p:nvPr/>
              </p:nvSpPr>
              <p:spPr>
                <a:xfrm>
                  <a:off x="6477018" y="2743198"/>
                  <a:ext cx="971139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АФАНАСЬЕВО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Box 96"/>
                <p:cNvSpPr txBox="1">
                  <a:spLocks noChangeAspect="1"/>
                </p:cNvSpPr>
                <p:nvPr/>
              </p:nvSpPr>
              <p:spPr>
                <a:xfrm>
                  <a:off x="5786447" y="3243235"/>
                  <a:ext cx="86924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ОМУТНИНСК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TextBox 97"/>
                <p:cNvSpPr txBox="1">
                  <a:spLocks noChangeAspect="1"/>
                </p:cNvSpPr>
                <p:nvPr/>
              </p:nvSpPr>
              <p:spPr>
                <a:xfrm>
                  <a:off x="3890954" y="2595559"/>
                  <a:ext cx="53762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ЮРЬЯ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TextBox 98"/>
                <p:cNvSpPr txBox="1">
                  <a:spLocks noChangeAspect="1"/>
                </p:cNvSpPr>
                <p:nvPr/>
              </p:nvSpPr>
              <p:spPr>
                <a:xfrm>
                  <a:off x="4929190" y="2786058"/>
                  <a:ext cx="119159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БЕЛАЯ ХОЛУНИЦА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TextBox 99"/>
                <p:cNvSpPr txBox="1">
                  <a:spLocks noChangeAspect="1"/>
                </p:cNvSpPr>
                <p:nvPr/>
              </p:nvSpPr>
              <p:spPr>
                <a:xfrm>
                  <a:off x="4286247" y="3071810"/>
                  <a:ext cx="96372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СЛОБОДСКОЙ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TextBox 100"/>
                <p:cNvSpPr txBox="1">
                  <a:spLocks noChangeAspect="1"/>
                </p:cNvSpPr>
                <p:nvPr/>
              </p:nvSpPr>
              <p:spPr>
                <a:xfrm>
                  <a:off x="2857489" y="2928934"/>
                  <a:ext cx="878507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ДАРОВСКОЙ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Box 101"/>
                <p:cNvSpPr txBox="1">
                  <a:spLocks noChangeAspect="1"/>
                </p:cNvSpPr>
                <p:nvPr/>
              </p:nvSpPr>
              <p:spPr>
                <a:xfrm>
                  <a:off x="3428992" y="3286125"/>
                  <a:ext cx="59135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ОРЛОВ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>
                  <a:spLocks noChangeAspect="1"/>
                </p:cNvSpPr>
                <p:nvPr/>
              </p:nvSpPr>
              <p:spPr>
                <a:xfrm>
                  <a:off x="3071802" y="3571876"/>
                  <a:ext cx="85627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КОТЕЛЬНИЧ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TextBox 103"/>
                <p:cNvSpPr txBox="1">
                  <a:spLocks noChangeAspect="1"/>
                </p:cNvSpPr>
                <p:nvPr/>
              </p:nvSpPr>
              <p:spPr>
                <a:xfrm>
                  <a:off x="2714613" y="3571876"/>
                  <a:ext cx="57653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СВЕЧА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TextBox 104"/>
                <p:cNvSpPr txBox="1">
                  <a:spLocks noChangeAspect="1"/>
                </p:cNvSpPr>
                <p:nvPr/>
              </p:nvSpPr>
              <p:spPr>
                <a:xfrm>
                  <a:off x="2143107" y="3500438"/>
                  <a:ext cx="84145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ШАБАЛИНО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spect="1"/>
                </p:cNvSpPr>
                <p:nvPr/>
              </p:nvSpPr>
              <p:spPr>
                <a:xfrm>
                  <a:off x="3714744" y="3714752"/>
                  <a:ext cx="58394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ОРИЧИ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TextBox 106"/>
                <p:cNvSpPr txBox="1">
                  <a:spLocks noChangeAspect="1"/>
                </p:cNvSpPr>
                <p:nvPr/>
              </p:nvSpPr>
              <p:spPr>
                <a:xfrm>
                  <a:off x="4027485" y="3376612"/>
                  <a:ext cx="588623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КИРОВ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TextBox 107"/>
                <p:cNvSpPr txBox="1">
                  <a:spLocks noChangeAspect="1"/>
                </p:cNvSpPr>
                <p:nvPr/>
              </p:nvSpPr>
              <p:spPr>
                <a:xfrm>
                  <a:off x="4309318" y="3489112"/>
                  <a:ext cx="691394" cy="355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КИРОВО-</a:t>
                  </a:r>
                </a:p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ЧЕПЕЦК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TextBox 108"/>
                <p:cNvSpPr txBox="1">
                  <a:spLocks noChangeAspect="1"/>
                </p:cNvSpPr>
                <p:nvPr/>
              </p:nvSpPr>
              <p:spPr>
                <a:xfrm>
                  <a:off x="5143505" y="3429001"/>
                  <a:ext cx="62284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ЗУЕВКА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TextBox 109"/>
                <p:cNvSpPr txBox="1">
                  <a:spLocks noChangeAspect="1"/>
                </p:cNvSpPr>
                <p:nvPr/>
              </p:nvSpPr>
              <p:spPr>
                <a:xfrm>
                  <a:off x="5500694" y="3500438"/>
                  <a:ext cx="72844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ФАЛЕНКИ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TextBox 110"/>
                <p:cNvSpPr txBox="1">
                  <a:spLocks noChangeAspect="1"/>
                </p:cNvSpPr>
                <p:nvPr/>
              </p:nvSpPr>
              <p:spPr>
                <a:xfrm>
                  <a:off x="4286247" y="3857628"/>
                  <a:ext cx="67286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КУМЕНЫ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>
                  <a:spLocks noChangeAspect="1"/>
                </p:cNvSpPr>
                <p:nvPr/>
              </p:nvSpPr>
              <p:spPr>
                <a:xfrm>
                  <a:off x="5500694" y="4572009"/>
                  <a:ext cx="426472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УНИ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TextBox 112"/>
                <p:cNvSpPr txBox="1">
                  <a:spLocks noChangeAspect="1"/>
                </p:cNvSpPr>
                <p:nvPr/>
              </p:nvSpPr>
              <p:spPr>
                <a:xfrm>
                  <a:off x="4357685" y="4214817"/>
                  <a:ext cx="50057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СУНА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TextBox 113"/>
                <p:cNvSpPr txBox="1">
                  <a:spLocks noChangeAspect="1"/>
                </p:cNvSpPr>
                <p:nvPr/>
              </p:nvSpPr>
              <p:spPr>
                <a:xfrm>
                  <a:off x="4857753" y="4286256"/>
                  <a:ext cx="102115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БОГОРОДСКОЕ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TextBox 114"/>
                <p:cNvSpPr txBox="1">
                  <a:spLocks noChangeAspect="1"/>
                </p:cNvSpPr>
                <p:nvPr/>
              </p:nvSpPr>
              <p:spPr>
                <a:xfrm>
                  <a:off x="4643437" y="4643447"/>
                  <a:ext cx="51724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НЕМА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TextBox 115"/>
                <p:cNvSpPr txBox="1">
                  <a:spLocks noChangeAspect="1"/>
                </p:cNvSpPr>
                <p:nvPr/>
              </p:nvSpPr>
              <p:spPr>
                <a:xfrm>
                  <a:off x="5072066" y="5643578"/>
                  <a:ext cx="79143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КИЛЬМЕЗЬ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TextBox 116"/>
                <p:cNvSpPr txBox="1">
                  <a:spLocks noChangeAspect="1"/>
                </p:cNvSpPr>
                <p:nvPr/>
              </p:nvSpPr>
              <p:spPr>
                <a:xfrm>
                  <a:off x="4572001" y="5357826"/>
                  <a:ext cx="59320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УРЖУМ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TextBox 117"/>
                <p:cNvSpPr txBox="1">
                  <a:spLocks noChangeAspect="1"/>
                </p:cNvSpPr>
                <p:nvPr/>
              </p:nvSpPr>
              <p:spPr>
                <a:xfrm>
                  <a:off x="4786313" y="6215082"/>
                  <a:ext cx="730299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МАЛМЫЖ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TextBox 118"/>
                <p:cNvSpPr txBox="1">
                  <a:spLocks noChangeAspect="1"/>
                </p:cNvSpPr>
                <p:nvPr/>
              </p:nvSpPr>
              <p:spPr>
                <a:xfrm>
                  <a:off x="4000495" y="5072074"/>
                  <a:ext cx="739562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ЛЕБЯЖЬЕ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TextBox 119"/>
                <p:cNvSpPr txBox="1">
                  <a:spLocks noChangeAspect="1"/>
                </p:cNvSpPr>
                <p:nvPr/>
              </p:nvSpPr>
              <p:spPr>
                <a:xfrm>
                  <a:off x="4143371" y="4643447"/>
                  <a:ext cx="72659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НОЛИНСК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TextBox 120"/>
                <p:cNvSpPr txBox="1">
                  <a:spLocks noChangeAspect="1"/>
                </p:cNvSpPr>
                <p:nvPr/>
              </p:nvSpPr>
              <p:spPr>
                <a:xfrm>
                  <a:off x="3571868" y="4572009"/>
                  <a:ext cx="71177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СОВЕТСК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TextBox 121"/>
                <p:cNvSpPr txBox="1">
                  <a:spLocks noChangeAspect="1"/>
                </p:cNvSpPr>
                <p:nvPr/>
              </p:nvSpPr>
              <p:spPr>
                <a:xfrm>
                  <a:off x="3195629" y="4929198"/>
                  <a:ext cx="74141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ПИЖАНКА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TextBox 122"/>
                <p:cNvSpPr txBox="1">
                  <a:spLocks noChangeAspect="1"/>
                </p:cNvSpPr>
                <p:nvPr/>
              </p:nvSpPr>
              <p:spPr>
                <a:xfrm>
                  <a:off x="3143240" y="4429133"/>
                  <a:ext cx="59876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АРБАЖ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" name="TextBox 123"/>
                <p:cNvSpPr txBox="1">
                  <a:spLocks noChangeAspect="1"/>
                </p:cNvSpPr>
                <p:nvPr/>
              </p:nvSpPr>
              <p:spPr>
                <a:xfrm>
                  <a:off x="2857489" y="4714883"/>
                  <a:ext cx="50983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ТУЖА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" name="TextBox 124"/>
                <p:cNvSpPr txBox="1">
                  <a:spLocks noChangeAspect="1"/>
                </p:cNvSpPr>
                <p:nvPr/>
              </p:nvSpPr>
              <p:spPr>
                <a:xfrm>
                  <a:off x="2285983" y="4929198"/>
                  <a:ext cx="62099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КИКНУР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TextBox 125"/>
                <p:cNvSpPr txBox="1">
                  <a:spLocks noChangeAspect="1"/>
                </p:cNvSpPr>
                <p:nvPr/>
              </p:nvSpPr>
              <p:spPr>
                <a:xfrm>
                  <a:off x="2714613" y="5173160"/>
                  <a:ext cx="64137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ЯРАНСК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TextBox 126"/>
                <p:cNvSpPr txBox="1">
                  <a:spLocks noChangeAspect="1"/>
                </p:cNvSpPr>
                <p:nvPr/>
              </p:nvSpPr>
              <p:spPr>
                <a:xfrm>
                  <a:off x="2214546" y="5429263"/>
                  <a:ext cx="778467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САНЧУРСК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TextBox 127"/>
                <p:cNvSpPr txBox="1">
                  <a:spLocks noChangeAspect="1"/>
                </p:cNvSpPr>
                <p:nvPr/>
              </p:nvSpPr>
              <p:spPr>
                <a:xfrm>
                  <a:off x="5286381" y="6357958"/>
                  <a:ext cx="121197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ВЯТСКИЕ ПОЛЯНЫ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TextBox 128"/>
                <p:cNvSpPr txBox="1">
                  <a:spLocks noChangeAspect="1"/>
                </p:cNvSpPr>
                <p:nvPr/>
              </p:nvSpPr>
              <p:spPr>
                <a:xfrm>
                  <a:off x="3479793" y="4202117"/>
                  <a:ext cx="114528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ВЕРХОШИЖЕМЬЕ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5" name="Овал 134"/>
            <p:cNvSpPr/>
            <p:nvPr/>
          </p:nvSpPr>
          <p:spPr>
            <a:xfrm>
              <a:off x="4061351" y="5817483"/>
              <a:ext cx="457907" cy="4579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25,1</a:t>
              </a:r>
              <a:endParaRPr 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6" name="Object 5"/>
          <p:cNvGraphicFramePr>
            <a:graphicFrameLocks noGrp="1" noChangeAspect="1"/>
          </p:cNvGraphicFramePr>
          <p:nvPr/>
        </p:nvGraphicFramePr>
        <p:xfrm>
          <a:off x="50800" y="2543695"/>
          <a:ext cx="4614416" cy="426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" name="Номер слайда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3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7566"/>
            <a:ext cx="4968552" cy="819146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Удельный вес  льготников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среди населения МО, %</a:t>
            </a:r>
          </a:p>
        </p:txBody>
      </p:sp>
      <p:graphicFrame>
        <p:nvGraphicFramePr>
          <p:cNvPr id="6" name="Object 454"/>
          <p:cNvGraphicFramePr>
            <a:graphicFrameLocks noGrp="1" noChangeAspect="1"/>
          </p:cNvGraphicFramePr>
          <p:nvPr>
            <p:ph idx="1"/>
          </p:nvPr>
        </p:nvGraphicFramePr>
        <p:xfrm>
          <a:off x="878384" y="1103536"/>
          <a:ext cx="7538541" cy="562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100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37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5222780" cy="1268760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Финансирование льготного лекарственного обеспечения </a:t>
            </a:r>
            <a:b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</a:b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2010-2012 гг.</a:t>
            </a:r>
            <a:endParaRPr lang="ru-RU" sz="2400" cap="none" dirty="0">
              <a:solidFill>
                <a:srgbClr val="00206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6" name="Object 521"/>
          <p:cNvGraphicFramePr>
            <a:graphicFrameLocks/>
          </p:cNvGraphicFramePr>
          <p:nvPr/>
        </p:nvGraphicFramePr>
        <p:xfrm>
          <a:off x="336550" y="1193800"/>
          <a:ext cx="8567738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57188" y="4572000"/>
            <a:ext cx="86407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Федеральная льгота </a:t>
            </a:r>
            <a:r>
              <a:rPr lang="ru-RU" sz="1600" b="1" dirty="0"/>
              <a:t>– увеличение объема финансирования в 2012 году за счет увеличение количества льготников, оставивших за собой право на получение НСУ;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ru-RU" sz="800" b="1" dirty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Региональная льгота </a:t>
            </a:r>
            <a:r>
              <a:rPr lang="ru-RU" sz="1600" b="1" dirty="0"/>
              <a:t>– дополнительное финансирование лекарственного обеспечения пациентов, страдающих орфанными заболеваниями;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ru-RU" sz="800" b="1" dirty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7- ВЗН</a:t>
            </a:r>
            <a:r>
              <a:rPr lang="ru-RU" sz="1600" b="1" dirty="0"/>
              <a:t> – снижение финансирования за счет преимущественного закупа  ЛП      МЗ и СР РФ  отечественного производства (Интерферон 1</a:t>
            </a:r>
            <a:r>
              <a:rPr lang="en-US" sz="1600" b="1" dirty="0"/>
              <a:t>b</a:t>
            </a:r>
            <a:r>
              <a:rPr lang="ru-RU" sz="1600" b="1" dirty="0"/>
              <a:t>, Микофенолата мофетил,  Эптаког альфа, Соматотропин)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92F98-01D1-4F3D-8FE0-591FD2DF4EE5}" type="slidenum">
              <a:rPr lang="ru-RU" smtClean="0"/>
              <a:pPr>
                <a:defRPr/>
              </a:pPr>
              <a:t>101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98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939"/>
            <a:ext cx="5652119" cy="900782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Программа семи высокозатратных нозологий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(7 ВЗН)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C299A40-0A30-4C17-8DEE-D2A9AB394072}" type="slidenum">
              <a:rPr lang="ru-RU" smtClean="0">
                <a:solidFill>
                  <a:srgbClr val="000000"/>
                </a:solidFill>
              </a:rPr>
              <a:pPr eaLnBrk="1" hangingPunct="1"/>
              <a:t>102</a:t>
            </a:fld>
            <a:endParaRPr lang="ru-RU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Object 730"/>
          <p:cNvGraphicFramePr>
            <a:graphicFrameLocks/>
          </p:cNvGraphicFramePr>
          <p:nvPr/>
        </p:nvGraphicFramePr>
        <p:xfrm>
          <a:off x="50800" y="1693863"/>
          <a:ext cx="5184775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731"/>
          <p:cNvGraphicFramePr>
            <a:graphicFrameLocks/>
          </p:cNvGraphicFramePr>
          <p:nvPr/>
        </p:nvGraphicFramePr>
        <p:xfrm>
          <a:off x="2693988" y="3551238"/>
          <a:ext cx="5907087" cy="216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1403350" y="1052513"/>
            <a:ext cx="7272338" cy="584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2060"/>
                </a:solidFill>
              </a:rPr>
              <a:t>В 2011 году отпущены ЛС по 5884 рецептам на 374,5 млн. руб.</a:t>
            </a:r>
          </a:p>
          <a:p>
            <a:pPr eaLnBrk="1" hangingPunct="1"/>
            <a:r>
              <a:rPr lang="ru-RU" sz="1600" b="1" dirty="0" smtClean="0">
                <a:solidFill>
                  <a:srgbClr val="002060"/>
                </a:solidFill>
              </a:rPr>
              <a:t>Средняя стоимость 1 рецепта  63 661 руб. ( в 2010 – 84 554 руб.)</a:t>
            </a:r>
          </a:p>
        </p:txBody>
      </p:sp>
      <p:sp>
        <p:nvSpPr>
          <p:cNvPr id="10249" name="Прямоугольник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ea typeface="ＭＳ Ｐゴシック" pitchFamily="34" charset="-128"/>
              </a:rPr>
              <a:t>Проблема:  </a:t>
            </a:r>
            <a:r>
              <a:rPr lang="ru-RU" sz="1600" b="1" dirty="0" smtClean="0">
                <a:solidFill>
                  <a:srgbClr val="000000"/>
                </a:solidFill>
                <a:ea typeface="ＭＳ Ｐゴシック" pitchFamily="34" charset="-128"/>
              </a:rPr>
              <a:t>несвоевременная поставка Глатирамера ацетата в Кировскую область.  </a:t>
            </a:r>
          </a:p>
          <a:p>
            <a:r>
              <a:rPr lang="ru-RU" sz="1600" b="1" dirty="0" smtClean="0">
                <a:solidFill>
                  <a:srgbClr val="FF0000"/>
                </a:solidFill>
                <a:ea typeface="ＭＳ Ｐゴシック" pitchFamily="34" charset="-128"/>
              </a:rPr>
              <a:t>Решение:</a:t>
            </a:r>
            <a:r>
              <a:rPr lang="ru-RU" sz="1600" b="1" dirty="0" smtClean="0">
                <a:solidFill>
                  <a:srgbClr val="000000"/>
                </a:solidFill>
                <a:ea typeface="ＭＳ Ｐゴシック" pitchFamily="34" charset="-128"/>
              </a:rPr>
              <a:t> Закупка ЛП 29.12.2011 за счет средств областного бюджета на сумму 5 000,0 тыс. руб. ( 120 упаковок) </a:t>
            </a:r>
          </a:p>
        </p:txBody>
      </p:sp>
    </p:spTree>
    <p:extLst>
      <p:ext uri="{BB962C8B-B14F-4D97-AF65-F5344CB8AC3E}">
        <p14:creationId xmlns="" xmlns:p14="http://schemas.microsoft.com/office/powerpoint/2010/main" val="39020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25" y="332656"/>
            <a:ext cx="5362575" cy="404664"/>
          </a:xfrm>
        </p:spPr>
        <p:txBody>
          <a:bodyPr/>
          <a:lstStyle/>
          <a:p>
            <a:pPr algn="ctr">
              <a:defRPr/>
            </a:pPr>
            <a:r>
              <a:rPr lang="ru-RU" sz="2400" cap="none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Федеральная </a:t>
            </a: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льгота (ОНЛС</a:t>
            </a:r>
            <a:r>
              <a:rPr lang="ru-RU" sz="2400" cap="none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)</a:t>
            </a: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49D962-3BDA-447B-9FB4-12F93851E92C}" type="slidenum">
              <a:rPr lang="ru-RU" smtClean="0">
                <a:ea typeface="ＭＳ Ｐゴシック" pitchFamily="34" charset="-128"/>
              </a:rPr>
              <a:pPr/>
              <a:t>103</a:t>
            </a:fld>
            <a:endParaRPr lang="ru-RU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1040"/>
          <p:cNvGraphicFramePr>
            <a:graphicFrameLocks/>
          </p:cNvGraphicFramePr>
          <p:nvPr/>
        </p:nvGraphicFramePr>
        <p:xfrm>
          <a:off x="374650" y="1677988"/>
          <a:ext cx="4921250" cy="244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85813" y="981075"/>
            <a:ext cx="8358187" cy="64611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 2011 году отпущено ЛС </a:t>
            </a:r>
            <a:r>
              <a:rPr lang="ru-RU" b="1" dirty="0">
                <a:solidFill>
                  <a:srgbClr val="FF0000"/>
                </a:solidFill>
              </a:rPr>
              <a:t>по 542 992 </a:t>
            </a:r>
            <a:r>
              <a:rPr lang="ru-RU" b="1" dirty="0"/>
              <a:t>рецептам на сумму </a:t>
            </a:r>
            <a:r>
              <a:rPr lang="ru-RU" b="1" dirty="0">
                <a:solidFill>
                  <a:srgbClr val="FF0000"/>
                </a:solidFill>
              </a:rPr>
              <a:t>226,9 млн. руб</a:t>
            </a:r>
            <a:r>
              <a:rPr lang="ru-RU" b="1" dirty="0"/>
              <a:t>.</a:t>
            </a:r>
          </a:p>
          <a:p>
            <a:r>
              <a:rPr lang="ru-RU" b="1" dirty="0"/>
              <a:t>Средняя стоимость 1 рецепта </a:t>
            </a:r>
            <a:r>
              <a:rPr lang="ru-RU" b="1" dirty="0">
                <a:solidFill>
                  <a:srgbClr val="FF0000"/>
                </a:solidFill>
              </a:rPr>
              <a:t>492 руб</a:t>
            </a:r>
            <a:r>
              <a:rPr lang="ru-RU" b="1" dirty="0"/>
              <a:t>. ( в 2010 </a:t>
            </a:r>
            <a:r>
              <a:rPr lang="ru-RU" b="1" dirty="0">
                <a:solidFill>
                  <a:srgbClr val="FF0000"/>
                </a:solidFill>
              </a:rPr>
              <a:t>– 760 руб.</a:t>
            </a:r>
            <a:r>
              <a:rPr lang="ru-RU" b="1" dirty="0"/>
              <a:t>)</a:t>
            </a:r>
          </a:p>
        </p:txBody>
      </p:sp>
      <p:graphicFrame>
        <p:nvGraphicFramePr>
          <p:cNvPr id="9" name="Object 1041"/>
          <p:cNvGraphicFramePr>
            <a:graphicFrameLocks/>
          </p:cNvGraphicFramePr>
          <p:nvPr/>
        </p:nvGraphicFramePr>
        <p:xfrm>
          <a:off x="2479675" y="3479800"/>
          <a:ext cx="6408738" cy="244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9" name="Прямоугольник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</a:rPr>
              <a:t>Проблема</a:t>
            </a:r>
            <a:r>
              <a:rPr lang="ru-RU" sz="1600" b="1" dirty="0"/>
              <a:t>: пациентам разрешено отказываться от НСУ в пользу ЕДВ, при сохранении  </a:t>
            </a:r>
          </a:p>
          <a:p>
            <a:r>
              <a:rPr lang="ru-RU" sz="1600" b="1" dirty="0"/>
              <a:t>                    права на льготное лекарственное обеспечение  за счет Региональной </a:t>
            </a:r>
          </a:p>
          <a:p>
            <a:r>
              <a:rPr lang="ru-RU" sz="1600" b="1" dirty="0"/>
              <a:t>                    льготы (областной бюджет)</a:t>
            </a:r>
          </a:p>
        </p:txBody>
      </p:sp>
    </p:spTree>
    <p:extLst>
      <p:ext uri="{BB962C8B-B14F-4D97-AF65-F5344CB8AC3E}">
        <p14:creationId xmlns="" xmlns:p14="http://schemas.microsoft.com/office/powerpoint/2010/main" val="20523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368" y="116632"/>
            <a:ext cx="5688632" cy="79208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Средняя стоимость 1 рецепта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по федеральной льготе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(руб.)</a:t>
            </a:r>
          </a:p>
        </p:txBody>
      </p:sp>
      <p:graphicFrame>
        <p:nvGraphicFramePr>
          <p:cNvPr id="6" name="Object 454"/>
          <p:cNvGraphicFramePr>
            <a:graphicFrameLocks noGrp="1" noChangeAspect="1"/>
          </p:cNvGraphicFramePr>
          <p:nvPr>
            <p:ph idx="1"/>
          </p:nvPr>
        </p:nvGraphicFramePr>
        <p:xfrm>
          <a:off x="1233488" y="1108075"/>
          <a:ext cx="7361237" cy="558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104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32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392" y="116632"/>
            <a:ext cx="5472608" cy="864096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Средняя сумма,  израсходованная на 1- го льготника за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год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(руб.)</a:t>
            </a:r>
          </a:p>
        </p:txBody>
      </p:sp>
      <p:graphicFrame>
        <p:nvGraphicFramePr>
          <p:cNvPr id="9" name="Object 254"/>
          <p:cNvGraphicFramePr>
            <a:graphicFrameLocks noGrp="1" noChangeAspect="1"/>
          </p:cNvGraphicFramePr>
          <p:nvPr>
            <p:ph idx="1"/>
          </p:nvPr>
        </p:nvGraphicFramePr>
        <p:xfrm>
          <a:off x="309563" y="1103313"/>
          <a:ext cx="7993062" cy="557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4088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1026" y="3429000"/>
            <a:ext cx="1152128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Итого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105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34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72008"/>
            <a:ext cx="5796136" cy="90872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Отказавшихся от льготного лекарственного обеспечения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по федеральной льготе),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2012 г., %</a:t>
            </a:r>
          </a:p>
        </p:txBody>
      </p:sp>
      <p:graphicFrame>
        <p:nvGraphicFramePr>
          <p:cNvPr id="6" name="Object 455"/>
          <p:cNvGraphicFramePr>
            <a:graphicFrameLocks noGrp="1" noChangeAspect="1"/>
          </p:cNvGraphicFramePr>
          <p:nvPr>
            <p:ph idx="1"/>
          </p:nvPr>
        </p:nvGraphicFramePr>
        <p:xfrm>
          <a:off x="700088" y="1117600"/>
          <a:ext cx="8075612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106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53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3" y="260351"/>
            <a:ext cx="4673600" cy="360338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Региональная льгота</a:t>
            </a:r>
            <a:endParaRPr lang="ru-RU" sz="2400" cap="none" dirty="0">
              <a:solidFill>
                <a:srgbClr val="00206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35922-8EB2-4AC7-849E-D5DEEC6C6BE1}" type="slidenum">
              <a:rPr lang="ru-RU" smtClean="0">
                <a:ea typeface="ＭＳ Ｐゴシック" pitchFamily="34" charset="-128"/>
              </a:rPr>
              <a:pPr/>
              <a:t>107</a:t>
            </a:fld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00113" y="981075"/>
            <a:ext cx="7993062" cy="584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 2011 году  отпущены ЛП по </a:t>
            </a:r>
            <a:r>
              <a:rPr lang="ru-RU" sz="1600" b="1" dirty="0">
                <a:solidFill>
                  <a:srgbClr val="FF0000"/>
                </a:solidFill>
              </a:rPr>
              <a:t>297069</a:t>
            </a:r>
            <a:r>
              <a:rPr lang="ru-RU" sz="1600" b="1" dirty="0">
                <a:solidFill>
                  <a:srgbClr val="002060"/>
                </a:solidFill>
              </a:rPr>
              <a:t> рецептам на сумму </a:t>
            </a:r>
            <a:r>
              <a:rPr lang="ru-RU" sz="1600" b="1" dirty="0">
                <a:solidFill>
                  <a:srgbClr val="FF0000"/>
                </a:solidFill>
              </a:rPr>
              <a:t>121,3 млн. руб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Средняя стоимость 1 рецепта </a:t>
            </a:r>
            <a:r>
              <a:rPr lang="ru-RU" sz="1600" b="1" dirty="0">
                <a:solidFill>
                  <a:srgbClr val="FF0000"/>
                </a:solidFill>
              </a:rPr>
              <a:t>408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рублей </a:t>
            </a:r>
            <a:r>
              <a:rPr lang="ru-RU" sz="1600" b="1" dirty="0">
                <a:solidFill>
                  <a:srgbClr val="002060"/>
                </a:solidFill>
              </a:rPr>
              <a:t>( в 2010 году – </a:t>
            </a:r>
            <a:r>
              <a:rPr lang="ru-RU" sz="1600" b="1" dirty="0">
                <a:solidFill>
                  <a:srgbClr val="FF0000"/>
                </a:solidFill>
              </a:rPr>
              <a:t>385,6 руб</a:t>
            </a:r>
            <a:r>
              <a:rPr lang="ru-RU" sz="1600" b="1" dirty="0">
                <a:solidFill>
                  <a:srgbClr val="002060"/>
                </a:solidFill>
              </a:rPr>
              <a:t>.)</a:t>
            </a:r>
          </a:p>
        </p:txBody>
      </p:sp>
      <p:graphicFrame>
        <p:nvGraphicFramePr>
          <p:cNvPr id="8" name="Object 1042"/>
          <p:cNvGraphicFramePr>
            <a:graphicFrameLocks/>
          </p:cNvGraphicFramePr>
          <p:nvPr/>
        </p:nvGraphicFramePr>
        <p:xfrm>
          <a:off x="250825" y="1700213"/>
          <a:ext cx="5257800" cy="255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1043"/>
          <p:cNvGraphicFramePr>
            <a:graphicFrameLocks/>
          </p:cNvGraphicFramePr>
          <p:nvPr/>
        </p:nvGraphicFramePr>
        <p:xfrm>
          <a:off x="2195513" y="4287838"/>
          <a:ext cx="6503987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2987675" y="4275138"/>
            <a:ext cx="55451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Сравнительный анализ обеспеченности рецептов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15276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449" y="-27384"/>
            <a:ext cx="5219055" cy="865187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Повышение доступности лекарственного обеспечения </a:t>
            </a:r>
            <a:b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</a:br>
            <a:r>
              <a:rPr lang="ru-RU" sz="2400" cap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для сельского населения</a:t>
            </a:r>
            <a:endParaRPr lang="ru-RU" sz="2400" cap="none" dirty="0">
              <a:solidFill>
                <a:srgbClr val="00206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8" y="1268413"/>
            <a:ext cx="7343775" cy="4681537"/>
          </a:xfrm>
        </p:spPr>
        <p:txBody>
          <a:bodyPr/>
          <a:lstStyle/>
          <a:p>
            <a:pPr marL="342900" indent="-342900">
              <a:buFontTx/>
              <a:buChar char="-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610 ФАПов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имеют лицензию на фармацевтическую деятельность (95% от подлежащих лицензированию);</a:t>
            </a:r>
          </a:p>
          <a:p>
            <a:pPr marL="342900" indent="-342900">
              <a:buFontTx/>
              <a:buChar char="-"/>
              <a:defRPr/>
            </a:pPr>
            <a:r>
              <a:rPr lang="ru-RU" sz="1800" b="1" dirty="0">
                <a:solidFill>
                  <a:srgbClr val="C00000"/>
                </a:solidFill>
              </a:rPr>
              <a:t>6</a:t>
            </a:r>
            <a:r>
              <a:rPr lang="ru-RU" sz="1800" b="1" dirty="0" smtClean="0">
                <a:solidFill>
                  <a:srgbClr val="C00000"/>
                </a:solidFill>
              </a:rPr>
              <a:t>62 медицинских работника </a:t>
            </a:r>
            <a:r>
              <a:rPr lang="ru-RU" sz="1800" dirty="0" smtClean="0"/>
              <a:t>получили дополнительное профессиональное образование в части розничной торговли лекарственными препаратами;</a:t>
            </a:r>
          </a:p>
          <a:p>
            <a:pPr marL="342900" indent="-342900">
              <a:buFontTx/>
              <a:buChar char="-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Разрешена продаже всех ЛП</a:t>
            </a:r>
            <a:r>
              <a:rPr lang="ru-RU" sz="1800" dirty="0" smtClean="0"/>
              <a:t>, кроме наркотических средств, психотропных веществ, сильнодействующих и ядовитых лекарственных средств;</a:t>
            </a:r>
          </a:p>
          <a:p>
            <a:pPr marL="342900" indent="-342900">
              <a:buFontTx/>
              <a:buChar char="-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Проблемные вопросы</a:t>
            </a:r>
            <a:r>
              <a:rPr lang="ru-RU" sz="1800" dirty="0" smtClean="0">
                <a:solidFill>
                  <a:srgbClr val="C00000"/>
                </a:solidFill>
              </a:rPr>
              <a:t>: </a:t>
            </a:r>
          </a:p>
          <a:p>
            <a:pPr>
              <a:defRPr/>
            </a:pPr>
            <a:r>
              <a:rPr lang="ru-RU" sz="1800" dirty="0"/>
              <a:t>	</a:t>
            </a:r>
            <a:r>
              <a:rPr lang="ru-RU" sz="1800" dirty="0" smtClean="0"/>
              <a:t>- отсутствие медицинских работников на ФАПах;</a:t>
            </a:r>
          </a:p>
          <a:p>
            <a:pPr>
              <a:defRPr/>
            </a:pPr>
            <a:r>
              <a:rPr lang="ru-RU" sz="1800" dirty="0"/>
              <a:t>	</a:t>
            </a:r>
            <a:r>
              <a:rPr lang="ru-RU" sz="1800" dirty="0" smtClean="0"/>
              <a:t>- невозможность получить положительное санитарное 	заключение Роспотребнадзора, необходимое для 	лицензирования медицинской деятельности.</a:t>
            </a:r>
          </a:p>
          <a:p>
            <a:pPr>
              <a:defRPr/>
            </a:pPr>
            <a:r>
              <a:rPr lang="ru-RU" sz="1800" dirty="0" smtClean="0"/>
              <a:t>-   </a:t>
            </a:r>
            <a:r>
              <a:rPr lang="ru-RU" sz="1800" b="1" dirty="0" smtClean="0">
                <a:solidFill>
                  <a:srgbClr val="C00000"/>
                </a:solidFill>
              </a:rPr>
              <a:t>Решение:</a:t>
            </a:r>
            <a:r>
              <a:rPr lang="ru-RU" sz="1800" dirty="0" smtClean="0"/>
              <a:t> доставка ЛП населению силами мед.работников</a:t>
            </a:r>
            <a:r>
              <a:rPr lang="ru-RU" sz="1800" dirty="0"/>
              <a:t>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C086CA7-B51E-491D-BB14-2608A7F3025E}" type="slidenum">
              <a:rPr lang="ru-RU" smtClean="0">
                <a:solidFill>
                  <a:srgbClr val="000000"/>
                </a:solidFill>
              </a:rPr>
              <a:pPr eaLnBrk="1" hangingPunct="1"/>
              <a:t>108</a:t>
            </a:fld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96"/>
          <a:stretch>
            <a:fillRect/>
          </a:stretch>
        </p:blipFill>
        <p:spPr bwMode="auto">
          <a:xfrm>
            <a:off x="7235825" y="4292600"/>
            <a:ext cx="1773238" cy="23304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124744"/>
            <a:ext cx="1905000" cy="18764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3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338936" cy="63408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  <a:cs typeface="+mn-cs"/>
              </a:rPr>
              <a:t>Выводы</a:t>
            </a:r>
            <a:endParaRPr lang="ru-RU" sz="4000" b="1" dirty="0">
              <a:solidFill>
                <a:srgbClr val="00206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56584"/>
          </a:xfrm>
        </p:spPr>
        <p:txBody>
          <a:bodyPr/>
          <a:lstStyle/>
          <a:p>
            <a:pPr marL="457200" lvl="1" indent="0">
              <a:buNone/>
            </a:pPr>
            <a:endParaRPr lang="ru-RU" sz="800" b="1" dirty="0" smtClean="0"/>
          </a:p>
          <a:p>
            <a:r>
              <a:rPr lang="ru-RU" sz="2400" b="1" dirty="0" smtClean="0"/>
              <a:t>В  </a:t>
            </a:r>
            <a:r>
              <a:rPr lang="ru-RU" sz="2400" b="1" dirty="0"/>
              <a:t>2011 году, благодаря  дополнительному финансированию  из областного бюджета, закуплены  дорогостоящие   химиотерапевтические  препараты  для   пациентов, страдающих онкологическими заболеваниями (на 100 </a:t>
            </a:r>
            <a:r>
              <a:rPr lang="ru-RU" sz="2400" b="1" dirty="0" smtClean="0"/>
              <a:t>млн. руб.)</a:t>
            </a:r>
          </a:p>
          <a:p>
            <a:r>
              <a:rPr lang="ru-RU" sz="2400" b="1" dirty="0" smtClean="0"/>
              <a:t>В 2011 впервые выделены денежные средства для лечения пациентов с орфанными (редкими) заболеваниями</a:t>
            </a:r>
            <a:endParaRPr lang="ru-RU" sz="2400" b="1" dirty="0"/>
          </a:p>
          <a:p>
            <a:r>
              <a:rPr lang="ru-RU" sz="2400" b="1" dirty="0" smtClean="0"/>
              <a:t>Отказ </a:t>
            </a:r>
            <a:r>
              <a:rPr lang="ru-RU" sz="2400" b="1" dirty="0"/>
              <a:t>значительной части инвалидов от соцпакета   взамен денежной </a:t>
            </a:r>
            <a:r>
              <a:rPr lang="ru-RU" sz="2400" b="1" dirty="0" smtClean="0"/>
              <a:t>компенсации повышает нагрузку </a:t>
            </a:r>
            <a:r>
              <a:rPr lang="ru-RU" sz="2400" b="1" dirty="0"/>
              <a:t>на региональный </a:t>
            </a:r>
            <a:r>
              <a:rPr lang="ru-RU" sz="2400" b="1" dirty="0" smtClean="0"/>
              <a:t>бюджет 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9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5004048" cy="7060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Выводы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 </a:t>
            </a:r>
            <a:r>
              <a:rPr lang="ru-RU" sz="2400" b="1" dirty="0">
                <a:solidFill>
                  <a:srgbClr val="C00000"/>
                </a:solidFill>
              </a:rPr>
              <a:t>демографии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C00000"/>
              </a:buClr>
              <a:buSzPct val="106000"/>
              <a:buFont typeface="Wingdings" pitchFamily="2" charset="2"/>
              <a:buChar char="v"/>
            </a:pPr>
            <a:r>
              <a:rPr lang="ru-RU" sz="2000" b="1" dirty="0"/>
              <a:t>Число умерших продолжает превышать число родившихся, несмотря на  положительные тенденции процессов рождаемости (растет) и смертности (падает) в последние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 лет</a:t>
            </a:r>
          </a:p>
          <a:p>
            <a:pPr lvl="0" algn="just">
              <a:buClr>
                <a:srgbClr val="C00000"/>
              </a:buClr>
              <a:buSzPct val="106000"/>
              <a:buNone/>
            </a:pPr>
            <a:endParaRPr lang="ru-RU" sz="2000" b="1" dirty="0"/>
          </a:p>
          <a:p>
            <a:pPr lvl="0" algn="just">
              <a:buClr>
                <a:srgbClr val="C00000"/>
              </a:buClr>
              <a:buSzPct val="106000"/>
              <a:buFont typeface="Wingdings" pitchFamily="2" charset="2"/>
              <a:buChar char="v"/>
            </a:pPr>
            <a:r>
              <a:rPr lang="ru-RU" sz="2000" b="1" dirty="0"/>
              <a:t>Рост суммарного показателя рождаемости и числа повторных рождений свидетельствуют об успешности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мер </a:t>
            </a:r>
            <a:r>
              <a:rPr lang="ru-RU" sz="2000" b="1" dirty="0"/>
              <a:t>государственной  политики в области </a:t>
            </a:r>
            <a:r>
              <a:rPr lang="ru-RU" sz="2000" b="1" dirty="0" smtClean="0"/>
              <a:t>демографии</a:t>
            </a:r>
          </a:p>
          <a:p>
            <a:pPr lvl="0" algn="just">
              <a:buClr>
                <a:srgbClr val="C00000"/>
              </a:buClr>
              <a:buSzPct val="106000"/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  <a:p>
            <a:pPr lvl="0" algn="just">
              <a:buClr>
                <a:srgbClr val="C00000"/>
              </a:buClr>
              <a:buSzPct val="106000"/>
              <a:buFont typeface="Wingdings" pitchFamily="2" charset="2"/>
              <a:buChar char="v"/>
            </a:pPr>
            <a:r>
              <a:rPr lang="ru-RU" sz="2000" b="1" dirty="0" smtClean="0"/>
              <a:t>Темпы снижения смертности населения в Кировской области выше , чем в Российской Федерации</a:t>
            </a:r>
            <a:endParaRPr lang="ru-RU" sz="2000" b="1" dirty="0"/>
          </a:p>
          <a:p>
            <a:pPr marL="0" indent="0" algn="just">
              <a:buClr>
                <a:srgbClr val="C00000"/>
              </a:buClr>
              <a:buSzPct val="106000"/>
              <a:buNone/>
            </a:pPr>
            <a:r>
              <a:rPr lang="ru-RU" sz="2000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93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83568" y="2564904"/>
            <a:ext cx="7776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Ресурсы системы</a:t>
            </a:r>
            <a:r>
              <a:rPr kumimoji="0" lang="ru-RU" sz="6600" b="1" i="0" u="none" strike="noStrike" kern="0" cap="none" spc="0" normalizeH="0" noProof="0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здравоохранения</a:t>
            </a:r>
            <a:endParaRPr kumimoji="0" lang="ru-RU" sz="6600" b="1" i="0" u="none" strike="noStrike" kern="0" cap="none" spc="0" normalizeH="0" baseline="0" noProof="0" dirty="0">
              <a:ln w="1905"/>
              <a:solidFill>
                <a:srgbClr val="99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5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4932040" cy="90872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</a:rPr>
              <a:t>Динамика сети учреждений здравоохранения</a:t>
            </a:r>
          </a:p>
        </p:txBody>
      </p:sp>
      <p:graphicFrame>
        <p:nvGraphicFramePr>
          <p:cNvPr id="7" name="Object 315"/>
          <p:cNvGraphicFramePr>
            <a:graphicFrameLocks noGrp="1" noChangeAspect="1"/>
          </p:cNvGraphicFramePr>
          <p:nvPr>
            <p:ph idx="1"/>
          </p:nvPr>
        </p:nvGraphicFramePr>
        <p:xfrm>
          <a:off x="518344" y="959520"/>
          <a:ext cx="8032750" cy="488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323528" y="5949280"/>
            <a:ext cx="8352928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Уменьшение числа ЛПУ произошло за счет объединения  амбулаторий и участковых больниц с ЦРБ и городскими больницами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15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24536" cy="56207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</a:rPr>
              <a:t>Обеспеченность </a:t>
            </a:r>
            <a:r>
              <a:rPr lang="ru-RU" sz="2400" b="1" dirty="0" smtClean="0">
                <a:solidFill>
                  <a:srgbClr val="993366"/>
                </a:solidFill>
              </a:rPr>
              <a:t>койками </a:t>
            </a:r>
            <a:br>
              <a:rPr lang="ru-RU" sz="2400" b="1" dirty="0" smtClean="0">
                <a:solidFill>
                  <a:srgbClr val="993366"/>
                </a:solidFill>
              </a:rPr>
            </a:br>
            <a:r>
              <a:rPr lang="ru-RU" sz="2000" b="1" dirty="0" smtClean="0">
                <a:solidFill>
                  <a:srgbClr val="993366"/>
                </a:solidFill>
              </a:rPr>
              <a:t>(на 10 тыс. нас.)</a:t>
            </a:r>
            <a:endParaRPr lang="ru-RU" sz="2000" b="1" dirty="0">
              <a:solidFill>
                <a:srgbClr val="993366"/>
              </a:solidFill>
            </a:endParaRPr>
          </a:p>
        </p:txBody>
      </p:sp>
      <p:graphicFrame>
        <p:nvGraphicFramePr>
          <p:cNvPr id="7" name="Object 10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12" y="1135063"/>
          <a:ext cx="8683376" cy="533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0152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Среднее по МО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19F7-5683-4BFC-BF17-26931644E78F}" type="slidenum">
              <a:rPr lang="ru-RU" smtClean="0"/>
              <a:pPr>
                <a:defRPr/>
              </a:pPr>
              <a:t>112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60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752528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</a:rPr>
              <a:t>Число дней </a:t>
            </a:r>
            <a:r>
              <a:rPr lang="ru-RU" sz="2400" b="1" dirty="0" smtClean="0">
                <a:solidFill>
                  <a:srgbClr val="993366"/>
                </a:solidFill>
              </a:rPr>
              <a:t>работы коек</a:t>
            </a:r>
            <a:br>
              <a:rPr lang="ru-RU" sz="2400" b="1" dirty="0" smtClean="0">
                <a:solidFill>
                  <a:srgbClr val="993366"/>
                </a:solidFill>
              </a:rPr>
            </a:br>
            <a:r>
              <a:rPr lang="ru-RU" sz="2400" b="1" dirty="0" smtClean="0">
                <a:solidFill>
                  <a:srgbClr val="993366"/>
                </a:solidFill>
              </a:rPr>
              <a:t> </a:t>
            </a:r>
            <a:r>
              <a:rPr lang="ru-RU" sz="2400" b="1" dirty="0">
                <a:solidFill>
                  <a:srgbClr val="993366"/>
                </a:solidFill>
              </a:rPr>
              <a:t>в </a:t>
            </a:r>
            <a:r>
              <a:rPr lang="ru-RU" sz="2400" b="1" dirty="0" smtClean="0">
                <a:solidFill>
                  <a:srgbClr val="993366"/>
                </a:solidFill>
              </a:rPr>
              <a:t>году для </a:t>
            </a:r>
            <a:r>
              <a:rPr lang="ru-RU" sz="2400" b="1" dirty="0">
                <a:solidFill>
                  <a:srgbClr val="993366"/>
                </a:solidFill>
              </a:rPr>
              <a:t>взрослых</a:t>
            </a:r>
          </a:p>
        </p:txBody>
      </p:sp>
      <p:graphicFrame>
        <p:nvGraphicFramePr>
          <p:cNvPr id="6" name="Object 768"/>
          <p:cNvGraphicFramePr>
            <a:graphicFrameLocks noGrp="1" noChangeAspect="1"/>
          </p:cNvGraphicFramePr>
          <p:nvPr>
            <p:ph sz="half" idx="2"/>
          </p:nvPr>
        </p:nvGraphicFramePr>
        <p:xfrm>
          <a:off x="734368" y="1103536"/>
          <a:ext cx="802005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6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752528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993366"/>
                </a:solidFill>
              </a:rPr>
              <a:t>Число дней работы коек</a:t>
            </a:r>
            <a:br>
              <a:rPr lang="ru-RU" sz="2400" b="1" dirty="0" smtClean="0">
                <a:solidFill>
                  <a:srgbClr val="993366"/>
                </a:solidFill>
              </a:rPr>
            </a:br>
            <a:r>
              <a:rPr lang="ru-RU" sz="2400" b="1" dirty="0" smtClean="0">
                <a:solidFill>
                  <a:srgbClr val="993366"/>
                </a:solidFill>
              </a:rPr>
              <a:t> в году для </a:t>
            </a:r>
            <a:r>
              <a:rPr lang="ru-RU" sz="2400" b="1" dirty="0">
                <a:solidFill>
                  <a:srgbClr val="993366"/>
                </a:solidFill>
              </a:rPr>
              <a:t>детей</a:t>
            </a:r>
          </a:p>
        </p:txBody>
      </p:sp>
      <p:graphicFrame>
        <p:nvGraphicFramePr>
          <p:cNvPr id="6" name="Object 77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4368" y="1031528"/>
          <a:ext cx="7088188" cy="556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46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5002484" y="1484784"/>
            <a:ext cx="3457948" cy="50405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1257450" y="1484784"/>
            <a:ext cx="2522462" cy="432048"/>
          </a:xfrm>
          <a:prstGeom prst="flowChartAlternateProcess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72008"/>
            <a:ext cx="5004048" cy="90872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</a:rPr>
              <a:t>Динамика показателей </a:t>
            </a:r>
            <a:br>
              <a:rPr lang="ru-RU" sz="2400" b="1" dirty="0">
                <a:solidFill>
                  <a:srgbClr val="993366"/>
                </a:solidFill>
              </a:rPr>
            </a:br>
            <a:r>
              <a:rPr lang="ru-RU" sz="2400" b="1" dirty="0">
                <a:solidFill>
                  <a:srgbClr val="993366"/>
                </a:solidFill>
              </a:rPr>
              <a:t>обеспеченности </a:t>
            </a:r>
            <a:r>
              <a:rPr lang="ru-RU" sz="2400" b="1" dirty="0" smtClean="0">
                <a:solidFill>
                  <a:srgbClr val="993366"/>
                </a:solidFill>
              </a:rPr>
              <a:t> кадрами</a:t>
            </a:r>
            <a:r>
              <a:rPr lang="ru-RU" sz="2400" b="1" dirty="0">
                <a:solidFill>
                  <a:srgbClr val="993366"/>
                </a:solidFill>
              </a:rPr>
              <a:t/>
            </a:r>
            <a:br>
              <a:rPr lang="ru-RU" sz="2400" b="1" dirty="0">
                <a:solidFill>
                  <a:srgbClr val="993366"/>
                </a:solidFill>
              </a:rPr>
            </a:br>
            <a:r>
              <a:rPr lang="ru-RU" sz="2000" b="1" kern="1200" dirty="0" smtClean="0">
                <a:solidFill>
                  <a:srgbClr val="993366"/>
                </a:solidFill>
              </a:rPr>
              <a:t>(на 10 тыс. населения)</a:t>
            </a:r>
            <a:endParaRPr lang="ru-RU" sz="2000" b="1" kern="1200" dirty="0">
              <a:solidFill>
                <a:srgbClr val="9933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1484784"/>
            <a:ext cx="2448272" cy="414072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Врачи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7" y="1448780"/>
            <a:ext cx="3456385" cy="576064"/>
          </a:xfr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Средний медицинский персонал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5" name="Object 1038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12" y="2327672"/>
          <a:ext cx="4146872" cy="335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103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94808" y="2283099"/>
          <a:ext cx="3930848" cy="3471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Обеспеченность </a:t>
            </a:r>
            <a:r>
              <a:rPr lang="ru-RU" b="1" dirty="0" smtClean="0">
                <a:solidFill>
                  <a:schemeClr val="bg1"/>
                </a:solidFill>
              </a:rPr>
              <a:t>врачами по </a:t>
            </a:r>
            <a:r>
              <a:rPr lang="ru-RU" b="1" dirty="0">
                <a:solidFill>
                  <a:schemeClr val="bg1"/>
                </a:solidFill>
              </a:rPr>
              <a:t>РФ в </a:t>
            </a:r>
            <a:r>
              <a:rPr lang="ru-RU" b="1" dirty="0" smtClean="0">
                <a:solidFill>
                  <a:schemeClr val="bg1"/>
                </a:solidFill>
              </a:rPr>
              <a:t>2010 г. 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</a:rPr>
              <a:t>44,1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83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5040560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600" b="1" kern="1200" dirty="0" smtClean="0">
                <a:solidFill>
                  <a:srgbClr val="993366"/>
                </a:solidFill>
              </a:rPr>
              <a:t>Состав врачей </a:t>
            </a:r>
            <a:br>
              <a:rPr lang="ru-RU" sz="2600" b="1" kern="1200" dirty="0" smtClean="0">
                <a:solidFill>
                  <a:srgbClr val="993366"/>
                </a:solidFill>
              </a:rPr>
            </a:br>
            <a:r>
              <a:rPr lang="ru-RU" sz="2600" b="1" kern="1200" dirty="0" smtClean="0">
                <a:solidFill>
                  <a:srgbClr val="993366"/>
                </a:solidFill>
              </a:rPr>
              <a:t>по возрастам в динамике, %</a:t>
            </a:r>
            <a:endParaRPr lang="ru-RU" sz="2600" b="1" kern="1200" dirty="0">
              <a:solidFill>
                <a:srgbClr val="993366"/>
              </a:solidFill>
            </a:endParaRPr>
          </a:p>
        </p:txBody>
      </p:sp>
      <p:graphicFrame>
        <p:nvGraphicFramePr>
          <p:cNvPr id="10" name="Object 519"/>
          <p:cNvGraphicFramePr>
            <a:graphicFrameLocks noGrp="1" noChangeAspect="1"/>
          </p:cNvGraphicFramePr>
          <p:nvPr>
            <p:ph idx="1"/>
          </p:nvPr>
        </p:nvGraphicFramePr>
        <p:xfrm>
          <a:off x="556164" y="2097683"/>
          <a:ext cx="8067675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004" y="1478570"/>
            <a:ext cx="9144000" cy="35394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В 2011 году увеличилось  число врачей до 30 лет на 11,6%.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6139026"/>
            <a:ext cx="9180004" cy="746358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В течение последних трех лет относительно стабильно число врачей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возрасте от 40 до 49 и старше 60 лет. В </a:t>
            </a:r>
            <a:r>
              <a:rPr lang="ru-RU" sz="1600" b="1" dirty="0">
                <a:solidFill>
                  <a:schemeClr val="bg1"/>
                </a:solidFill>
              </a:rPr>
              <a:t>сравнении с 2007 г. на 12,8% увеличилось число врачей в </a:t>
            </a:r>
            <a:r>
              <a:rPr lang="ru-RU" sz="1600" b="1" dirty="0" smtClean="0">
                <a:solidFill>
                  <a:schemeClr val="bg1"/>
                </a:solidFill>
              </a:rPr>
              <a:t>возрасте 50 - 59 лет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-108520" y="5934670"/>
            <a:ext cx="216024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70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19"/>
          <p:cNvGraphicFramePr>
            <a:graphicFrameLocks noGrp="1" noChangeAspect="1"/>
          </p:cNvGraphicFramePr>
          <p:nvPr>
            <p:ph idx="1"/>
          </p:nvPr>
        </p:nvGraphicFramePr>
        <p:xfrm>
          <a:off x="125413" y="1060450"/>
          <a:ext cx="8818562" cy="554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47256" y="116632"/>
            <a:ext cx="5061248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</a:rPr>
              <a:t>Обеспеченность врачами </a:t>
            </a:r>
            <a:br>
              <a:rPr lang="ru-RU" sz="2400" b="1" dirty="0">
                <a:solidFill>
                  <a:srgbClr val="993366"/>
                </a:solidFill>
              </a:rPr>
            </a:br>
            <a:r>
              <a:rPr lang="ru-RU" sz="2000" b="1" dirty="0">
                <a:solidFill>
                  <a:srgbClr val="993366"/>
                </a:solidFill>
              </a:rPr>
              <a:t>(на 10 тыс. населения)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Среднее по МО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81"/>
          <p:cNvGraphicFramePr>
            <a:graphicFrameLocks noGrp="1" noChangeAspect="1"/>
          </p:cNvGraphicFramePr>
          <p:nvPr>
            <p:ph idx="1"/>
          </p:nvPr>
        </p:nvGraphicFramePr>
        <p:xfrm>
          <a:off x="125413" y="1051308"/>
          <a:ext cx="8788275" cy="553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79912" y="116632"/>
            <a:ext cx="51845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800" b="1" dirty="0" smtClean="0">
                <a:solidFill>
                  <a:srgbClr val="993366"/>
                </a:solidFill>
              </a:rPr>
              <a:t>Обеспеченность средним медицинским персоналом </a:t>
            </a:r>
            <a:r>
              <a:rPr lang="ru-RU" sz="2000" b="1" dirty="0" smtClean="0">
                <a:solidFill>
                  <a:srgbClr val="993366"/>
                </a:solidFill>
              </a:rPr>
              <a:t>(на 10 тыс. населения)</a:t>
            </a:r>
            <a:endParaRPr lang="ru-RU" sz="2000" b="1" dirty="0">
              <a:solidFill>
                <a:srgbClr val="99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768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Среднее по МО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86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230312" y="1391568"/>
          <a:ext cx="6053336" cy="492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116632"/>
            <a:ext cx="579613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b="1" kern="0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Коэффициент </a:t>
            </a:r>
            <a:r>
              <a:rPr lang="ru-RU" sz="2400" b="1" kern="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совместительства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400" b="1" kern="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врачей </a:t>
            </a:r>
            <a:endParaRPr lang="en-US" sz="2400" b="1" kern="0" dirty="0">
              <a:solidFill>
                <a:srgbClr val="99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628800"/>
            <a:ext cx="30963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 14 районах области  </a:t>
            </a:r>
            <a:br>
              <a:rPr lang="ru-RU" sz="2000" b="1" dirty="0" smtClean="0"/>
            </a:br>
            <a:r>
              <a:rPr lang="ru-RU" sz="2000" b="1" dirty="0" smtClean="0"/>
              <a:t>коэффициент совместительства </a:t>
            </a:r>
            <a:br>
              <a:rPr lang="ru-RU" sz="2000" b="1" dirty="0" smtClean="0"/>
            </a:br>
            <a:r>
              <a:rPr lang="ru-RU" sz="2000" b="1" dirty="0" smtClean="0"/>
              <a:t>превышает областной показатель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19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6904267" cy="19442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Взрослое население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73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2880320" cy="360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Аттестация, %</a:t>
            </a:r>
            <a:endParaRPr lang="ru-RU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64088" y="1124744"/>
            <a:ext cx="3465711" cy="3517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Сертификация, %</a:t>
            </a:r>
            <a:endParaRPr lang="ru-RU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" name="Object 2066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328" y="1615756"/>
          <a:ext cx="4144187" cy="273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Object 206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767263" y="1518001"/>
          <a:ext cx="4146550" cy="273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95936" y="116632"/>
            <a:ext cx="5061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800" b="1" dirty="0" smtClean="0">
                <a:solidFill>
                  <a:srgbClr val="993366"/>
                </a:solidFill>
              </a:rPr>
              <a:t>Повышение квалификации медицинских работников </a:t>
            </a:r>
            <a:endParaRPr lang="ru-RU" sz="2000" b="1" dirty="0">
              <a:solidFill>
                <a:srgbClr val="993366"/>
              </a:solidFill>
            </a:endParaRPr>
          </a:p>
        </p:txBody>
      </p:sp>
      <p:graphicFrame>
        <p:nvGraphicFramePr>
          <p:cNvPr id="29" name="Object 2068"/>
          <p:cNvGraphicFramePr>
            <a:graphicFrameLocks noGrp="1" noChangeAspect="1"/>
          </p:cNvGraphicFramePr>
          <p:nvPr/>
        </p:nvGraphicFramePr>
        <p:xfrm>
          <a:off x="806376" y="4064028"/>
          <a:ext cx="3520267" cy="284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2069"/>
          <p:cNvGraphicFramePr>
            <a:graphicFrameLocks noGrp="1" noChangeAspect="1"/>
          </p:cNvGraphicFramePr>
          <p:nvPr/>
        </p:nvGraphicFramePr>
        <p:xfrm>
          <a:off x="5198864" y="4076426"/>
          <a:ext cx="3426792" cy="276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16216" y="52373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ВРАЧИ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52373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СМП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8264" y="45892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26,1%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2160" y="55974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47,2%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64288" y="569089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16,8%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59574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9,9%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27784" y="458929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21,3%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71800" y="57414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26,2%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47664" y="52373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43,1%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95736" y="595744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9,4%</a:t>
            </a:r>
            <a:endParaRPr lang="ru-RU" sz="1600" b="1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9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0684037"/>
              </p:ext>
            </p:extLst>
          </p:nvPr>
        </p:nvGraphicFramePr>
        <p:xfrm>
          <a:off x="467544" y="764704"/>
          <a:ext cx="8229600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5460" y="44624"/>
            <a:ext cx="526304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Распределение выпускников высших медицинских учебных заведений, 2011 г.</a:t>
            </a:r>
            <a:endParaRPr lang="en-US" sz="2400" b="1" dirty="0">
              <a:solidFill>
                <a:srgbClr val="9933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56606807"/>
              </p:ext>
            </p:extLst>
          </p:nvPr>
        </p:nvGraphicFramePr>
        <p:xfrm>
          <a:off x="3995936" y="2636912"/>
          <a:ext cx="3096344" cy="4053840"/>
        </p:xfrm>
        <a:graphic>
          <a:graphicData uri="http://schemas.openxmlformats.org/drawingml/2006/table">
            <a:tbl>
              <a:tblPr firstRow="1" bandCol="1">
                <a:tableStyleId>{93296810-A885-4BE3-A3E7-6D5BEEA58F35}</a:tableStyleId>
              </a:tblPr>
              <a:tblGrid>
                <a:gridCol w="1656184"/>
                <a:gridCol w="1440160"/>
              </a:tblGrid>
              <a:tr h="120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Районы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Число выпускников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Вятскополянский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по  4 чел.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Кирово-Чепецкий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Подосиновский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 3 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Слободской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Арбажский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 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Омутнинский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Опаринский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Оричевский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Уржумский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Юрьянский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Афанасьевский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1 </a:t>
                      </a:r>
                      <a:endParaRPr lang="ru-RU" sz="20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Белохолуницкий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Богородский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Верхнекамский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Верхошижемский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Даровский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Зуевский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Лузский            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Нагорский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Нолинский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Советский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effectLst/>
                        </a:rPr>
                        <a:t>  Тужинский</a:t>
                      </a:r>
                      <a:endParaRPr lang="ru-RU" sz="1100" b="1" i="0" u="none" strike="noStrike" dirty="0">
                        <a:effectLst/>
                        <a:latin typeface="Times New Roman Cyr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reeform 4"/>
          <p:cNvSpPr>
            <a:spLocks/>
          </p:cNvSpPr>
          <p:nvPr/>
        </p:nvSpPr>
        <p:spPr bwMode="gray">
          <a:xfrm rot="13139109">
            <a:off x="7091341" y="3153888"/>
            <a:ext cx="1599473" cy="2509821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solidFill>
            <a:srgbClr val="993366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1">
                <a:lumMod val="75000"/>
                <a:alpha val="50000"/>
              </a:scheme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691201" name="Picture 1" descr="C:\Users\Бушуева.MIAC\Desktop\term-life-insurance-ny-li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536" y="2996952"/>
            <a:ext cx="4124229" cy="396044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2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7" name="Picture 1" descr="C:\Users\Бушуева.MIAC\Desktop\x_1ab58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4032448" cy="2029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2008"/>
            <a:ext cx="4932040" cy="908720"/>
          </a:xfrm>
        </p:spPr>
        <p:txBody>
          <a:bodyPr/>
          <a:lstStyle/>
          <a:p>
            <a:pPr lvl="0">
              <a:lnSpc>
                <a:spcPct val="85000"/>
              </a:lnSpc>
            </a:pPr>
            <a:r>
              <a:rPr lang="ru-RU" sz="2400" b="1" dirty="0">
                <a:solidFill>
                  <a:srgbClr val="993366"/>
                </a:solidFill>
              </a:rPr>
              <a:t>Единовременные </a:t>
            </a:r>
            <a:br>
              <a:rPr lang="ru-RU" sz="2400" b="1" dirty="0">
                <a:solidFill>
                  <a:srgbClr val="993366"/>
                </a:solidFill>
              </a:rPr>
            </a:br>
            <a:r>
              <a:rPr lang="ru-RU" sz="2400" b="1" dirty="0">
                <a:solidFill>
                  <a:srgbClr val="993366"/>
                </a:solidFill>
              </a:rPr>
              <a:t>денежные выплаты </a:t>
            </a:r>
            <a:br>
              <a:rPr lang="ru-RU" sz="2400" b="1" dirty="0">
                <a:solidFill>
                  <a:srgbClr val="993366"/>
                </a:solidFill>
              </a:rPr>
            </a:br>
            <a:r>
              <a:rPr lang="ru-RU" sz="2400" b="1" dirty="0">
                <a:solidFill>
                  <a:srgbClr val="993366"/>
                </a:solidFill>
              </a:rPr>
              <a:t>из областного бюджета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3511063"/>
              </p:ext>
            </p:extLst>
          </p:nvPr>
        </p:nvGraphicFramePr>
        <p:xfrm>
          <a:off x="251520" y="1700808"/>
          <a:ext cx="6840760" cy="230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221088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600"/>
              </a:spcBef>
            </a:pPr>
            <a:r>
              <a:rPr lang="ru-RU" sz="2000" b="1" dirty="0">
                <a:latin typeface="+mj-lt"/>
                <a:ea typeface="+mj-ea"/>
                <a:cs typeface="+mj-cs"/>
              </a:rPr>
              <a:t>В 2011 году на работу в муниципальные учреждения здравоохранения районов области поступили </a:t>
            </a:r>
            <a:r>
              <a:rPr lang="ru-RU" sz="2400" b="1" dirty="0">
                <a:latin typeface="+mj-lt"/>
                <a:ea typeface="+mj-ea"/>
                <a:cs typeface="+mj-cs"/>
              </a:rPr>
              <a:t>109</a:t>
            </a:r>
            <a:r>
              <a:rPr lang="ru-RU" sz="2000" b="1" dirty="0"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врачей</a:t>
            </a:r>
            <a:endParaRPr lang="ru-RU" sz="2000" b="1" dirty="0">
              <a:latin typeface="+mj-lt"/>
              <a:ea typeface="+mj-ea"/>
              <a:cs typeface="+mj-cs"/>
            </a:endParaRPr>
          </a:p>
          <a:p>
            <a:pPr algn="just">
              <a:spcBef>
                <a:spcPts val="240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60-ти </a:t>
            </a:r>
            <a:r>
              <a:rPr lang="ru-RU" sz="2000" b="1" dirty="0">
                <a:latin typeface="+mj-lt"/>
                <a:ea typeface="+mj-ea"/>
                <a:cs typeface="+mj-cs"/>
              </a:rPr>
              <a:t>специалистам предоставлена мера социальной поддержки в виде единовременной денежной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выплаты от </a:t>
            </a:r>
            <a:r>
              <a:rPr lang="ru-RU" sz="2400" b="1" dirty="0">
                <a:latin typeface="+mj-lt"/>
                <a:ea typeface="+mj-ea"/>
                <a:cs typeface="+mj-cs"/>
              </a:rPr>
              <a:t>50</a:t>
            </a:r>
            <a:r>
              <a:rPr lang="ru-RU" sz="2000" b="1" dirty="0">
                <a:latin typeface="+mj-lt"/>
                <a:ea typeface="+mj-ea"/>
                <a:cs typeface="+mj-cs"/>
              </a:rPr>
              <a:t> до </a:t>
            </a:r>
            <a:r>
              <a:rPr lang="ru-RU" sz="2400" b="1" dirty="0">
                <a:latin typeface="+mj-lt"/>
                <a:ea typeface="+mj-ea"/>
                <a:cs typeface="+mj-cs"/>
              </a:rPr>
              <a:t>300</a:t>
            </a:r>
            <a:r>
              <a:rPr lang="ru-RU" sz="2000" b="1" dirty="0">
                <a:latin typeface="+mj-lt"/>
                <a:ea typeface="+mj-ea"/>
                <a:cs typeface="+mj-cs"/>
              </a:rPr>
              <a:t> тыс. руб.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41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96544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993366"/>
                </a:solidFill>
              </a:rPr>
              <a:t>Выводы:</a:t>
            </a:r>
            <a:endParaRPr lang="ru-RU" b="1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ru-RU" sz="2800" dirty="0" smtClean="0"/>
              <a:t>В 2011 году продолжилась реструктуризация сети лечебно-профилактических учреждений;</a:t>
            </a:r>
          </a:p>
          <a:p>
            <a:r>
              <a:rPr lang="ru-RU" sz="2800" dirty="0" smtClean="0"/>
              <a:t>Повысилась обеспеченность врачебными кадрами;</a:t>
            </a:r>
          </a:p>
          <a:p>
            <a:r>
              <a:rPr lang="ru-RU" sz="2800" dirty="0" smtClean="0"/>
              <a:t>145 выпускников медицинских вузов поступили на работу в учреждения здравоохранения г. Кирова и Кировской области;</a:t>
            </a:r>
          </a:p>
          <a:p>
            <a:r>
              <a:rPr lang="ru-RU" sz="2800" dirty="0" smtClean="0"/>
              <a:t>Продолжена работа по привлечению молодых специалистов для работы в сельской местности.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92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83568" y="2564904"/>
            <a:ext cx="7776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Территориальная программа госгарантий</a:t>
            </a:r>
            <a:endParaRPr kumimoji="0" lang="ru-RU" sz="6600" b="1" i="0" u="none" strike="noStrike" kern="0" cap="none" spc="0" normalizeH="0" baseline="0" noProof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7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38" y="0"/>
            <a:ext cx="5072062" cy="9810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ea typeface="ＭＳ Ｐゴシック"/>
                <a:cs typeface="Tahoma" pitchFamily="34" charset="0"/>
              </a:rPr>
              <a:t>Финансирование </a:t>
            </a:r>
            <a:br>
              <a:rPr lang="ru-RU" sz="2400" b="1" dirty="0" smtClean="0">
                <a:solidFill>
                  <a:srgbClr val="000066"/>
                </a:solidFill>
                <a:ea typeface="ＭＳ Ｐゴシック"/>
                <a:cs typeface="Tahoma" pitchFamily="34" charset="0"/>
              </a:rPr>
            </a:br>
            <a:r>
              <a:rPr lang="ru-RU" sz="2400" b="1" dirty="0" smtClean="0">
                <a:solidFill>
                  <a:srgbClr val="000066"/>
                </a:solidFill>
                <a:ea typeface="ＭＳ Ｐゴシック"/>
                <a:cs typeface="Tahoma" pitchFamily="34" charset="0"/>
              </a:rPr>
              <a:t>здравоохранения (в млн.руб.)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27000" y="1177925"/>
          <a:ext cx="8829675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836" name="TextBox 14"/>
          <p:cNvSpPr txBox="1"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Последовательный переход на одноканальное финансирование через ОМС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5C75B-C742-4DA6-BA3E-145580C6768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125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8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5"/>
          <p:cNvSpPr>
            <a:spLocks noGrp="1" noChangeArrowheads="1"/>
          </p:cNvSpPr>
          <p:nvPr>
            <p:ph type="title"/>
          </p:nvPr>
        </p:nvSpPr>
        <p:spPr>
          <a:xfrm>
            <a:off x="3743325" y="0"/>
            <a:ext cx="5400675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ea typeface="ＭＳ Ｐゴシック"/>
                <a:cs typeface="Tahoma" pitchFamily="34" charset="0"/>
              </a:rPr>
              <a:t>Объемы финансирования </a:t>
            </a:r>
            <a:br>
              <a:rPr lang="ru-RU" sz="2400" b="1" dirty="0" smtClean="0">
                <a:solidFill>
                  <a:srgbClr val="000066"/>
                </a:solidFill>
                <a:ea typeface="ＭＳ Ｐゴシック"/>
                <a:cs typeface="Tahoma" pitchFamily="34" charset="0"/>
              </a:rPr>
            </a:br>
            <a:r>
              <a:rPr lang="ru-RU" sz="2400" b="1" dirty="0" smtClean="0">
                <a:solidFill>
                  <a:srgbClr val="000066"/>
                </a:solidFill>
                <a:ea typeface="ＭＳ Ｐゴシック"/>
                <a:cs typeface="Tahoma" pitchFamily="34" charset="0"/>
              </a:rPr>
              <a:t>на одного жителя, руб.</a:t>
            </a: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25438" y="1470025"/>
          <a:ext cx="8482012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5C75B-C742-4DA6-BA3E-145580C6768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6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000066"/>
                </a:solidFill>
                <a:ea typeface="ＭＳ Ｐゴシック" pitchFamily="34" charset="-128"/>
                <a:cs typeface="Tahoma" pitchFamily="34" charset="0"/>
              </a:rPr>
              <a:t>Фактические расходы </a:t>
            </a:r>
            <a:br>
              <a:rPr lang="ru-RU" sz="2400" b="1" kern="1200" dirty="0" smtClean="0">
                <a:solidFill>
                  <a:srgbClr val="000066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ru-RU" sz="2400" b="1" kern="1200" dirty="0" smtClean="0">
                <a:solidFill>
                  <a:srgbClr val="000066"/>
                </a:solidFill>
                <a:ea typeface="ＭＳ Ｐゴシック" pitchFamily="34" charset="-128"/>
                <a:cs typeface="Tahoma" pitchFamily="34" charset="0"/>
              </a:rPr>
              <a:t>на 1 жителя за счет </a:t>
            </a:r>
            <a:br>
              <a:rPr lang="ru-RU" sz="2400" b="1" kern="1200" dirty="0" smtClean="0">
                <a:solidFill>
                  <a:srgbClr val="000066"/>
                </a:solidFill>
                <a:ea typeface="ＭＳ Ｐゴシック" pitchFamily="34" charset="-128"/>
                <a:cs typeface="Tahoma" pitchFamily="34" charset="0"/>
              </a:rPr>
            </a:br>
            <a:r>
              <a:rPr lang="ru-RU" sz="2400" b="1" kern="1200" dirty="0" smtClean="0">
                <a:solidFill>
                  <a:srgbClr val="000066"/>
                </a:solidFill>
                <a:ea typeface="ＭＳ Ｐゴシック" pitchFamily="34" charset="-128"/>
                <a:cs typeface="Tahoma" pitchFamily="34" charset="0"/>
              </a:rPr>
              <a:t>средств ОМС </a:t>
            </a:r>
            <a:r>
              <a:rPr lang="ru-RU" sz="2000" b="1" kern="1200" dirty="0">
                <a:solidFill>
                  <a:srgbClr val="000066"/>
                </a:solidFill>
                <a:ea typeface="ＭＳ Ｐゴシック" pitchFamily="34" charset="-128"/>
                <a:cs typeface="Tahoma" pitchFamily="34" charset="0"/>
              </a:rPr>
              <a:t>(руб.)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1297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>
          <a:xfrm>
            <a:off x="4314856" y="142852"/>
            <a:ext cx="4686300" cy="72548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0066"/>
                </a:solidFill>
                <a:ea typeface="+mj-ea"/>
                <a:cs typeface="+mj-cs"/>
              </a:rPr>
              <a:t>Объемы медицинской помощи </a:t>
            </a:r>
            <a:br>
              <a:rPr lang="ru-RU" sz="2000" b="1" dirty="0" smtClean="0">
                <a:solidFill>
                  <a:srgbClr val="000066"/>
                </a:solidFill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0066"/>
                </a:solidFill>
                <a:ea typeface="+mj-ea"/>
                <a:cs typeface="+mj-cs"/>
              </a:rPr>
              <a:t>на 1 жителя</a:t>
            </a:r>
            <a:endParaRPr lang="ru-RU" sz="2000" dirty="0" smtClean="0">
              <a:solidFill>
                <a:srgbClr val="000066"/>
              </a:solidFill>
              <a:ea typeface="+mj-ea"/>
              <a:cs typeface="+mj-cs"/>
            </a:endParaRPr>
          </a:p>
        </p:txBody>
      </p:sp>
      <p:graphicFrame>
        <p:nvGraphicFramePr>
          <p:cNvPr id="13" name="Object 10"/>
          <p:cNvGraphicFramePr>
            <a:graphicFrameLocks noGrp="1"/>
          </p:cNvGraphicFramePr>
          <p:nvPr>
            <p:ph sz="half" idx="1"/>
          </p:nvPr>
        </p:nvGraphicFramePr>
        <p:xfrm>
          <a:off x="50800" y="1708150"/>
          <a:ext cx="47244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1"/>
          <p:cNvGraphicFramePr>
            <a:graphicFrameLocks noGrp="1"/>
          </p:cNvGraphicFramePr>
          <p:nvPr>
            <p:ph sz="half" idx="2"/>
          </p:nvPr>
        </p:nvGraphicFramePr>
        <p:xfrm>
          <a:off x="4745038" y="1730375"/>
          <a:ext cx="4135437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43" name="TextBox 10"/>
          <p:cNvSpPr txBox="1">
            <a:spLocks noChangeArrowheads="1"/>
          </p:cNvSpPr>
          <p:nvPr/>
        </p:nvSpPr>
        <p:spPr bwMode="auto">
          <a:xfrm>
            <a:off x="857250" y="1071563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ea typeface="ＭＳ Ｐゴシック"/>
                <a:cs typeface="ＭＳ Ｐゴシック"/>
              </a:rPr>
              <a:t>Амбулаторно-поликлиническая помощь</a:t>
            </a:r>
          </a:p>
        </p:txBody>
      </p:sp>
      <p:sp>
        <p:nvSpPr>
          <p:cNvPr id="5144" name="TextBox 11"/>
          <p:cNvSpPr txBox="1">
            <a:spLocks noChangeArrowheads="1"/>
          </p:cNvSpPr>
          <p:nvPr/>
        </p:nvSpPr>
        <p:spPr bwMode="auto">
          <a:xfrm>
            <a:off x="5214938" y="1071563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ea typeface="ＭＳ Ｐゴシック"/>
                <a:cs typeface="ＭＳ Ｐゴシック"/>
              </a:rPr>
              <a:t>Круглосуточные стационары</a:t>
            </a:r>
          </a:p>
        </p:txBody>
      </p:sp>
      <p:sp>
        <p:nvSpPr>
          <p:cNvPr id="18" name="TextBox 1"/>
          <p:cNvSpPr txBox="1"/>
          <p:nvPr/>
        </p:nvSpPr>
        <p:spPr>
          <a:xfrm rot="5400000">
            <a:off x="8136077" y="4294079"/>
            <a:ext cx="497175" cy="910157"/>
          </a:xfrm>
          <a:prstGeom prst="rect">
            <a:avLst/>
          </a:prstGeom>
        </p:spPr>
        <p:txBody>
          <a:bodyPr vert="vert27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FFFFFF"/>
                </a:solidFill>
              </a:rPr>
              <a:t>РФ: </a:t>
            </a:r>
            <a:br>
              <a:rPr lang="ru-RU" sz="1800" b="1" dirty="0" smtClean="0">
                <a:solidFill>
                  <a:srgbClr val="FFFFFF"/>
                </a:solidFill>
              </a:rPr>
            </a:br>
            <a:r>
              <a:rPr lang="ru-RU" sz="1800" b="1" dirty="0" smtClean="0">
                <a:solidFill>
                  <a:srgbClr val="FFFFFF"/>
                </a:solidFill>
              </a:rPr>
              <a:t>2,78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5146" name="TextBox 8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Объемы помощи приближаются к нормативным </a:t>
            </a:r>
          </a:p>
        </p:txBody>
      </p:sp>
      <p:sp>
        <p:nvSpPr>
          <p:cNvPr id="5147" name="Овал 10"/>
          <p:cNvSpPr>
            <a:spLocks noChangeArrowheads="1"/>
          </p:cNvSpPr>
          <p:nvPr/>
        </p:nvSpPr>
        <p:spPr bwMode="auto">
          <a:xfrm>
            <a:off x="857250" y="6130925"/>
            <a:ext cx="214313" cy="21431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148" name="Овал 11"/>
          <p:cNvSpPr>
            <a:spLocks noChangeArrowheads="1"/>
          </p:cNvSpPr>
          <p:nvPr/>
        </p:nvSpPr>
        <p:spPr bwMode="auto">
          <a:xfrm>
            <a:off x="4802188" y="6140450"/>
            <a:ext cx="214312" cy="214313"/>
          </a:xfrm>
          <a:prstGeom prst="ellipse">
            <a:avLst/>
          </a:prstGeom>
          <a:solidFill>
            <a:srgbClr val="0070C0"/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149" name="TextBox 12"/>
          <p:cNvSpPr txBox="1">
            <a:spLocks noChangeArrowheads="1"/>
          </p:cNvSpPr>
          <p:nvPr/>
        </p:nvSpPr>
        <p:spPr bwMode="auto">
          <a:xfrm>
            <a:off x="1071563" y="6059488"/>
            <a:ext cx="735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Кировская область                            Российская Федерация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B869-1E99-4C53-B687-0680C6409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9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000" y="2725772"/>
          <a:ext cx="3938588" cy="284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193"/>
          <p:cNvGraphicFramePr>
            <a:graphicFrameLocks noGrp="1" noChangeAspect="1"/>
          </p:cNvGraphicFramePr>
          <p:nvPr/>
        </p:nvGraphicFramePr>
        <p:xfrm>
          <a:off x="590352" y="1143000"/>
          <a:ext cx="778510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56722" y="0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Уровень госпитализации  населения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(на 1 тыс.)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A3090-FBFA-4FCA-B517-AE3321AD44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0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1480912"/>
              </p:ext>
            </p:extLst>
          </p:nvPr>
        </p:nvGraphicFramePr>
        <p:xfrm>
          <a:off x="611560" y="980728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51590"/>
            <a:ext cx="53640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Половозрастная структура населения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области</a:t>
            </a:r>
            <a:endParaRPr lang="ru-RU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24946" y="1394482"/>
            <a:ext cx="5547064" cy="400110"/>
            <a:chOff x="2348136" y="1412776"/>
            <a:chExt cx="5547064" cy="400110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6051009" y="1468815"/>
              <a:ext cx="288032" cy="28803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2348136" y="1431070"/>
              <a:ext cx="288032" cy="288032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28772" y="1412776"/>
              <a:ext cx="1566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женщины</a:t>
              </a:r>
              <a:endParaRPr lang="ru-RU" sz="2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00001" y="1338443"/>
            <a:ext cx="15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мужчины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21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9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000" y="2725772"/>
          <a:ext cx="3938588" cy="284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193"/>
          <p:cNvGraphicFramePr>
            <a:graphicFrameLocks noGrp="1" noChangeAspect="1"/>
          </p:cNvGraphicFramePr>
          <p:nvPr/>
        </p:nvGraphicFramePr>
        <p:xfrm>
          <a:off x="750962" y="1117600"/>
          <a:ext cx="7586662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87291" y="0"/>
            <a:ext cx="53893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Уровень госпитализации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пределами КО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latin typeface="+mj-lt"/>
                <a:ea typeface="+mj-ea"/>
                <a:cs typeface="+mj-cs"/>
              </a:rPr>
              <a:t>(</a:t>
            </a:r>
            <a:r>
              <a:rPr lang="ru-RU" sz="2000" b="1" dirty="0">
                <a:latin typeface="+mj-lt"/>
                <a:ea typeface="+mj-ea"/>
                <a:cs typeface="+mj-cs"/>
              </a:rPr>
              <a:t>на 1000 жителей)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A3090-FBFA-4FCA-B517-AE3321AD44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130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3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29063" y="142875"/>
            <a:ext cx="5000625" cy="725488"/>
          </a:xfrm>
        </p:spPr>
        <p:txBody>
          <a:bodyPr/>
          <a:lstStyle/>
          <a:p>
            <a:r>
              <a:rPr lang="ru-RU" sz="2800" dirty="0" smtClean="0">
                <a:latin typeface="Verdana" pitchFamily="34" charset="0"/>
                <a:ea typeface="ＭＳ Ｐゴシック" pitchFamily="34" charset="-128"/>
              </a:rPr>
              <a:t>Объемы медицинской помощи на 1 жителя</a:t>
            </a:r>
          </a:p>
        </p:txBody>
      </p:sp>
      <p:graphicFrame>
        <p:nvGraphicFramePr>
          <p:cNvPr id="14" name="Object 8"/>
          <p:cNvGraphicFramePr>
            <a:graphicFrameLocks noGrp="1"/>
          </p:cNvGraphicFramePr>
          <p:nvPr>
            <p:ph sz="half" idx="1"/>
          </p:nvPr>
        </p:nvGraphicFramePr>
        <p:xfrm>
          <a:off x="-20638" y="1622425"/>
          <a:ext cx="4719638" cy="43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Object 9"/>
          <p:cNvGraphicFramePr>
            <a:graphicFrameLocks noGrp="1"/>
          </p:cNvGraphicFramePr>
          <p:nvPr>
            <p:ph sz="half" idx="2"/>
          </p:nvPr>
        </p:nvGraphicFramePr>
        <p:xfrm>
          <a:off x="4648200" y="1797050"/>
          <a:ext cx="4495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469900" y="1071563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0066"/>
                </a:solidFill>
              </a:rPr>
              <a:t>Дневные 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стационары</a:t>
            </a:r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5249863" y="1071563"/>
            <a:ext cx="328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0066"/>
                </a:solidFill>
              </a:rPr>
              <a:t>Скорая 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медицинская помощь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7426" y="4429132"/>
            <a:ext cx="492443" cy="864096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0,59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8244408" y="4797152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1600" b="1" dirty="0" smtClean="0">
                <a:solidFill>
                  <a:srgbClr val="FFFFFF"/>
                </a:solidFill>
              </a:rPr>
              <a:t>0,318</a:t>
            </a: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FFFFFF"/>
                </a:solidFill>
                <a:latin typeface="Verdana" pitchFamily="34" charset="0"/>
              </a:rPr>
              <a:t>Объемы помощи приближаются к нормативным </a:t>
            </a:r>
          </a:p>
        </p:txBody>
      </p:sp>
      <p:sp>
        <p:nvSpPr>
          <p:cNvPr id="6154" name="Овал 11"/>
          <p:cNvSpPr>
            <a:spLocks noChangeArrowheads="1"/>
          </p:cNvSpPr>
          <p:nvPr/>
        </p:nvSpPr>
        <p:spPr bwMode="auto">
          <a:xfrm>
            <a:off x="1000125" y="6000750"/>
            <a:ext cx="214313" cy="21431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55" name="Овал 12"/>
          <p:cNvSpPr>
            <a:spLocks noChangeArrowheads="1"/>
          </p:cNvSpPr>
          <p:nvPr/>
        </p:nvSpPr>
        <p:spPr bwMode="auto">
          <a:xfrm>
            <a:off x="4945063" y="6008688"/>
            <a:ext cx="214312" cy="2143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1214438" y="5929313"/>
            <a:ext cx="735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0000"/>
                </a:solidFill>
              </a:rPr>
              <a:t>Кировская область                            Российская Федерация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D3F5-A42F-4F31-8BD0-F604689A86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131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9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68"/>
          <p:cNvGraphicFramePr>
            <a:graphicFrameLocks/>
          </p:cNvGraphicFramePr>
          <p:nvPr/>
        </p:nvGraphicFramePr>
        <p:xfrm>
          <a:off x="50800" y="1463675"/>
          <a:ext cx="4006850" cy="492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169"/>
          <p:cNvGraphicFramePr>
            <a:graphicFrameLocks/>
          </p:cNvGraphicFramePr>
          <p:nvPr/>
        </p:nvGraphicFramePr>
        <p:xfrm>
          <a:off x="5154613" y="1535113"/>
          <a:ext cx="3938587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Стрелка вправо 7"/>
          <p:cNvSpPr>
            <a:spLocks noChangeArrowheads="1"/>
          </p:cNvSpPr>
          <p:nvPr/>
        </p:nvSpPr>
        <p:spPr bwMode="auto">
          <a:xfrm>
            <a:off x="3995738" y="1916113"/>
            <a:ext cx="1009650" cy="3457575"/>
          </a:xfrm>
          <a:prstGeom prst="rightArrow">
            <a:avLst>
              <a:gd name="adj1" fmla="val 48796"/>
              <a:gd name="adj2" fmla="val 63681"/>
            </a:avLst>
          </a:prstGeom>
          <a:gradFill rotWithShape="1">
            <a:gsLst>
              <a:gs pos="0">
                <a:srgbClr val="99FFCC"/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3" name="Заголовок 1"/>
          <p:cNvSpPr>
            <a:spLocks/>
          </p:cNvSpPr>
          <p:nvPr/>
        </p:nvSpPr>
        <p:spPr bwMode="auto">
          <a:xfrm>
            <a:off x="3929063" y="142875"/>
            <a:ext cx="50006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sz="2800" b="1" dirty="0" smtClean="0">
                <a:solidFill>
                  <a:srgbClr val="000066"/>
                </a:solidFill>
                <a:latin typeface="+mj-lt"/>
                <a:ea typeface="ＭＳ Ｐゴシック" pitchFamily="34" charset="-128"/>
              </a:rPr>
              <a:t>Структура расходов ОМС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3D3F5-A42F-4F31-8BD0-F604689A86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132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968EAA5-0325-49EF-B445-312F1B645677}" type="slidenum">
              <a:rPr lang="ru-RU" sz="1400" smtClean="0">
                <a:solidFill>
                  <a:srgbClr val="000000"/>
                </a:solidFill>
              </a:rPr>
              <a:pPr algn="r" eaLnBrk="1" hangingPunct="1"/>
              <a:t>133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5" name="Содержимое 9"/>
          <p:cNvGraphicFramePr>
            <a:graphicFrameLocks/>
          </p:cNvGraphicFramePr>
          <p:nvPr/>
        </p:nvGraphicFramePr>
        <p:xfrm>
          <a:off x="7067550" y="2703513"/>
          <a:ext cx="1614488" cy="857250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85725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+35%</a:t>
                      </a:r>
                      <a:endParaRPr lang="ru-RU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9"/>
          <p:cNvGraphicFramePr>
            <a:graphicFrameLocks/>
          </p:cNvGraphicFramePr>
          <p:nvPr/>
        </p:nvGraphicFramePr>
        <p:xfrm>
          <a:off x="323083" y="3560765"/>
          <a:ext cx="3429024" cy="823075"/>
        </p:xfrm>
        <a:graphic>
          <a:graphicData uri="http://schemas.openxmlformats.org/drawingml/2006/table">
            <a:tbl>
              <a:tblPr firstRow="1" lastRow="1" bandCol="1">
                <a:solidFill>
                  <a:srgbClr val="EE7700"/>
                </a:solidFill>
                <a:effectLst/>
                <a:tableStyleId>{21E4AEA4-8DFA-4A89-87EB-49C32662AFE0}</a:tableStyleId>
              </a:tblPr>
              <a:tblGrid>
                <a:gridCol w="3429024"/>
              </a:tblGrid>
              <a:tr h="8230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Финансирование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6" marB="45726" anchor="ctr">
                    <a:solidFill>
                      <a:srgbClr val="4886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Содержимое 9"/>
          <p:cNvGraphicFramePr>
            <a:graphicFrameLocks/>
          </p:cNvGraphicFramePr>
          <p:nvPr/>
        </p:nvGraphicFramePr>
        <p:xfrm>
          <a:off x="323850" y="4348163"/>
          <a:ext cx="3429000" cy="1006475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3429000"/>
              </a:tblGrid>
              <a:tr h="10064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Средний тариф </a:t>
                      </a:r>
                      <a:b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 единицу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помощи в системе ОМС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9" marR="91439" marT="45748" marB="45748" anchor="ctr">
                    <a:solidFill>
                      <a:srgbClr val="4886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Содержимое 9"/>
          <p:cNvGraphicFramePr>
            <a:graphicFrameLocks/>
          </p:cNvGraphicFramePr>
          <p:nvPr/>
        </p:nvGraphicFramePr>
        <p:xfrm>
          <a:off x="5424488" y="3560763"/>
          <a:ext cx="1614487" cy="785812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7"/>
              </a:tblGrid>
              <a:tr h="785812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+ 46%</a:t>
                      </a:r>
                      <a:endParaRPr lang="ru-RU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Содержимое 9"/>
          <p:cNvGraphicFramePr>
            <a:graphicFrameLocks/>
          </p:cNvGraphicFramePr>
          <p:nvPr/>
        </p:nvGraphicFramePr>
        <p:xfrm>
          <a:off x="3781425" y="4348163"/>
          <a:ext cx="1614488" cy="1016000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1016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+ 37%</a:t>
                      </a:r>
                      <a:endParaRPr lang="ru-RU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41" marB="4574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Содержимое 9"/>
          <p:cNvGraphicFramePr>
            <a:graphicFrameLocks/>
          </p:cNvGraphicFramePr>
          <p:nvPr/>
        </p:nvGraphicFramePr>
        <p:xfrm>
          <a:off x="5424488" y="4348163"/>
          <a:ext cx="1614487" cy="1016000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7"/>
              </a:tblGrid>
              <a:tr h="1016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+ 61%</a:t>
                      </a:r>
                      <a:endParaRPr lang="ru-RU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41" marB="4574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Содержимое 9"/>
          <p:cNvGraphicFramePr>
            <a:graphicFrameLocks/>
          </p:cNvGraphicFramePr>
          <p:nvPr/>
        </p:nvGraphicFramePr>
        <p:xfrm>
          <a:off x="7067550" y="4348163"/>
          <a:ext cx="1614488" cy="1016000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1016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+22%</a:t>
                      </a:r>
                      <a:endParaRPr lang="ru-RU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41" marB="4574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Содержимое 9"/>
          <p:cNvGraphicFramePr>
            <a:graphicFrameLocks/>
          </p:cNvGraphicFramePr>
          <p:nvPr/>
        </p:nvGraphicFramePr>
        <p:xfrm>
          <a:off x="3781425" y="1989138"/>
          <a:ext cx="1614488" cy="714375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Стационар</a:t>
                      </a:r>
                      <a:endParaRPr lang="ru-RU" sz="2000" b="1" dirty="0"/>
                    </a:p>
                  </a:txBody>
                  <a:tcPr marL="91439" marR="91439" marT="45719" marB="45719" anchor="ctr" anchorCtr="1">
                    <a:solidFill>
                      <a:srgbClr val="4886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Содержимое 9"/>
          <p:cNvGraphicFramePr>
            <a:graphicFrameLocks/>
          </p:cNvGraphicFramePr>
          <p:nvPr/>
        </p:nvGraphicFramePr>
        <p:xfrm>
          <a:off x="5424488" y="1989138"/>
          <a:ext cx="1614487" cy="701675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7"/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Дневной</a:t>
                      </a:r>
                    </a:p>
                    <a:p>
                      <a:pPr algn="ctr"/>
                      <a:r>
                        <a:rPr lang="ru-RU" sz="2000" b="1" dirty="0" smtClean="0"/>
                        <a:t>стационар</a:t>
                      </a:r>
                      <a:endParaRPr lang="ru-RU" sz="2000" b="1" dirty="0"/>
                    </a:p>
                  </a:txBody>
                  <a:tcPr marL="91439" marR="91439" marT="45761" marB="45761" anchor="ctr">
                    <a:solidFill>
                      <a:srgbClr val="4886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Содержимое 9"/>
          <p:cNvGraphicFramePr>
            <a:graphicFrameLocks/>
          </p:cNvGraphicFramePr>
          <p:nvPr/>
        </p:nvGraphicFramePr>
        <p:xfrm>
          <a:off x="7067550" y="1989138"/>
          <a:ext cx="1614488" cy="701675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Поликли-ника</a:t>
                      </a:r>
                      <a:endParaRPr lang="ru-RU" sz="2000" b="1" dirty="0"/>
                    </a:p>
                  </a:txBody>
                  <a:tcPr marL="91439" marR="91439" marT="45761" marB="45761" anchor="ctr">
                    <a:solidFill>
                      <a:srgbClr val="4886C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Содержимое 9"/>
          <p:cNvGraphicFramePr>
            <a:graphicFrameLocks/>
          </p:cNvGraphicFramePr>
          <p:nvPr/>
        </p:nvGraphicFramePr>
        <p:xfrm>
          <a:off x="7067550" y="3560763"/>
          <a:ext cx="1614488" cy="785812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785812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+55%</a:t>
                      </a:r>
                      <a:endParaRPr lang="ru-RU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Содержимое 9"/>
          <p:cNvGraphicFramePr>
            <a:graphicFrameLocks/>
          </p:cNvGraphicFramePr>
          <p:nvPr/>
        </p:nvGraphicFramePr>
        <p:xfrm>
          <a:off x="3781425" y="3560763"/>
          <a:ext cx="1614488" cy="785812"/>
        </p:xfrm>
        <a:graphic>
          <a:graphicData uri="http://schemas.openxmlformats.org/drawingml/2006/table">
            <a:tbl>
              <a:tblPr firstRow="1" lastRow="1" bandCol="1">
                <a:tableStyleId>{21E4AEA4-8DFA-4A89-87EB-49C32662AFE0}</a:tableStyleId>
              </a:tblPr>
              <a:tblGrid>
                <a:gridCol w="1614488"/>
              </a:tblGrid>
              <a:tr h="785812">
                <a:tc>
                  <a:txBody>
                    <a:bodyPr/>
                    <a:lstStyle/>
                    <a:p>
                      <a:pPr algn="r"/>
                      <a:r>
                        <a:rPr lang="ru-RU" sz="2500" b="1" dirty="0" smtClean="0">
                          <a:solidFill>
                            <a:schemeClr val="tx1"/>
                          </a:solidFill>
                        </a:rPr>
                        <a:t>+ 1%</a:t>
                      </a:r>
                      <a:endParaRPr lang="ru-RU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9" marB="4571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Содержимое 9"/>
          <p:cNvGraphicFramePr>
            <a:graphicFrameLocks/>
          </p:cNvGraphicFramePr>
          <p:nvPr/>
        </p:nvGraphicFramePr>
        <p:xfrm>
          <a:off x="323083" y="2703964"/>
          <a:ext cx="3429024" cy="857376"/>
        </p:xfrm>
        <a:graphic>
          <a:graphicData uri="http://schemas.openxmlformats.org/drawingml/2006/table">
            <a:tbl>
              <a:tblPr firstRow="1" lastRow="1" bandCol="1">
                <a:solidFill>
                  <a:srgbClr val="EE7700"/>
                </a:solidFill>
                <a:effectLst/>
                <a:tableStyleId>{21E4AEA4-8DFA-4A89-87EB-49C32662AFE0}</a:tableStyleId>
              </a:tblPr>
              <a:tblGrid>
                <a:gridCol w="3429024"/>
              </a:tblGrid>
              <a:tr h="857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Медицинская помощь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6" marB="45726" anchor="ctr">
                    <a:solidFill>
                      <a:srgbClr val="4886C4"/>
                    </a:solidFill>
                  </a:tcPr>
                </a:tc>
              </a:tr>
            </a:tbl>
          </a:graphicData>
        </a:graphic>
      </p:graphicFrame>
      <p:sp>
        <p:nvSpPr>
          <p:cNvPr id="19" name="Равнобедренный треугольник 18"/>
          <p:cNvSpPr/>
          <p:nvPr/>
        </p:nvSpPr>
        <p:spPr bwMode="auto">
          <a:xfrm>
            <a:off x="7181741" y="2989781"/>
            <a:ext cx="499942" cy="357588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/>
          </p:cNvGraphicFramePr>
          <p:nvPr/>
        </p:nvGraphicFramePr>
        <p:xfrm>
          <a:off x="3780195" y="2711902"/>
          <a:ext cx="1614502" cy="857376"/>
        </p:xfrm>
        <a:graphic>
          <a:graphicData uri="http://schemas.openxmlformats.org/drawingml/2006/table">
            <a:tbl>
              <a:tblPr firstRow="1" lastRow="1" bandCol="1">
                <a:solidFill>
                  <a:schemeClr val="accent2">
                    <a:lumMod val="60000"/>
                    <a:lumOff val="40000"/>
                  </a:schemeClr>
                </a:solidFill>
                <a:tableStyleId>{93296810-A885-4BE3-A3E7-6D5BEEA58F35}</a:tableStyleId>
              </a:tblPr>
              <a:tblGrid>
                <a:gridCol w="1614502"/>
              </a:tblGrid>
              <a:tr h="857376">
                <a:tc>
                  <a:txBody>
                    <a:bodyPr/>
                    <a:lstStyle/>
                    <a:p>
                      <a:pPr algn="r"/>
                      <a:r>
                        <a:rPr lang="ru-RU" sz="2500" dirty="0" smtClean="0">
                          <a:solidFill>
                            <a:schemeClr val="tx1"/>
                          </a:solidFill>
                        </a:rPr>
                        <a:t>- 27%</a:t>
                      </a:r>
                      <a:endParaRPr lang="ru-RU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Равнобедренный треугольник 19"/>
          <p:cNvSpPr/>
          <p:nvPr/>
        </p:nvSpPr>
        <p:spPr bwMode="auto">
          <a:xfrm rot="10800000">
            <a:off x="3895241" y="2989782"/>
            <a:ext cx="499942" cy="35758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Равнобедренный треугольник 21"/>
          <p:cNvSpPr/>
          <p:nvPr/>
        </p:nvSpPr>
        <p:spPr bwMode="auto">
          <a:xfrm>
            <a:off x="3895241" y="4671617"/>
            <a:ext cx="499942" cy="357588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424907" y="2703964"/>
          <a:ext cx="1614502" cy="857376"/>
        </p:xfrm>
        <a:graphic>
          <a:graphicData uri="http://schemas.openxmlformats.org/drawingml/2006/table">
            <a:tbl>
              <a:tblPr firstRow="1" lastRow="1" bandCol="1">
                <a:solidFill>
                  <a:schemeClr val="accent2">
                    <a:lumMod val="60000"/>
                    <a:lumOff val="40000"/>
                  </a:schemeClr>
                </a:solidFill>
                <a:tableStyleId>{21E4AEA4-8DFA-4A89-87EB-49C32662AFE0}</a:tableStyleId>
              </a:tblPr>
              <a:tblGrid>
                <a:gridCol w="1614502"/>
              </a:tblGrid>
              <a:tr h="857376">
                <a:tc>
                  <a:txBody>
                    <a:bodyPr/>
                    <a:lstStyle/>
                    <a:p>
                      <a:pPr algn="r"/>
                      <a:r>
                        <a:rPr lang="ru-RU" sz="2500" b="1" dirty="0" smtClean="0">
                          <a:solidFill>
                            <a:schemeClr val="tx1"/>
                          </a:solidFill>
                        </a:rPr>
                        <a:t>- 10%</a:t>
                      </a:r>
                      <a:endParaRPr lang="ru-RU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274" name="Равнобедренный треугольник 24"/>
          <p:cNvGrpSpPr>
            <a:grpSpLocks/>
          </p:cNvGrpSpPr>
          <p:nvPr/>
        </p:nvGrpSpPr>
        <p:grpSpPr bwMode="auto">
          <a:xfrm>
            <a:off x="5519738" y="2981325"/>
            <a:ext cx="530225" cy="390525"/>
            <a:chOff x="5553456" y="2980944"/>
            <a:chExt cx="530352" cy="390144"/>
          </a:xfrm>
        </p:grpSpPr>
        <p:pic>
          <p:nvPicPr>
            <p:cNvPr id="8301" name="Равнобедренный треугольник 2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456" y="2980944"/>
              <a:ext cx="530352" cy="39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2" name="Text Box 34"/>
            <p:cNvSpPr txBox="1">
              <a:spLocks noChangeArrowheads="1"/>
            </p:cNvSpPr>
            <p:nvPr/>
          </p:nvSpPr>
          <p:spPr bwMode="auto">
            <a:xfrm rot="10800000">
              <a:off x="5697101" y="3000495"/>
              <a:ext cx="250031" cy="17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ru-RU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Равнобедренный треугольник 27"/>
          <p:cNvSpPr/>
          <p:nvPr/>
        </p:nvSpPr>
        <p:spPr bwMode="auto">
          <a:xfrm>
            <a:off x="7181741" y="3775137"/>
            <a:ext cx="499942" cy="357589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 bwMode="auto">
          <a:xfrm>
            <a:off x="7181741" y="4671617"/>
            <a:ext cx="499942" cy="357588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81" name="TextBox 32"/>
          <p:cNvSpPr txBox="1">
            <a:spLocks noChangeArrowheads="1"/>
          </p:cNvSpPr>
          <p:nvPr/>
        </p:nvSpPr>
        <p:spPr bwMode="auto">
          <a:xfrm>
            <a:off x="4286250" y="44450"/>
            <a:ext cx="4786313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sz="2100" b="1" dirty="0" smtClean="0">
                <a:solidFill>
                  <a:srgbClr val="000066"/>
                </a:solidFill>
                <a:latin typeface="+mj-lt"/>
              </a:rPr>
              <a:t>Результаты работы </a:t>
            </a:r>
            <a:br>
              <a:rPr lang="ru-RU" sz="2100" b="1" dirty="0" smtClean="0">
                <a:solidFill>
                  <a:srgbClr val="000066"/>
                </a:solidFill>
                <a:latin typeface="+mj-lt"/>
              </a:rPr>
            </a:br>
            <a:r>
              <a:rPr lang="ru-RU" sz="2100" b="1" dirty="0" smtClean="0">
                <a:solidFill>
                  <a:srgbClr val="000066"/>
                </a:solidFill>
                <a:latin typeface="+mj-lt"/>
              </a:rPr>
              <a:t>в условиях согласованных объемов медицинской </a:t>
            </a:r>
            <a:br>
              <a:rPr lang="ru-RU" sz="2100" b="1" dirty="0" smtClean="0">
                <a:solidFill>
                  <a:srgbClr val="000066"/>
                </a:solidFill>
                <a:latin typeface="+mj-lt"/>
              </a:rPr>
            </a:br>
            <a:r>
              <a:rPr lang="ru-RU" sz="2100" b="1" dirty="0" smtClean="0">
                <a:solidFill>
                  <a:srgbClr val="000066"/>
                </a:solidFill>
                <a:latin typeface="+mj-lt"/>
              </a:rPr>
              <a:t>помощи за 2011 год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sz="2100" b="1" dirty="0" smtClean="0">
                <a:latin typeface="+mj-lt"/>
              </a:rPr>
              <a:t>(в сравнении с 2009 годом)</a:t>
            </a:r>
          </a:p>
        </p:txBody>
      </p:sp>
      <p:sp>
        <p:nvSpPr>
          <p:cNvPr id="97284" name="TextBox 33"/>
          <p:cNvSpPr txBox="1">
            <a:spLocks noChangeArrowheads="1"/>
          </p:cNvSpPr>
          <p:nvPr/>
        </p:nvSpPr>
        <p:spPr bwMode="auto">
          <a:xfrm>
            <a:off x="0" y="6032500"/>
            <a:ext cx="9144000" cy="8255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FFFFFF"/>
                </a:solidFill>
              </a:rPr>
              <a:t>Прогрессивные механизмы оплаты медицинской помощи позволили снизить объемы работы стационаров и активизировать работу амбулаторно-поликлинического звена. </a:t>
            </a:r>
          </a:p>
          <a:p>
            <a:pPr eaLnBrk="1" hangingPunct="1"/>
            <a:r>
              <a:rPr lang="ru-RU" sz="1600" b="1" dirty="0" smtClean="0">
                <a:solidFill>
                  <a:srgbClr val="FFFFFF"/>
                </a:solidFill>
              </a:rPr>
              <a:t>За счет этого увеличилась «финансовая наполняемость» тарифов в системе ОМС</a:t>
            </a:r>
          </a:p>
        </p:txBody>
      </p:sp>
      <p:sp>
        <p:nvSpPr>
          <p:cNvPr id="34" name="Равнобедренный треугольник 33"/>
          <p:cNvSpPr/>
          <p:nvPr/>
        </p:nvSpPr>
        <p:spPr bwMode="auto">
          <a:xfrm>
            <a:off x="3929058" y="3786190"/>
            <a:ext cx="500062" cy="357239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286" name="Rectangle 49"/>
          <p:cNvSpPr>
            <a:spLocks noChangeArrowheads="1"/>
          </p:cNvSpPr>
          <p:nvPr/>
        </p:nvSpPr>
        <p:spPr bwMode="auto">
          <a:xfrm>
            <a:off x="4427538" y="2852738"/>
            <a:ext cx="936625" cy="647700"/>
          </a:xfrm>
          <a:prstGeom prst="rect">
            <a:avLst/>
          </a:prstGeom>
          <a:solidFill>
            <a:srgbClr val="D0D3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-2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7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%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287" name="Text Box 50"/>
          <p:cNvSpPr txBox="1">
            <a:spLocks noChangeArrowheads="1"/>
          </p:cNvSpPr>
          <p:nvPr/>
        </p:nvSpPr>
        <p:spPr bwMode="auto">
          <a:xfrm>
            <a:off x="6084888" y="2978150"/>
            <a:ext cx="863600" cy="396875"/>
          </a:xfrm>
          <a:prstGeom prst="rect">
            <a:avLst/>
          </a:prstGeom>
          <a:solidFill>
            <a:srgbClr val="D0D3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-9%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88" name="Text Box 51"/>
          <p:cNvSpPr txBox="1">
            <a:spLocks noChangeArrowheads="1"/>
          </p:cNvSpPr>
          <p:nvPr/>
        </p:nvSpPr>
        <p:spPr bwMode="auto">
          <a:xfrm>
            <a:off x="7740650" y="2978150"/>
            <a:ext cx="863600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</a:t>
            </a:r>
            <a:r>
              <a:rPr lang="ru-RU" sz="2000" b="1" dirty="0" smtClean="0">
                <a:solidFill>
                  <a:srgbClr val="000000"/>
                </a:solidFill>
              </a:rPr>
              <a:t>31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89" name="Text Box 52"/>
          <p:cNvSpPr txBox="1">
            <a:spLocks noChangeArrowheads="1"/>
          </p:cNvSpPr>
          <p:nvPr/>
        </p:nvSpPr>
        <p:spPr bwMode="auto">
          <a:xfrm>
            <a:off x="4427538" y="3752850"/>
            <a:ext cx="904875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+1%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90" name="Text Box 53"/>
          <p:cNvSpPr txBox="1">
            <a:spLocks noChangeArrowheads="1"/>
          </p:cNvSpPr>
          <p:nvPr/>
        </p:nvSpPr>
        <p:spPr bwMode="auto">
          <a:xfrm>
            <a:off x="6019800" y="3752850"/>
            <a:ext cx="928688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</a:t>
            </a:r>
            <a:r>
              <a:rPr lang="ru-RU" sz="2000" b="1" dirty="0" smtClean="0">
                <a:solidFill>
                  <a:srgbClr val="000000"/>
                </a:solidFill>
              </a:rPr>
              <a:t>31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91" name="Text Box 54"/>
          <p:cNvSpPr txBox="1">
            <a:spLocks noChangeArrowheads="1"/>
          </p:cNvSpPr>
          <p:nvPr/>
        </p:nvSpPr>
        <p:spPr bwMode="auto">
          <a:xfrm>
            <a:off x="7740650" y="3752850"/>
            <a:ext cx="863600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+6</a:t>
            </a:r>
            <a:r>
              <a:rPr lang="ru-RU" sz="2000" b="1" dirty="0" smtClean="0">
                <a:solidFill>
                  <a:srgbClr val="000000"/>
                </a:solidFill>
              </a:rPr>
              <a:t>6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92" name="Text Box 55"/>
          <p:cNvSpPr txBox="1">
            <a:spLocks noChangeArrowheads="1"/>
          </p:cNvSpPr>
          <p:nvPr/>
        </p:nvSpPr>
        <p:spPr bwMode="auto">
          <a:xfrm>
            <a:off x="4427538" y="4652963"/>
            <a:ext cx="923925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</a:t>
            </a:r>
            <a:r>
              <a:rPr lang="ru-RU" sz="2000" b="1" dirty="0" smtClean="0">
                <a:solidFill>
                  <a:srgbClr val="000000"/>
                </a:solidFill>
              </a:rPr>
              <a:t>32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93" name="Text Box 56"/>
          <p:cNvSpPr txBox="1">
            <a:spLocks noChangeArrowheads="1"/>
          </p:cNvSpPr>
          <p:nvPr/>
        </p:nvSpPr>
        <p:spPr bwMode="auto">
          <a:xfrm>
            <a:off x="6011863" y="4652963"/>
            <a:ext cx="936625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</a:t>
            </a:r>
            <a:r>
              <a:rPr lang="ru-RU" sz="2000" b="1" dirty="0" smtClean="0">
                <a:solidFill>
                  <a:srgbClr val="000000"/>
                </a:solidFill>
              </a:rPr>
              <a:t>43</a:t>
            </a:r>
            <a:r>
              <a:rPr lang="en-US" sz="2000" b="1" dirty="0" smtClean="0">
                <a:solidFill>
                  <a:srgbClr val="000000"/>
                </a:solidFill>
              </a:rPr>
              <a:t>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8294" name="Text Box 57"/>
          <p:cNvSpPr txBox="1">
            <a:spLocks noChangeArrowheads="1"/>
          </p:cNvSpPr>
          <p:nvPr/>
        </p:nvSpPr>
        <p:spPr bwMode="auto">
          <a:xfrm>
            <a:off x="7740650" y="4652963"/>
            <a:ext cx="863600" cy="396875"/>
          </a:xfrm>
          <a:prstGeom prst="rect">
            <a:avLst/>
          </a:prstGeom>
          <a:solidFill>
            <a:srgbClr val="A39FE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+22%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 bwMode="auto">
          <a:xfrm>
            <a:off x="5538364" y="3775137"/>
            <a:ext cx="499942" cy="357589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 bwMode="auto">
          <a:xfrm>
            <a:off x="5538364" y="4671617"/>
            <a:ext cx="499942" cy="357588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809AE-FFA4-4CA7-9C17-EBFA3854A7E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6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397000"/>
          <a:ext cx="8569325" cy="4840291"/>
        </p:xfrm>
        <a:graphic>
          <a:graphicData uri="http://schemas.openxmlformats.org/drawingml/2006/table">
            <a:tbl>
              <a:tblPr/>
              <a:tblGrid>
                <a:gridCol w="6119813"/>
                <a:gridCol w="1152525"/>
                <a:gridCol w="1296987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Коечный фонд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-15%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Уровень госпитализации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-15%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Смертность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-9%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Смертность в трудоспособном возрасте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-14%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Посещений на 1 жителя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+35%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Койко-дней на 1 жителя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-27%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Средняя длительность госпитализации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ＭＳ Ｐゴシック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ＭＳ Ｐゴシック"/>
                          <a:cs typeface="Tahoma" pitchFamily="34" charset="0"/>
                        </a:rPr>
                        <a:t>-13%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flipH="1">
            <a:off x="6534150" y="1484313"/>
            <a:ext cx="957263" cy="484187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 flipH="1">
            <a:off x="6588125" y="2205038"/>
            <a:ext cx="903288" cy="482600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 flipH="1">
            <a:off x="6588125" y="2852738"/>
            <a:ext cx="903288" cy="554037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 flipH="1">
            <a:off x="6588125" y="3500438"/>
            <a:ext cx="903288" cy="504825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 flipH="1">
            <a:off x="6572250" y="5000625"/>
            <a:ext cx="903288" cy="527050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 flipH="1">
            <a:off x="6643688" y="5643563"/>
            <a:ext cx="788987" cy="554037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 flipH="1">
            <a:off x="6643688" y="4214813"/>
            <a:ext cx="788987" cy="576262"/>
          </a:xfrm>
          <a:prstGeom prst="roundRect">
            <a:avLst>
              <a:gd name="adj" fmla="val 7112"/>
            </a:avLst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090" name="TextBox 32"/>
          <p:cNvSpPr txBox="1">
            <a:spLocks noChangeArrowheads="1"/>
          </p:cNvSpPr>
          <p:nvPr/>
        </p:nvSpPr>
        <p:spPr bwMode="auto">
          <a:xfrm>
            <a:off x="3924300" y="44450"/>
            <a:ext cx="5148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100" b="1" dirty="0">
                <a:solidFill>
                  <a:srgbClr val="000066"/>
                </a:solidFill>
                <a:latin typeface="+mj-lt"/>
                <a:ea typeface="ＭＳ Ｐゴシック"/>
                <a:cs typeface="ＭＳ Ｐゴシック"/>
              </a:rPr>
              <a:t>Результаты реструктуризации системы здравоохранения Кировской области, 2011 год</a:t>
            </a:r>
          </a:p>
          <a:p>
            <a:pPr algn="ctr">
              <a:lnSpc>
                <a:spcPct val="85000"/>
              </a:lnSpc>
            </a:pPr>
            <a:r>
              <a:rPr lang="ru-RU" sz="2100" b="1" dirty="0">
                <a:latin typeface="+mj-lt"/>
                <a:ea typeface="ＭＳ Ｐゴシック"/>
                <a:cs typeface="ＭＳ Ｐゴシック"/>
              </a:rPr>
              <a:t>(сравнение с 2009)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D404-5D3D-4D32-9734-C161A0A43FC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134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40200" y="0"/>
            <a:ext cx="5003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000066"/>
                </a:solidFill>
                <a:latin typeface="Verdana" pitchFamily="34" charset="0"/>
                <a:ea typeface="ＭＳ Ｐゴシック"/>
                <a:cs typeface="ＭＳ Ｐゴシック"/>
              </a:rPr>
              <a:t>Результаты </a:t>
            </a:r>
            <a:r>
              <a:rPr lang="ru-RU" sz="2800" b="1" kern="0" dirty="0" smtClean="0">
                <a:solidFill>
                  <a:srgbClr val="000066"/>
                </a:solidFill>
                <a:latin typeface="Verdana" pitchFamily="34" charset="0"/>
                <a:ea typeface="ＭＳ Ｐゴシック"/>
                <a:cs typeface="ＭＳ Ｐゴシック"/>
              </a:rPr>
              <a:t>анкетирования</a:t>
            </a:r>
            <a:endParaRPr lang="ru-RU" sz="2800" b="1" kern="0" dirty="0">
              <a:solidFill>
                <a:srgbClr val="000066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428750"/>
          <a:ext cx="8643939" cy="4952999"/>
        </p:xfrm>
        <a:graphic>
          <a:graphicData uri="http://schemas.openxmlformats.org/drawingml/2006/table">
            <a:tbl>
              <a:tblPr/>
              <a:tblGrid>
                <a:gridCol w="3832906"/>
                <a:gridCol w="801839"/>
                <a:gridCol w="865943"/>
                <a:gridCol w="737734"/>
                <a:gridCol w="801839"/>
                <a:gridCol w="801839"/>
                <a:gridCol w="801839"/>
              </a:tblGrid>
              <a:tr h="58589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Arial Cyr"/>
                        </a:rPr>
                        <a:t>Поликлиника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Стационар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8589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Arial Cyr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9608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удовлетворенность </a:t>
                      </a:r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медицинской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помощью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49</a:t>
                      </a:r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55%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09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информированность </a:t>
                      </a:r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пациентов </a:t>
                      </a:r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о правах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49%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52%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49%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52%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91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навязывание платных услуг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17%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19,5%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12%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13%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91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доверие к врачу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89%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76%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81%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09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неуважительное отношение персонала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16%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17%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10%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5%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09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необходимость покупки медикаментов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26%</a:t>
                      </a:r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66"/>
                          </a:solidFill>
                          <a:latin typeface="Arial Cyr"/>
                        </a:rPr>
                        <a:t>25</a:t>
                      </a:r>
                      <a:r>
                        <a:rPr lang="ru-RU" sz="2000" b="1" i="0" u="none" strike="noStrike" dirty="0">
                          <a:solidFill>
                            <a:srgbClr val="000066"/>
                          </a:solidFill>
                          <a:latin typeface="Arial Cyr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66"/>
                        </a:solidFill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 bwMode="auto">
          <a:xfrm flipV="1">
            <a:off x="8244408" y="5229200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8244408" y="5877272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 bwMode="auto">
          <a:xfrm>
            <a:off x="5929322" y="4572008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>
            <a:off x="5929322" y="3357562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>
            <a:off x="8286776" y="2714620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>
            <a:off x="8286776" y="3357562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 bwMode="auto">
          <a:xfrm>
            <a:off x="5940152" y="5229200"/>
            <a:ext cx="521476" cy="379874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 bwMode="auto">
          <a:xfrm>
            <a:off x="5940152" y="2708920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 bwMode="auto">
          <a:xfrm>
            <a:off x="8244408" y="4005064"/>
            <a:ext cx="521476" cy="379874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 bwMode="auto">
          <a:xfrm>
            <a:off x="5940152" y="4005064"/>
            <a:ext cx="521476" cy="379874"/>
          </a:xfrm>
          <a:prstGeom prst="triangle">
            <a:avLst/>
          </a:prstGeom>
          <a:solidFill>
            <a:srgbClr val="CC0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 bwMode="auto">
          <a:xfrm>
            <a:off x="8244408" y="4581128"/>
            <a:ext cx="521476" cy="379874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D404-5D3D-4D32-9734-C161A0A43FC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135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4999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9912" y="0"/>
            <a:ext cx="5364088" cy="9810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ru-RU" dirty="0" smtClean="0">
                <a:latin typeface="+mn-lt"/>
                <a:ea typeface="ＭＳ Ｐゴシック" pitchFamily="34" charset="-128"/>
              </a:rPr>
              <a:t>Освоение средств на проведение капитальных ремонтов</a:t>
            </a: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250825" y="993775"/>
            <a:ext cx="8713788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+mj-lt"/>
                <a:ea typeface="ＭＳ Ｐゴシック"/>
                <a:cs typeface="ＭＳ Ｐゴシック"/>
              </a:rPr>
              <a:t>В целом по области  на 1 января 2012 года – 682,2 млн. руб. (71,2%) </a:t>
            </a:r>
          </a:p>
        </p:txBody>
      </p:sp>
      <p:graphicFrame>
        <p:nvGraphicFramePr>
          <p:cNvPr id="7" name="Object 85"/>
          <p:cNvGraphicFramePr>
            <a:graphicFrameLocks/>
          </p:cNvGraphicFramePr>
          <p:nvPr/>
        </p:nvGraphicFramePr>
        <p:xfrm>
          <a:off x="265113" y="1479550"/>
          <a:ext cx="8467725" cy="497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4313" y="6429375"/>
            <a:ext cx="8642350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22268"/>
                </a:solidFill>
                <a:latin typeface="+mj-lt"/>
                <a:ea typeface="ＭＳ Ｐゴシック"/>
                <a:cs typeface="ＭＳ Ｐゴシック"/>
              </a:rPr>
              <a:t>Неиспользованный в 2011 году остаток</a:t>
            </a:r>
            <a:r>
              <a:rPr lang="ru-RU" b="1" dirty="0">
                <a:solidFill>
                  <a:srgbClr val="FF0000"/>
                </a:solidFill>
                <a:latin typeface="+mj-lt"/>
                <a:ea typeface="ＭＳ Ｐゴシック"/>
                <a:cs typeface="ＭＳ Ｐゴシック"/>
              </a:rPr>
              <a:t>– 275,5 млн.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809AE-FFA4-4CA7-9C17-EBFA3854A7E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136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4624"/>
            <a:ext cx="4676056" cy="1362075"/>
          </a:xfrm>
        </p:spPr>
        <p:txBody>
          <a:bodyPr/>
          <a:lstStyle/>
          <a:p>
            <a:r>
              <a:rPr lang="ru-RU" sz="3200" dirty="0" smtClean="0"/>
              <a:t>Выводы по реализаЦии ТПГГ: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988424" cy="47525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 В 2011 году продолжился рост финансирования  здравоохранения Кировской области;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Объем финансирования на 1 жителя в 2011 году составил </a:t>
            </a:r>
            <a:r>
              <a:rPr lang="ru-RU" sz="2200" b="1" dirty="0" smtClean="0"/>
              <a:t>6251,27 руб</a:t>
            </a:r>
            <a:r>
              <a:rPr lang="ru-RU" sz="22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Объемы </a:t>
            </a:r>
            <a:r>
              <a:rPr lang="ru-RU" sz="2200" dirty="0"/>
              <a:t>медицинской помощи на 1 жителя в 2011 году приблизились к федеральным нормативам;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Изменилась </a:t>
            </a:r>
            <a:r>
              <a:rPr lang="ru-RU" sz="2200" dirty="0"/>
              <a:t>структура расходов ОМС, с повышением доли амбулаторно-поликлинической помощи;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Работа </a:t>
            </a:r>
            <a:r>
              <a:rPr lang="ru-RU" sz="2200" dirty="0"/>
              <a:t>лечебно-профилактических учреждений в условиях согласованных объемов, позволила  повысить «финансовую наполняемость» тарифов на все виды помощи в системе ОМС.</a:t>
            </a: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CDEE7-5ADF-48AD-8181-83DC84C15A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137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5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539552" y="2852936"/>
            <a:ext cx="79928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Планы</a:t>
            </a:r>
            <a:r>
              <a:rPr kumimoji="0" lang="ru-RU" sz="6000" b="1" i="0" u="none" strike="noStrike" kern="0" cap="none" spc="0" normalizeH="0" noProof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по развитию здравоохранения Кировской области на 2012 год</a:t>
            </a:r>
            <a:endParaRPr kumimoji="0" lang="ru-RU" sz="6000" b="1" i="0" u="none" strike="noStrike" kern="0" cap="none" spc="0" normalizeH="0" baseline="0" noProof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69F0-5A77-4FF9-BED3-EBF8A507AF0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9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247553"/>
              </p:ext>
            </p:extLst>
          </p:nvPr>
        </p:nvGraphicFramePr>
        <p:xfrm>
          <a:off x="19940" y="1556792"/>
          <a:ext cx="872852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15298"/>
            <a:ext cx="54726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Arial" pitchFamily="34" charset="0"/>
              </a:rPr>
              <a:t>Развитие системы здравоохранения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" pitchFamily="34" charset="0"/>
              </a:rPr>
              <a:t>1.</a:t>
            </a:r>
            <a:endParaRPr lang="ru-RU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7809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" pitchFamily="34" charset="0"/>
              </a:rPr>
              <a:t>2.</a:t>
            </a:r>
            <a:endParaRPr lang="ru-RU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068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" pitchFamily="34" charset="0"/>
              </a:rPr>
              <a:t>3.</a:t>
            </a:r>
            <a:endParaRPr lang="ru-RU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653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" pitchFamily="34" charset="0"/>
              </a:rPr>
              <a:t>4.</a:t>
            </a:r>
            <a:endParaRPr lang="ru-RU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56612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Arial" pitchFamily="34" charset="0"/>
              </a:rPr>
              <a:t>5.</a:t>
            </a:r>
            <a:endParaRPr lang="ru-RU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17EB-EAC2-43DB-973C-F1054019B4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139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9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408" y="71422"/>
            <a:ext cx="5328592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Динамика показателей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общей и первичной </a:t>
            </a:r>
            <a:r>
              <a:rPr lang="ru-RU" sz="2400" b="1" dirty="0" smtClean="0">
                <a:solidFill>
                  <a:srgbClr val="C00000"/>
                </a:solidFill>
              </a:rPr>
              <a:t>заболеваемости </a:t>
            </a:r>
            <a:r>
              <a:rPr lang="ru-RU" sz="2400" b="1" dirty="0" smtClean="0">
                <a:solidFill>
                  <a:srgbClr val="002060"/>
                </a:solidFill>
              </a:rPr>
              <a:t>всех возрастов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(на 1 тыс.)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62"/>
          <p:cNvGraphicFramePr>
            <a:graphicFrameLocks noGrp="1" noChangeAspect="1"/>
          </p:cNvGraphicFramePr>
          <p:nvPr>
            <p:ph idx="1"/>
          </p:nvPr>
        </p:nvGraphicFramePr>
        <p:xfrm>
          <a:off x="446336" y="1360502"/>
          <a:ext cx="8107312" cy="5375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8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007"/>
            <a:ext cx="4752528" cy="902713"/>
          </a:xfrm>
        </p:spPr>
        <p:txBody>
          <a:bodyPr/>
          <a:lstStyle/>
          <a:p>
            <a:r>
              <a:rPr lang="ru-RU" sz="2500" b="1" dirty="0">
                <a:solidFill>
                  <a:srgbClr val="000066"/>
                </a:solidFill>
              </a:rPr>
              <a:t>Совершенствование финансирования </a:t>
            </a:r>
            <a:r>
              <a:rPr lang="ru-RU" sz="2500" b="1" dirty="0" smtClean="0">
                <a:solidFill>
                  <a:srgbClr val="000066"/>
                </a:solidFill>
              </a:rPr>
              <a:t>ЗО</a:t>
            </a:r>
            <a:endParaRPr lang="ru-RU" sz="25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7786196"/>
              </p:ext>
            </p:extLst>
          </p:nvPr>
        </p:nvGraphicFramePr>
        <p:xfrm>
          <a:off x="1979712" y="1105280"/>
          <a:ext cx="6336704" cy="338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Левая фигурная скобка 7"/>
          <p:cNvSpPr/>
          <p:nvPr/>
        </p:nvSpPr>
        <p:spPr bwMode="auto">
          <a:xfrm>
            <a:off x="1470130" y="1249506"/>
            <a:ext cx="288032" cy="3240360"/>
          </a:xfrm>
          <a:prstGeom prst="leftBrace">
            <a:avLst/>
          </a:prstGeom>
          <a:noFill/>
          <a:ln w="38100" cap="flat" cmpd="sng" algn="ctr">
            <a:solidFill>
              <a:srgbClr val="0053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516088" y="2427275"/>
            <a:ext cx="291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</a:rPr>
              <a:t>Финансирование, ориентированное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</a:rPr>
              <a:t>на результат</a:t>
            </a:r>
            <a:endParaRPr lang="ru-RU" sz="2000" b="1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05130164"/>
              </p:ext>
            </p:extLst>
          </p:nvPr>
        </p:nvGraphicFramePr>
        <p:xfrm>
          <a:off x="3563888" y="4347011"/>
          <a:ext cx="4680520" cy="225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17EB-EAC2-43DB-973C-F1054019B4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140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9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714500"/>
          <a:ext cx="4000528" cy="4929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/>
                <a:gridCol w="714380"/>
              </a:tblGrid>
              <a:tr h="448111">
                <a:tc gridSpan="2"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ЛИДЕРЫ,             рейтинг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Нагорская ЦРБ 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Поликлиника №6 г.Киров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2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Юрьянская ЦРБ 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3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Верхнекамская ЦРБ 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4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Куменская ЦРБ 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5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Кировская ГБ №9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Кировская ГБ №4 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7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МСЧ №52 г.Кирово-Чепецк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8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Советская ЦРБ 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9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Поликлиника №1 г.Киров</a:t>
                      </a:r>
                      <a:endParaRPr lang="ru-RU" sz="18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10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5" y="1714500"/>
          <a:ext cx="4000528" cy="49292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86148"/>
                <a:gridCol w="714380"/>
              </a:tblGrid>
              <a:tr h="448111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АУТСАЙДЕРЫ,        рейтинг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Вахрушевская РБ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58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Нолинская ЦРБ 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59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Богородская ЦРБ 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60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 smtClean="0"/>
                        <a:t>Клинич.больница </a:t>
                      </a:r>
                      <a:r>
                        <a:rPr lang="ru-RU" sz="1800" u="none" strike="noStrike" dirty="0"/>
                        <a:t>ОАО "РЖД"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61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Сосновская ГБ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62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Котельничская ГДБ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63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 smtClean="0"/>
                        <a:t>Омутнинская ЦРБ 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64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Унинская ЦРБ 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65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Даровская ЦРБ 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66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11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800" u="none" strike="noStrike" dirty="0"/>
                        <a:t>Гериатрический  центр</a:t>
                      </a:r>
                      <a:endParaRPr lang="ru-RU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67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411" name="TextBox 6"/>
          <p:cNvSpPr txBox="1">
            <a:spLocks noChangeArrowheads="1"/>
          </p:cNvSpPr>
          <p:nvPr/>
        </p:nvSpPr>
        <p:spPr bwMode="auto">
          <a:xfrm>
            <a:off x="3500438" y="61913"/>
            <a:ext cx="5643562" cy="1438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Предварительная оценка деятельности медицинских организаций ПМСП</a:t>
            </a:r>
          </a:p>
          <a:p>
            <a:pPr algn="ctr">
              <a:lnSpc>
                <a:spcPts val="2100"/>
              </a:lnSpc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(для распределения стимулирующих выплат за 1-й квартал 2012 г.)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ECAE-605C-40C7-8973-E5F4BC8140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4000500" y="133350"/>
            <a:ext cx="5143500" cy="142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Медицинские организации, </a:t>
            </a:r>
            <a:b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 выполняющие </a:t>
            </a:r>
            <a:b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норматив посещений по прикрепленному населению 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ts val="2100"/>
              </a:lnSpc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(% от норматива)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714488"/>
          <a:ext cx="4143404" cy="49292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31855"/>
                <a:gridCol w="911549"/>
              </a:tblGrid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МСЧ МВД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45,2%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174625" indent="-80963" algn="l" fontAlgn="b"/>
                      <a:r>
                        <a:rPr lang="ru-RU" sz="2000" u="none" strike="noStrike" dirty="0"/>
                        <a:t>Больница УФСИН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51,2%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Свечинская ЦРБ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57,6%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Поликлиника №2 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58,1%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Поликлиника №1 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58,1%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Поликлиника №6 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58,1%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Котельничская ЦГБ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58,1%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Малмыжская ЦРБ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64,0%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Гор.больница №1 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64,5%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492922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Кикнурская ЦРБ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70,4%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86314" y="1714489"/>
          <a:ext cx="4071966" cy="49292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39012"/>
                <a:gridCol w="732954"/>
              </a:tblGrid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Опаринская ЦРБ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70,4%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Юрьянская ЦРБ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70,4%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Гор.больница №9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71,0%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Гор.больница №6 "Лепсе"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71,0%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Каринторфская ГБ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71,0%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Верхошижемская ЦРБ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76,8%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Краснополянская ГБ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76,8%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Котельничская РБ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76,8%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547691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2000" u="none" strike="noStrike" dirty="0"/>
                        <a:t>Больница РЖД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/>
                        <a:t>77,4%</a:t>
                      </a:r>
                      <a:endParaRPr lang="ru-RU" sz="2000" b="0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ECAE-605C-40C7-8973-E5F4BC8140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338936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0066"/>
                </a:solidFill>
              </a:rPr>
              <a:t>Совершенствование управлением ЛПУ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923456" y="1628800"/>
            <a:ext cx="3088704" cy="1152128"/>
          </a:xfrm>
          <a:prstGeom prst="roundRect">
            <a:avLst/>
          </a:prstGeom>
          <a:solidFill>
            <a:srgbClr val="FFA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Департамент здравоохранения Кировской области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38462" y="1769706"/>
            <a:ext cx="244827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Нормативно-правовое регулирование деятельности ЛПУ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31540" y="1771261"/>
            <a:ext cx="216024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Стратегическое планирование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6012160" y="2165750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12" name="Прямая со стрелкой 11"/>
          <p:cNvCxnSpPr/>
          <p:nvPr/>
        </p:nvCxnSpPr>
        <p:spPr bwMode="auto">
          <a:xfrm flipH="1">
            <a:off x="2563416" y="2174810"/>
            <a:ext cx="3600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33"/>
            </a:solidFill>
            <a:prstDash val="solid"/>
            <a:round/>
            <a:headEnd type="none" w="med" len="med"/>
            <a:tailEnd type="arrow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sp>
        <p:nvSpPr>
          <p:cNvPr id="13" name="Прямоугольник 12"/>
          <p:cNvSpPr/>
          <p:nvPr/>
        </p:nvSpPr>
        <p:spPr bwMode="auto">
          <a:xfrm>
            <a:off x="827584" y="3429000"/>
            <a:ext cx="144016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МИАЦ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455876" y="3320988"/>
            <a:ext cx="2196244" cy="6120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Агентство  по управлению ЛПУ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38462" y="3288331"/>
            <a:ext cx="2304256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Централизованное автотранспортное предприятие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23528" y="4581128"/>
            <a:ext cx="2376264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rgbClr val="000000"/>
                </a:solidFill>
              </a:rPr>
              <a:t>формирование единой информационной системы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rgbClr val="000000"/>
                </a:solidFill>
              </a:rPr>
              <a:t>сбор, хранение, анализ статистической отчетности</a:t>
            </a: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455876" y="4579370"/>
            <a:ext cx="2196244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rgbClr val="000000"/>
                </a:solidFill>
              </a:rPr>
              <a:t>финансирование и контроль ЛПУ (централизованная бухгалтерия)</a:t>
            </a: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rgbClr val="000000"/>
                </a:solidFill>
              </a:rPr>
              <a:t>Хозяйственная служба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338462" y="4581128"/>
            <a:ext cx="2304256" cy="11503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sz="1200" b="1" dirty="0" smtClean="0">
                <a:solidFill>
                  <a:srgbClr val="000000"/>
                </a:solidFill>
              </a:rPr>
              <a:t>материально-техническое обслуживание автотранспорта ЛПУ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27584" y="6237312"/>
            <a:ext cx="734481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Лечебно-профилактические учреждения</a:t>
            </a: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3059832" y="2780928"/>
            <a:ext cx="0" cy="33843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33"/>
            </a:solidFill>
            <a:prstDash val="solid"/>
            <a:round/>
            <a:headEnd type="none" w="med" len="med"/>
            <a:tailEnd type="arrow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28" y="2710519"/>
            <a:ext cx="573087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>
            <a:endCxn id="16" idx="0"/>
          </p:cNvCxnSpPr>
          <p:nvPr/>
        </p:nvCxnSpPr>
        <p:spPr bwMode="auto">
          <a:xfrm>
            <a:off x="1511660" y="3933056"/>
            <a:ext cx="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511660" y="573325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499992" y="3933056"/>
            <a:ext cx="0" cy="646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553998" y="573325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49" name="Прямая соединительная линия 2048"/>
          <p:cNvCxnSpPr/>
          <p:nvPr/>
        </p:nvCxnSpPr>
        <p:spPr bwMode="auto">
          <a:xfrm>
            <a:off x="7490590" y="4008411"/>
            <a:ext cx="0" cy="5555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53" name="Прямая соединительная линия 2052"/>
          <p:cNvCxnSpPr/>
          <p:nvPr/>
        </p:nvCxnSpPr>
        <p:spPr bwMode="auto">
          <a:xfrm>
            <a:off x="7490590" y="573325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55" name="Прямая соединительная линия 2054"/>
          <p:cNvCxnSpPr/>
          <p:nvPr/>
        </p:nvCxnSpPr>
        <p:spPr bwMode="auto">
          <a:xfrm>
            <a:off x="4467808" y="278092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58" name="Прямая соединительная линия 2057"/>
          <p:cNvCxnSpPr/>
          <p:nvPr/>
        </p:nvCxnSpPr>
        <p:spPr bwMode="auto">
          <a:xfrm>
            <a:off x="1511660" y="2924944"/>
            <a:ext cx="59789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60" name="Прямая соединительная линия 2059"/>
          <p:cNvCxnSpPr/>
          <p:nvPr/>
        </p:nvCxnSpPr>
        <p:spPr bwMode="auto">
          <a:xfrm>
            <a:off x="1511660" y="2924944"/>
            <a:ext cx="0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62" name="Прямая соединительная линия 2061"/>
          <p:cNvCxnSpPr/>
          <p:nvPr/>
        </p:nvCxnSpPr>
        <p:spPr bwMode="auto">
          <a:xfrm>
            <a:off x="4467808" y="2924944"/>
            <a:ext cx="0" cy="36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cxnSp>
        <p:nvCxnSpPr>
          <p:cNvPr id="2064" name="Прямая соединительная линия 2063"/>
          <p:cNvCxnSpPr/>
          <p:nvPr/>
        </p:nvCxnSpPr>
        <p:spPr bwMode="auto">
          <a:xfrm>
            <a:off x="7490590" y="2924944"/>
            <a:ext cx="0" cy="363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33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17EB-EAC2-43DB-973C-F1054019B4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6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492882"/>
              </p:ext>
            </p:extLst>
          </p:nvPr>
        </p:nvGraphicFramePr>
        <p:xfrm>
          <a:off x="395536" y="1495325"/>
          <a:ext cx="84249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26080" y="-6382"/>
            <a:ext cx="4824536" cy="104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600" b="1" dirty="0" smtClean="0">
                <a:solidFill>
                  <a:srgbClr val="000066"/>
                </a:solidFill>
              </a:rPr>
              <a:t>Оптимизация сети лечебно-профилактических учреждений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17EB-EAC2-43DB-973C-F1054019B4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144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8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645543"/>
            <a:ext cx="674688" cy="574675"/>
          </a:xfrm>
          <a:prstGeom prst="rect">
            <a:avLst/>
          </a:prstGeom>
          <a:noFill/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4750693"/>
            <a:ext cx="674687" cy="573088"/>
          </a:xfrm>
          <a:prstGeom prst="rect">
            <a:avLst/>
          </a:prstGeom>
          <a:noFill/>
        </p:spPr>
      </p:pic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240927" y="5229200"/>
            <a:ext cx="3130117" cy="1440160"/>
          </a:xfrm>
          <a:prstGeom prst="stripedRightArrow">
            <a:avLst>
              <a:gd name="adj1" fmla="val 50000"/>
              <a:gd name="adj2" fmla="val 57383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4634080" y="1412776"/>
            <a:ext cx="3466312" cy="973884"/>
          </a:xfrm>
          <a:prstGeom prst="roundRect">
            <a:avLst/>
          </a:prstGeom>
          <a:noFill/>
          <a:ln w="28575" algn="ctr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-  Слободской</a:t>
            </a:r>
            <a:endParaRPr lang="ru-RU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-  Вятско - Полянский</a:t>
            </a:r>
            <a:endParaRPr lang="ru-RU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 - Кирово -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</a:rPr>
              <a:t>Чепецкий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 - Котельничский</a:t>
            </a:r>
            <a:endParaRPr lang="ru-RU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40927" y="1041489"/>
            <a:ext cx="3158160" cy="1739439"/>
            <a:chOff x="1210997" y="1068091"/>
            <a:chExt cx="3158160" cy="1440159"/>
          </a:xfrm>
          <a:solidFill>
            <a:schemeClr val="accent1">
              <a:lumMod val="50000"/>
            </a:schemeClr>
          </a:solidFill>
        </p:grpSpPr>
        <p:sp>
          <p:nvSpPr>
            <p:cNvPr id="14348" name="AutoShape 12"/>
            <p:cNvSpPr>
              <a:spLocks noChangeArrowheads="1"/>
            </p:cNvSpPr>
            <p:nvPr/>
          </p:nvSpPr>
          <p:spPr bwMode="gray">
            <a:xfrm>
              <a:off x="1210997" y="1068091"/>
              <a:ext cx="3158160" cy="1440159"/>
            </a:xfrm>
            <a:prstGeom prst="stripedRightArrow">
              <a:avLst/>
            </a:prstGeom>
            <a:solidFill>
              <a:srgbClr val="0070C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gray">
            <a:xfrm>
              <a:off x="1225859" y="1495365"/>
              <a:ext cx="2994063" cy="76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</a:rPr>
                <a:t>Создание единых юридических лиц в</a:t>
              </a:r>
              <a:b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ru-RU" sz="1400" b="1" dirty="0" smtClean="0">
                  <a:solidFill>
                    <a:srgbClr val="FFFFFF"/>
                  </a:solidFill>
                  <a:latin typeface="Arial" pitchFamily="34" charset="0"/>
                </a:rPr>
                <a:t>медицинских округах</a:t>
              </a:r>
              <a:endParaRPr lang="en-US" sz="1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4356" name="Rectangle 20"/>
          <p:cNvSpPr>
            <a:spLocks noChangeArrowheads="1"/>
          </p:cNvSpPr>
          <p:nvPr/>
        </p:nvSpPr>
        <p:spPr bwMode="gray">
          <a:xfrm>
            <a:off x="1259632" y="5373216"/>
            <a:ext cx="3129774" cy="1196788"/>
          </a:xfrm>
          <a:prstGeom prst="stripedRightArrow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300" b="1" dirty="0">
                <a:solidFill>
                  <a:srgbClr val="000000"/>
                </a:solidFill>
                <a:latin typeface="Arial" pitchFamily="34" charset="0"/>
              </a:rPr>
              <a:t>Создание единой диспетчерской скорой медицинской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</a:rPr>
              <a:t>помощи</a:t>
            </a:r>
            <a:endParaRPr lang="ru-RU" sz="13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4355976" y="116632"/>
            <a:ext cx="464375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800" b="1" dirty="0" smtClean="0">
                <a:solidFill>
                  <a:srgbClr val="000066"/>
                </a:solidFill>
              </a:rPr>
              <a:t>Районный блок здравоохранения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4630893" y="2812074"/>
            <a:ext cx="3541507" cy="2499408"/>
          </a:xfrm>
          <a:prstGeom prst="roundRect">
            <a:avLst/>
          </a:prstGeom>
          <a:noFill/>
          <a:ln w="28575" algn="ctr">
            <a:solidFill>
              <a:srgbClr val="D20028"/>
            </a:solidFill>
            <a:prstDash val="sysDash"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Укрепление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</a:rPr>
              <a:t>материально-технической базы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Обеспечение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</a:rPr>
              <a:t>квалифицированными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кадрами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Открытие пансионатов при МЦ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Повышение ответственности руководителей МЦ за здоровье населения прикрепленных районов</a:t>
            </a:r>
            <a:endParaRPr lang="ru-RU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gray">
          <a:xfrm>
            <a:off x="1274712" y="3356992"/>
            <a:ext cx="3032776" cy="1210544"/>
          </a:xfrm>
          <a:prstGeom prst="stripedRightArrow">
            <a:avLst>
              <a:gd name="adj1" fmla="val 50000"/>
              <a:gd name="adj2" fmla="val 64783"/>
            </a:avLst>
          </a:prstGeom>
          <a:solidFill>
            <a:srgbClr val="D2002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</a:rPr>
              <a:t>Развитие  межрайонных центров (МЦ)</a:t>
            </a:r>
            <a:endParaRPr lang="en-US" sz="1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0274" y="5729939"/>
            <a:ext cx="3492126" cy="565261"/>
          </a:xfrm>
          <a:prstGeom prst="roundRect">
            <a:avLst/>
          </a:prstGeom>
          <a:ln w="28575">
            <a:solidFill>
              <a:srgbClr val="008A3E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Территориальный Центр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</a:rPr>
              <a:t>медицины катастроф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17EB-EAC2-43DB-973C-F1054019B4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145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9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4624"/>
            <a:ext cx="5436096" cy="93610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800" b="1" kern="1200" dirty="0" smtClean="0">
                <a:solidFill>
                  <a:srgbClr val="000066"/>
                </a:solidFill>
              </a:rPr>
              <a:t>Повышение доступности медицинской </a:t>
            </a:r>
            <a:r>
              <a:rPr lang="ru-RU" sz="2800" b="1" kern="1200" dirty="0">
                <a:solidFill>
                  <a:srgbClr val="000066"/>
                </a:solidFill>
              </a:rPr>
              <a:t>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D20028"/>
              </a:buClr>
            </a:pPr>
            <a:r>
              <a:rPr lang="ru-RU" sz="3000" b="1" dirty="0" smtClean="0">
                <a:solidFill>
                  <a:srgbClr val="000066"/>
                </a:solidFill>
              </a:rPr>
              <a:t>Расширение выездной деятельности специалистов межрайонных центров </a:t>
            </a:r>
            <a:br>
              <a:rPr lang="ru-RU" sz="3000" b="1" dirty="0" smtClean="0">
                <a:solidFill>
                  <a:srgbClr val="000066"/>
                </a:solidFill>
              </a:rPr>
            </a:br>
            <a:r>
              <a:rPr lang="ru-RU" sz="3000" b="1" dirty="0" smtClean="0">
                <a:solidFill>
                  <a:srgbClr val="000066"/>
                </a:solidFill>
              </a:rPr>
              <a:t>и областных учреждений</a:t>
            </a:r>
          </a:p>
          <a:p>
            <a:pPr>
              <a:spcBef>
                <a:spcPts val="1200"/>
              </a:spcBef>
              <a:buClr>
                <a:srgbClr val="D20028"/>
              </a:buClr>
            </a:pPr>
            <a:r>
              <a:rPr lang="ru-RU" sz="3000" b="1" dirty="0" smtClean="0">
                <a:solidFill>
                  <a:srgbClr val="000066"/>
                </a:solidFill>
              </a:rPr>
              <a:t>Тотальная диспансеризация населения трудоспособного возраста</a:t>
            </a:r>
          </a:p>
          <a:p>
            <a:pPr>
              <a:spcBef>
                <a:spcPts val="1200"/>
              </a:spcBef>
              <a:buClr>
                <a:srgbClr val="D20028"/>
              </a:buClr>
            </a:pPr>
            <a:r>
              <a:rPr lang="ru-RU" sz="3000" b="1" dirty="0" smtClean="0">
                <a:solidFill>
                  <a:srgbClr val="000066"/>
                </a:solidFill>
              </a:rPr>
              <a:t>Развитие паллиативной помощи детям</a:t>
            </a:r>
          </a:p>
          <a:p>
            <a:pPr>
              <a:spcBef>
                <a:spcPts val="1200"/>
              </a:spcBef>
              <a:buClr>
                <a:srgbClr val="D20028"/>
              </a:buClr>
            </a:pPr>
            <a:r>
              <a:rPr lang="ru-RU" sz="3000" b="1" dirty="0" smtClean="0">
                <a:solidFill>
                  <a:srgbClr val="000066"/>
                </a:solidFill>
              </a:rPr>
              <a:t>Открытие коек сестринского ухода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17EB-EAC2-43DB-973C-F1054019B42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146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9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571472" y="2571744"/>
            <a:ext cx="79928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kern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БЛАГОДАРЮ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kern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 ВНИМАНИЕ!</a:t>
            </a:r>
            <a:endParaRPr kumimoji="0" lang="ru-RU" sz="7200" b="1" i="0" u="none" strike="noStrike" kern="0" cap="none" spc="0" normalizeH="0" baseline="0" noProof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DCE54-D6CB-41DC-8C79-FA6181B2C1A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147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1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26732"/>
            <a:ext cx="6012160" cy="95399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  <a:t>Динамика первичной заболеваемости </a:t>
            </a:r>
            <a:b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400" b="1" kern="1200" dirty="0" smtClean="0">
                <a:solidFill>
                  <a:srgbClr val="002060"/>
                </a:solidFill>
                <a:ea typeface="+mj-ea"/>
                <a:cs typeface="+mj-cs"/>
              </a:rPr>
              <a:t>взрослого</a:t>
            </a:r>
            <a: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2400" b="1" kern="1200" dirty="0">
                <a:solidFill>
                  <a:srgbClr val="C00000"/>
                </a:solidFill>
                <a:ea typeface="+mj-ea"/>
                <a:cs typeface="+mj-cs"/>
              </a:rPr>
              <a:t>населения </a:t>
            </a:r>
            <a: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на 1 тыс</a:t>
            </a:r>
            <a:r>
              <a:rPr lang="ru-RU" sz="2000" b="1" dirty="0" smtClean="0">
                <a:solidFill>
                  <a:srgbClr val="C00000"/>
                </a:solidFill>
              </a:rPr>
              <a:t>.)</a:t>
            </a:r>
            <a:endParaRPr lang="ru-RU" sz="2000" b="1" kern="12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graphicFrame>
        <p:nvGraphicFramePr>
          <p:cNvPr id="15" name="Object 483"/>
          <p:cNvGraphicFramePr>
            <a:graphicFrameLocks noGrp="1" noChangeAspect="1"/>
          </p:cNvGraphicFramePr>
          <p:nvPr>
            <p:ph sz="half" idx="2"/>
          </p:nvPr>
        </p:nvGraphicFramePr>
        <p:xfrm>
          <a:off x="265082" y="1908164"/>
          <a:ext cx="6542134" cy="464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6143636" y="1214422"/>
            <a:ext cx="2700808" cy="958797"/>
            <a:chOff x="5580112" y="5603365"/>
            <a:chExt cx="2700808" cy="958797"/>
          </a:xfrm>
        </p:grpSpPr>
        <p:grpSp>
          <p:nvGrpSpPr>
            <p:cNvPr id="11" name="Группа 18"/>
            <p:cNvGrpSpPr>
              <a:grpSpLocks/>
            </p:cNvGrpSpPr>
            <p:nvPr/>
          </p:nvGrpSpPr>
          <p:grpSpPr bwMode="auto">
            <a:xfrm>
              <a:off x="5580113" y="5603365"/>
              <a:ext cx="1915118" cy="338554"/>
              <a:chOff x="3000350" y="6317087"/>
              <a:chExt cx="2786082" cy="304356"/>
            </a:xfrm>
          </p:grpSpPr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3357539" y="6317087"/>
                <a:ext cx="2428893" cy="304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FF0000"/>
                    </a:solidFill>
                    <a:latin typeface="Verdana" pitchFamily="34" charset="0"/>
                    <a:ea typeface="ＭＳ Ｐゴシック" pitchFamily="34" charset="-128"/>
                  </a:rPr>
                  <a:t>РФ</a:t>
                </a:r>
              </a:p>
            </p:txBody>
          </p:sp>
          <p:sp>
            <p:nvSpPr>
              <p:cNvPr id="13" name="Блок-схема: узел 12"/>
              <p:cNvSpPr>
                <a:spLocks noChangeArrowheads="1"/>
              </p:cNvSpPr>
              <p:nvPr/>
            </p:nvSpPr>
            <p:spPr bwMode="auto">
              <a:xfrm>
                <a:off x="3000350" y="6361405"/>
                <a:ext cx="314268" cy="214620"/>
              </a:xfrm>
              <a:prstGeom prst="flowChartConnector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5580113" y="5941919"/>
              <a:ext cx="1915118" cy="338554"/>
              <a:chOff x="5670157" y="6279802"/>
              <a:chExt cx="1915118" cy="338554"/>
            </a:xfrm>
          </p:grpSpPr>
          <p:sp>
            <p:nvSpPr>
              <p:cNvPr id="16" name="TextBox 10"/>
              <p:cNvSpPr txBox="1">
                <a:spLocks noChangeArrowheads="1"/>
              </p:cNvSpPr>
              <p:nvPr/>
            </p:nvSpPr>
            <p:spPr bwMode="auto">
              <a:xfrm>
                <a:off x="5915684" y="6279802"/>
                <a:ext cx="166959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8A3E"/>
                    </a:solidFill>
                    <a:latin typeface="Verdana" pitchFamily="34" charset="0"/>
                    <a:ea typeface="ＭＳ Ｐゴシック" pitchFamily="34" charset="-128"/>
                  </a:rPr>
                  <a:t>ПФО</a:t>
                </a:r>
                <a:endParaRPr lang="ru-RU" sz="1600" b="1" dirty="0">
                  <a:solidFill>
                    <a:srgbClr val="008A3E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Блок-схема: узел 16"/>
              <p:cNvSpPr>
                <a:spLocks noChangeArrowheads="1"/>
              </p:cNvSpPr>
              <p:nvPr/>
            </p:nvSpPr>
            <p:spPr bwMode="auto">
              <a:xfrm>
                <a:off x="5670157" y="6329100"/>
                <a:ext cx="216024" cy="238735"/>
              </a:xfrm>
              <a:prstGeom prst="flowChartConnector">
                <a:avLst/>
              </a:prstGeom>
              <a:solidFill>
                <a:srgbClr val="008A3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5580112" y="6223608"/>
              <a:ext cx="2700808" cy="338554"/>
              <a:chOff x="5580112" y="4295270"/>
              <a:chExt cx="2700808" cy="338554"/>
            </a:xfrm>
          </p:grpSpPr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5776536" y="4295270"/>
                <a:ext cx="25043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Verdana" pitchFamily="34" charset="0"/>
                    <a:ea typeface="ＭＳ Ｐゴシック" pitchFamily="34" charset="-128"/>
                  </a:rPr>
                  <a:t>Кировская область</a:t>
                </a:r>
              </a:p>
            </p:txBody>
          </p:sp>
          <p:sp>
            <p:nvSpPr>
              <p:cNvPr id="19" name="Блок-схема: узел 11"/>
              <p:cNvSpPr>
                <a:spLocks noChangeArrowheads="1"/>
              </p:cNvSpPr>
              <p:nvPr/>
            </p:nvSpPr>
            <p:spPr bwMode="auto">
              <a:xfrm>
                <a:off x="5580112" y="4374859"/>
                <a:ext cx="216024" cy="238741"/>
              </a:xfrm>
              <a:prstGeom prst="flowChartConnector">
                <a:avLst/>
              </a:prstGeom>
              <a:solidFill>
                <a:srgbClr val="0066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A3090-FBFA-4FCA-B517-AE3321AD44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67944" y="116632"/>
            <a:ext cx="5050671" cy="8640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Показатели 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первичной </a:t>
            </a:r>
            <a:r>
              <a:rPr lang="ru-RU" sz="2400" b="1" dirty="0">
                <a:solidFill>
                  <a:srgbClr val="C00000"/>
                </a:solidFill>
              </a:rPr>
              <a:t>заболеваемости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взрослого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населения по МО, </a:t>
            </a:r>
            <a:r>
              <a:rPr lang="ru-RU" sz="2400" b="1" dirty="0">
                <a:solidFill>
                  <a:srgbClr val="C00000"/>
                </a:solidFill>
              </a:rPr>
              <a:t>‰ </a:t>
            </a:r>
          </a:p>
        </p:txBody>
      </p:sp>
      <p:graphicFrame>
        <p:nvGraphicFramePr>
          <p:cNvPr id="5" name="Object 18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6336" y="1319560"/>
          <a:ext cx="7554912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4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0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344" y="1599492"/>
          <a:ext cx="8574856" cy="429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2"/>
          <p:cNvSpPr txBox="1">
            <a:spLocks/>
          </p:cNvSpPr>
          <p:nvPr/>
        </p:nvSpPr>
        <p:spPr bwMode="auto">
          <a:xfrm>
            <a:off x="3275856" y="-15712"/>
            <a:ext cx="586814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Отдельные причины первичной </a:t>
            </a:r>
            <a:r>
              <a:rPr lang="ru-RU" sz="2400" b="1" dirty="0">
                <a:solidFill>
                  <a:srgbClr val="C00000"/>
                </a:solidFill>
              </a:rPr>
              <a:t>заболеваемости </a:t>
            </a:r>
            <a:r>
              <a:rPr lang="ru-RU" sz="2400" b="1" dirty="0">
                <a:solidFill>
                  <a:srgbClr val="002060"/>
                </a:solidFill>
              </a:rPr>
              <a:t>взрослого </a:t>
            </a:r>
            <a:r>
              <a:rPr lang="ru-RU" sz="2400" b="1" dirty="0">
                <a:solidFill>
                  <a:srgbClr val="C00000"/>
                </a:solidFill>
              </a:rPr>
              <a:t>населения, 2011 г</a:t>
            </a:r>
            <a:r>
              <a:rPr lang="ru-RU" sz="2400" b="1" dirty="0" smtClean="0">
                <a:solidFill>
                  <a:srgbClr val="C00000"/>
                </a:solidFill>
              </a:rPr>
              <a:t>. (на 1 тыс.)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6228" y="350043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Травмы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64305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 органов дыхания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4137732"/>
            <a:ext cx="1296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 костно-мышечной системы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4143380"/>
            <a:ext cx="1746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</a:t>
            </a:r>
          </a:p>
          <a:p>
            <a:pPr algn="ctr"/>
            <a:r>
              <a:rPr lang="ru-RU" sz="1600" b="1" dirty="0" smtClean="0"/>
              <a:t>сердечно-сосудистой</a:t>
            </a:r>
          </a:p>
          <a:p>
            <a:pPr algn="ctr"/>
            <a:r>
              <a:rPr lang="ru-RU" sz="1600" b="1" dirty="0" smtClean="0"/>
              <a:t>системы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4209170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 органов пище-варения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71488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Новообра-зования</a:t>
            </a:r>
            <a:endParaRPr lang="ru-RU" sz="16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7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5896" y="26732"/>
            <a:ext cx="5508104" cy="95399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  <a:t>Динамика общей заболеваемости </a:t>
            </a:r>
            <a:b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400" b="1" kern="1200" dirty="0" smtClean="0">
                <a:solidFill>
                  <a:srgbClr val="002060"/>
                </a:solidFill>
                <a:ea typeface="+mj-ea"/>
                <a:cs typeface="+mj-cs"/>
              </a:rPr>
              <a:t>взрослого</a:t>
            </a:r>
            <a: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ru-RU" sz="2400" b="1" kern="1200" dirty="0">
                <a:solidFill>
                  <a:srgbClr val="C00000"/>
                </a:solidFill>
                <a:ea typeface="+mj-ea"/>
                <a:cs typeface="+mj-cs"/>
              </a:rPr>
              <a:t>населения </a:t>
            </a:r>
            <a: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400" b="1" kern="1200" dirty="0" smtClean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на 1 тыс</a:t>
            </a:r>
            <a:r>
              <a:rPr lang="ru-RU" sz="2000" b="1" dirty="0" smtClean="0">
                <a:solidFill>
                  <a:srgbClr val="C00000"/>
                </a:solidFill>
              </a:rPr>
              <a:t>.)</a:t>
            </a:r>
            <a:endParaRPr lang="ru-RU" sz="2000" b="1" kern="12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graphicFrame>
        <p:nvGraphicFramePr>
          <p:cNvPr id="15" name="Object 1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344" y="1823616"/>
          <a:ext cx="6913701" cy="45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6228184" y="1268760"/>
            <a:ext cx="2700808" cy="958797"/>
            <a:chOff x="5580112" y="5603365"/>
            <a:chExt cx="2700808" cy="958797"/>
          </a:xfrm>
        </p:grpSpPr>
        <p:grpSp>
          <p:nvGrpSpPr>
            <p:cNvPr id="24" name="Группа 18"/>
            <p:cNvGrpSpPr>
              <a:grpSpLocks/>
            </p:cNvGrpSpPr>
            <p:nvPr/>
          </p:nvGrpSpPr>
          <p:grpSpPr bwMode="auto">
            <a:xfrm>
              <a:off x="5580113" y="5603365"/>
              <a:ext cx="1915118" cy="338554"/>
              <a:chOff x="3000350" y="6317087"/>
              <a:chExt cx="2786082" cy="304356"/>
            </a:xfrm>
          </p:grpSpPr>
          <p:sp>
            <p:nvSpPr>
              <p:cNvPr id="31" name="TextBox 10"/>
              <p:cNvSpPr txBox="1">
                <a:spLocks noChangeArrowheads="1"/>
              </p:cNvSpPr>
              <p:nvPr/>
            </p:nvSpPr>
            <p:spPr bwMode="auto">
              <a:xfrm>
                <a:off x="3357539" y="6317087"/>
                <a:ext cx="2428893" cy="304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FF0000"/>
                    </a:solidFill>
                    <a:latin typeface="Verdana" pitchFamily="34" charset="0"/>
                    <a:ea typeface="ＭＳ Ｐゴシック" pitchFamily="34" charset="-128"/>
                  </a:rPr>
                  <a:t>РФ</a:t>
                </a:r>
              </a:p>
            </p:txBody>
          </p:sp>
          <p:sp>
            <p:nvSpPr>
              <p:cNvPr id="32" name="Блок-схема: узел 31"/>
              <p:cNvSpPr>
                <a:spLocks noChangeArrowheads="1"/>
              </p:cNvSpPr>
              <p:nvPr/>
            </p:nvSpPr>
            <p:spPr bwMode="auto">
              <a:xfrm>
                <a:off x="3000350" y="6361405"/>
                <a:ext cx="314268" cy="214620"/>
              </a:xfrm>
              <a:prstGeom prst="flowChartConnector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5" name="Группа 1"/>
            <p:cNvGrpSpPr/>
            <p:nvPr/>
          </p:nvGrpSpPr>
          <p:grpSpPr>
            <a:xfrm>
              <a:off x="5580113" y="5941919"/>
              <a:ext cx="1915118" cy="338554"/>
              <a:chOff x="5670157" y="6279802"/>
              <a:chExt cx="1915118" cy="338554"/>
            </a:xfrm>
          </p:grpSpPr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5915684" y="6279802"/>
                <a:ext cx="166959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8A3E"/>
                    </a:solidFill>
                    <a:latin typeface="Verdana" pitchFamily="34" charset="0"/>
                    <a:ea typeface="ＭＳ Ｐゴシック" pitchFamily="34" charset="-128"/>
                  </a:rPr>
                  <a:t>ПФО</a:t>
                </a:r>
                <a:endParaRPr lang="ru-RU" sz="1600" b="1" dirty="0">
                  <a:solidFill>
                    <a:srgbClr val="008A3E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0" name="Блок-схема: узел 29"/>
              <p:cNvSpPr>
                <a:spLocks noChangeArrowheads="1"/>
              </p:cNvSpPr>
              <p:nvPr/>
            </p:nvSpPr>
            <p:spPr bwMode="auto">
              <a:xfrm>
                <a:off x="5670157" y="6329100"/>
                <a:ext cx="216024" cy="238735"/>
              </a:xfrm>
              <a:prstGeom prst="flowChartConnector">
                <a:avLst/>
              </a:prstGeom>
              <a:solidFill>
                <a:srgbClr val="008A3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  <p:grpSp>
          <p:nvGrpSpPr>
            <p:cNvPr id="26" name="Группа 2"/>
            <p:cNvGrpSpPr/>
            <p:nvPr/>
          </p:nvGrpSpPr>
          <p:grpSpPr>
            <a:xfrm>
              <a:off x="5580112" y="6223608"/>
              <a:ext cx="2700808" cy="338554"/>
              <a:chOff x="5580112" y="4295270"/>
              <a:chExt cx="2700808" cy="338554"/>
            </a:xfrm>
          </p:grpSpPr>
          <p:sp>
            <p:nvSpPr>
              <p:cNvPr id="27" name="TextBox 9"/>
              <p:cNvSpPr txBox="1">
                <a:spLocks noChangeArrowheads="1"/>
              </p:cNvSpPr>
              <p:nvPr/>
            </p:nvSpPr>
            <p:spPr bwMode="auto">
              <a:xfrm>
                <a:off x="5776536" y="4295270"/>
                <a:ext cx="25043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Verdana" pitchFamily="34" charset="0"/>
                    <a:ea typeface="ＭＳ Ｐゴシック" pitchFamily="34" charset="-128"/>
                  </a:rPr>
                  <a:t>Кировская область</a:t>
                </a:r>
              </a:p>
            </p:txBody>
          </p:sp>
          <p:sp>
            <p:nvSpPr>
              <p:cNvPr id="28" name="Блок-схема: узел 11"/>
              <p:cNvSpPr>
                <a:spLocks noChangeArrowheads="1"/>
              </p:cNvSpPr>
              <p:nvPr/>
            </p:nvSpPr>
            <p:spPr bwMode="auto">
              <a:xfrm>
                <a:off x="5580112" y="4374859"/>
                <a:ext cx="216024" cy="238741"/>
              </a:xfrm>
              <a:prstGeom prst="flowChartConnector">
                <a:avLst/>
              </a:prstGeom>
              <a:solidFill>
                <a:srgbClr val="0066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A3090-FBFA-4FCA-B517-AE3321AD44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626735" cy="8640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Показатели общей заболеваемости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взрослого </a:t>
            </a:r>
            <a:r>
              <a:rPr lang="ru-RU" sz="2400" b="1" dirty="0">
                <a:solidFill>
                  <a:srgbClr val="C00000"/>
                </a:solidFill>
              </a:rPr>
              <a:t>населения, ‰ </a:t>
            </a:r>
          </a:p>
        </p:txBody>
      </p:sp>
      <p:graphicFrame>
        <p:nvGraphicFramePr>
          <p:cNvPr id="5" name="Object 187"/>
          <p:cNvGraphicFramePr>
            <a:graphicFrameLocks noGrp="1" noChangeAspect="1"/>
          </p:cNvGraphicFramePr>
          <p:nvPr/>
        </p:nvGraphicFramePr>
        <p:xfrm>
          <a:off x="1379538" y="1177925"/>
          <a:ext cx="5651500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39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296144"/>
          </a:xfrm>
        </p:spPr>
        <p:txBody>
          <a:bodyPr/>
          <a:lstStyle/>
          <a:p>
            <a:pPr algn="ctr"/>
            <a:r>
              <a:rPr lang="ru-RU" sz="8000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Демография</a:t>
            </a:r>
            <a:endParaRPr lang="ru-RU" sz="8000" cap="none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92F98-01D1-4F3D-8FE0-591FD2DF4EE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79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36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9396" y="1622412"/>
          <a:ext cx="7818437" cy="443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2"/>
          <p:cNvSpPr txBox="1">
            <a:spLocks/>
          </p:cNvSpPr>
          <p:nvPr/>
        </p:nvSpPr>
        <p:spPr bwMode="auto">
          <a:xfrm>
            <a:off x="3684975" y="0"/>
            <a:ext cx="545902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Отдельные </a:t>
            </a:r>
            <a:r>
              <a:rPr lang="ru-RU" sz="2400" b="1" dirty="0">
                <a:solidFill>
                  <a:srgbClr val="C00000"/>
                </a:solidFill>
              </a:rPr>
              <a:t>причины </a:t>
            </a:r>
            <a:r>
              <a:rPr lang="ru-RU" sz="2400" b="1" dirty="0" smtClean="0">
                <a:solidFill>
                  <a:srgbClr val="C00000"/>
                </a:solidFill>
              </a:rPr>
              <a:t> общей заболеваемости </a:t>
            </a:r>
            <a:r>
              <a:rPr lang="ru-RU" sz="2400" b="1" dirty="0">
                <a:solidFill>
                  <a:srgbClr val="002060"/>
                </a:solidFill>
              </a:rPr>
              <a:t>взрослого</a:t>
            </a:r>
            <a:r>
              <a:rPr lang="ru-RU" sz="2400" b="1" dirty="0">
                <a:solidFill>
                  <a:srgbClr val="C00000"/>
                </a:solidFill>
              </a:rPr>
              <a:t> населения, 2011 г</a:t>
            </a:r>
            <a:r>
              <a:rPr lang="ru-RU" sz="2400" b="1" dirty="0" smtClean="0">
                <a:solidFill>
                  <a:srgbClr val="C00000"/>
                </a:solidFill>
              </a:rPr>
              <a:t>. (на 1 тыс.)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7897" y="443733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равмы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8100" y="1383557"/>
            <a:ext cx="196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 </a:t>
            </a:r>
          </a:p>
          <a:p>
            <a:pPr algn="ctr"/>
            <a:r>
              <a:rPr lang="ru-RU" sz="1600" b="1" dirty="0" smtClean="0"/>
              <a:t>системы</a:t>
            </a:r>
          </a:p>
          <a:p>
            <a:pPr algn="ctr"/>
            <a:r>
              <a:rPr lang="ru-RU" sz="1600" b="1" dirty="0" smtClean="0"/>
              <a:t>кровообращения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56214" y="2786058"/>
            <a:ext cx="194421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/>
              <a:t>Болезни </a:t>
            </a:r>
          </a:p>
          <a:p>
            <a:pPr algn="ctr">
              <a:lnSpc>
                <a:spcPct val="85000"/>
              </a:lnSpc>
            </a:pPr>
            <a:r>
              <a:rPr lang="ru-RU" sz="1600" b="1" dirty="0" smtClean="0"/>
              <a:t>органов дыхания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3137600"/>
            <a:ext cx="1296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 костно-мышечной системы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3789263"/>
            <a:ext cx="129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Болезни глаза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479737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Новообра-зования</a:t>
            </a:r>
            <a:endParaRPr lang="ru-RU" sz="16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17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40"/>
          <p:cNvGraphicFramePr>
            <a:graphicFrameLocks noGrp="1" noChangeAspect="1"/>
          </p:cNvGraphicFramePr>
          <p:nvPr>
            <p:ph idx="1"/>
          </p:nvPr>
        </p:nvGraphicFramePr>
        <p:xfrm>
          <a:off x="135848" y="1836726"/>
          <a:ext cx="8671632" cy="474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07904" y="0"/>
            <a:ext cx="54360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Динамика смертности населения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трудоспособном</a:t>
            </a:r>
            <a:r>
              <a:rPr lang="ru-RU" sz="2400" b="1" dirty="0">
                <a:solidFill>
                  <a:srgbClr val="C00000"/>
                </a:solidFill>
              </a:rPr>
              <a:t> возрасте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100 тыс. населения)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5810" y="1143000"/>
            <a:ext cx="2592288" cy="1021556"/>
          </a:xfrm>
          <a:prstGeom prst="wedgeRoundRectCallout">
            <a:avLst>
              <a:gd name="adj1" fmla="val 29173"/>
              <a:gd name="adj2" fmla="val 12761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/>
            <a:r>
              <a:rPr lang="ru-RU" b="1" dirty="0" smtClean="0"/>
              <a:t>Снижение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 2011 г. – на 4,2 % </a:t>
            </a:r>
            <a:br>
              <a:rPr lang="ru-RU" dirty="0" smtClean="0"/>
            </a:br>
            <a:r>
              <a:rPr lang="ru-RU" dirty="0" smtClean="0"/>
              <a:t>с 2005 г. – на 31,5%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03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436096" cy="8640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Материнская смертность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100 тыс. детей родившихся живыми)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141753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76256" y="44271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49289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(12)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07707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649115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99371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(5)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05780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(5)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295" y="360873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(7)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67544" y="5949280"/>
            <a:ext cx="82809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Муниципалитеты, где зарегистрированы случаи материнской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смертности в 2011 году: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Пижанский район (1), г.Киров (3)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28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07904" y="116632"/>
            <a:ext cx="5436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Распределение количества родов в зависимости от уровня учреждений родовспоможения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FAABA-420A-402C-9AEC-A15D963D5567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23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519113" y="1679575"/>
          <a:ext cx="812165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07904" y="116632"/>
            <a:ext cx="5436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Соотношение неосложненных и осложненных родов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04656-D1E9-49F8-8DCF-04E602F3E4B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5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"/>
          <p:cNvGraphicFramePr>
            <a:graphicFrameLocks noGrp="1"/>
          </p:cNvGraphicFramePr>
          <p:nvPr>
            <p:ph idx="1"/>
          </p:nvPr>
        </p:nvGraphicFramePr>
        <p:xfrm>
          <a:off x="579438" y="1778000"/>
          <a:ext cx="7985125" cy="46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07904" y="116632"/>
            <a:ext cx="5436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количества абортов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FAABA-420A-402C-9AEC-A15D963D5567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77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6001B"/>
                </a:solidFill>
              </a:rPr>
              <a:t>на 1000 фертильных женщин</a:t>
            </a:r>
          </a:p>
        </p:txBody>
      </p:sp>
      <p:sp>
        <p:nvSpPr>
          <p:cNvPr id="3077" name="Текст 6"/>
          <p:cNvSpPr>
            <a:spLocks noGrp="1"/>
          </p:cNvSpPr>
          <p:nvPr>
            <p:ph type="body" sz="quarter" idx="3"/>
          </p:nvPr>
        </p:nvSpPr>
        <p:spPr>
          <a:xfrm>
            <a:off x="4797425" y="1179513"/>
            <a:ext cx="4041775" cy="639762"/>
          </a:xfrm>
        </p:spPr>
        <p:txBody>
          <a:bodyPr anchor="t"/>
          <a:lstStyle/>
          <a:p>
            <a:pPr algn="ctr"/>
            <a:r>
              <a:rPr lang="ru-RU" dirty="0" smtClean="0">
                <a:solidFill>
                  <a:srgbClr val="36001B"/>
                </a:solidFill>
              </a:rPr>
              <a:t>на 100 родов</a:t>
            </a:r>
          </a:p>
        </p:txBody>
      </p:sp>
      <p:graphicFrame>
        <p:nvGraphicFramePr>
          <p:cNvPr id="9" name="Object 18"/>
          <p:cNvGraphicFramePr>
            <a:graphicFrameLocks noGrp="1"/>
          </p:cNvGraphicFramePr>
          <p:nvPr>
            <p:ph sz="quarter" idx="4"/>
          </p:nvPr>
        </p:nvGraphicFramePr>
        <p:xfrm>
          <a:off x="4686300" y="2297113"/>
          <a:ext cx="3937000" cy="36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9"/>
          <p:cNvGraphicFramePr>
            <a:graphicFrameLocks noGrp="1"/>
          </p:cNvGraphicFramePr>
          <p:nvPr>
            <p:ph sz="half" idx="2"/>
          </p:nvPr>
        </p:nvGraphicFramePr>
        <p:xfrm>
          <a:off x="508000" y="2297113"/>
          <a:ext cx="3937000" cy="36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07904" y="116632"/>
            <a:ext cx="5436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количества абортов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A13B4-1545-4344-9EE1-ADEC0FD125E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42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07904" y="0"/>
            <a:ext cx="543609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абортов в разрезе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муниципальных образований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(на 1000</a:t>
            </a:r>
            <a:r>
              <a:rPr lang="ru-RU" sz="2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женщин фертильного возраста</a:t>
            </a:r>
            <a:r>
              <a:rPr lang="ru-RU" sz="2000" b="1" kern="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6" name="Группа 135"/>
          <p:cNvGrpSpPr/>
          <p:nvPr/>
        </p:nvGrpSpPr>
        <p:grpSpPr>
          <a:xfrm>
            <a:off x="467544" y="1988840"/>
            <a:ext cx="3600400" cy="3539430"/>
            <a:chOff x="467544" y="1988840"/>
            <a:chExt cx="3600400" cy="3539430"/>
          </a:xfrm>
        </p:grpSpPr>
        <p:sp>
          <p:nvSpPr>
            <p:cNvPr id="129" name="TextBox 128"/>
            <p:cNvSpPr txBox="1"/>
            <p:nvPr/>
          </p:nvSpPr>
          <p:spPr>
            <a:xfrm>
              <a:off x="683568" y="1988840"/>
              <a:ext cx="338437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Tx/>
                <a:buChar char="-"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 Муниципальные образования с высоким уровнем абортов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выше 35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  <a:p>
              <a:pPr lvl="0"/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  <a:p>
              <a:pPr lvl="0">
                <a:buFontTx/>
                <a:buChar char="-"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 Муниципальные образования с уровнем абортов, соответствующим среднеобластному </a:t>
              </a:r>
              <a:br>
                <a:rPr lang="ru-RU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(от 25 до 35)</a:t>
              </a:r>
            </a:p>
            <a:p>
              <a:pPr lvl="0"/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 - Муниципальные образования с уровнем абортов ниже общероссийского (ниже 25)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467544" y="2060848"/>
              <a:ext cx="216024" cy="21602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467544" y="3068960"/>
              <a:ext cx="216024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67544" y="4509120"/>
              <a:ext cx="216024" cy="216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4355976" y="1052736"/>
            <a:ext cx="4381696" cy="5625244"/>
            <a:chOff x="4355976" y="1052736"/>
            <a:chExt cx="4381696" cy="5625244"/>
          </a:xfrm>
        </p:grpSpPr>
        <p:grpSp>
          <p:nvGrpSpPr>
            <p:cNvPr id="7" name="Группа 6"/>
            <p:cNvGrpSpPr>
              <a:grpSpLocks noChangeAspect="1"/>
            </p:cNvGrpSpPr>
            <p:nvPr/>
          </p:nvGrpSpPr>
          <p:grpSpPr>
            <a:xfrm>
              <a:off x="4355976" y="1052736"/>
              <a:ext cx="4381696" cy="5325852"/>
              <a:chOff x="1909763" y="26194"/>
              <a:chExt cx="5538394" cy="6731794"/>
            </a:xfrm>
          </p:grpSpPr>
          <p:sp>
            <p:nvSpPr>
              <p:cNvPr id="8" name="Полилиния 7"/>
              <p:cNvSpPr>
                <a:spLocks noChangeAspect="1"/>
              </p:cNvSpPr>
              <p:nvPr/>
            </p:nvSpPr>
            <p:spPr>
              <a:xfrm>
                <a:off x="2550319" y="26194"/>
                <a:ext cx="1154906" cy="1202531"/>
              </a:xfrm>
              <a:custGeom>
                <a:avLst/>
                <a:gdLst>
                  <a:gd name="connsiteX0" fmla="*/ 890587 w 1154906"/>
                  <a:gd name="connsiteY0" fmla="*/ 321469 h 1202531"/>
                  <a:gd name="connsiteX1" fmla="*/ 954881 w 1154906"/>
                  <a:gd name="connsiteY1" fmla="*/ 416719 h 1202531"/>
                  <a:gd name="connsiteX2" fmla="*/ 1009650 w 1154906"/>
                  <a:gd name="connsiteY2" fmla="*/ 571500 h 1202531"/>
                  <a:gd name="connsiteX3" fmla="*/ 1016794 w 1154906"/>
                  <a:gd name="connsiteY3" fmla="*/ 892969 h 1202531"/>
                  <a:gd name="connsiteX4" fmla="*/ 1154906 w 1154906"/>
                  <a:gd name="connsiteY4" fmla="*/ 962025 h 1202531"/>
                  <a:gd name="connsiteX5" fmla="*/ 1114425 w 1154906"/>
                  <a:gd name="connsiteY5" fmla="*/ 1092994 h 1202531"/>
                  <a:gd name="connsiteX6" fmla="*/ 1004887 w 1154906"/>
                  <a:gd name="connsiteY6" fmla="*/ 1202531 h 1202531"/>
                  <a:gd name="connsiteX7" fmla="*/ 900112 w 1154906"/>
                  <a:gd name="connsiteY7" fmla="*/ 1176337 h 1202531"/>
                  <a:gd name="connsiteX8" fmla="*/ 485775 w 1154906"/>
                  <a:gd name="connsiteY8" fmla="*/ 992981 h 1202531"/>
                  <a:gd name="connsiteX9" fmla="*/ 466725 w 1154906"/>
                  <a:gd name="connsiteY9" fmla="*/ 928687 h 1202531"/>
                  <a:gd name="connsiteX10" fmla="*/ 488156 w 1154906"/>
                  <a:gd name="connsiteY10" fmla="*/ 838200 h 1202531"/>
                  <a:gd name="connsiteX11" fmla="*/ 459581 w 1154906"/>
                  <a:gd name="connsiteY11" fmla="*/ 809625 h 1202531"/>
                  <a:gd name="connsiteX12" fmla="*/ 450056 w 1154906"/>
                  <a:gd name="connsiteY12" fmla="*/ 726281 h 1202531"/>
                  <a:gd name="connsiteX13" fmla="*/ 157162 w 1154906"/>
                  <a:gd name="connsiteY13" fmla="*/ 750094 h 1202531"/>
                  <a:gd name="connsiteX14" fmla="*/ 40481 w 1154906"/>
                  <a:gd name="connsiteY14" fmla="*/ 659606 h 1202531"/>
                  <a:gd name="connsiteX15" fmla="*/ 0 w 1154906"/>
                  <a:gd name="connsiteY15" fmla="*/ 526256 h 1202531"/>
                  <a:gd name="connsiteX16" fmla="*/ 47625 w 1154906"/>
                  <a:gd name="connsiteY16" fmla="*/ 297656 h 1202531"/>
                  <a:gd name="connsiteX17" fmla="*/ 159544 w 1154906"/>
                  <a:gd name="connsiteY17" fmla="*/ 0 h 1202531"/>
                  <a:gd name="connsiteX18" fmla="*/ 219075 w 1154906"/>
                  <a:gd name="connsiteY18" fmla="*/ 35719 h 1202531"/>
                  <a:gd name="connsiteX19" fmla="*/ 369094 w 1154906"/>
                  <a:gd name="connsiteY19" fmla="*/ 35719 h 1202531"/>
                  <a:gd name="connsiteX20" fmla="*/ 490537 w 1154906"/>
                  <a:gd name="connsiteY20" fmla="*/ 109537 h 1202531"/>
                  <a:gd name="connsiteX21" fmla="*/ 614362 w 1154906"/>
                  <a:gd name="connsiteY21" fmla="*/ 111919 h 1202531"/>
                  <a:gd name="connsiteX22" fmla="*/ 659606 w 1154906"/>
                  <a:gd name="connsiteY22" fmla="*/ 257175 h 1202531"/>
                  <a:gd name="connsiteX23" fmla="*/ 738187 w 1154906"/>
                  <a:gd name="connsiteY23" fmla="*/ 290512 h 1202531"/>
                  <a:gd name="connsiteX24" fmla="*/ 890587 w 1154906"/>
                  <a:gd name="connsiteY24" fmla="*/ 321469 h 12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4906" h="1202531">
                    <a:moveTo>
                      <a:pt x="890587" y="321469"/>
                    </a:moveTo>
                    <a:lnTo>
                      <a:pt x="954881" y="416719"/>
                    </a:lnTo>
                    <a:lnTo>
                      <a:pt x="1009650" y="571500"/>
                    </a:lnTo>
                    <a:lnTo>
                      <a:pt x="1016794" y="892969"/>
                    </a:lnTo>
                    <a:lnTo>
                      <a:pt x="1154906" y="962025"/>
                    </a:lnTo>
                    <a:lnTo>
                      <a:pt x="1114425" y="1092994"/>
                    </a:lnTo>
                    <a:lnTo>
                      <a:pt x="1004887" y="1202531"/>
                    </a:lnTo>
                    <a:lnTo>
                      <a:pt x="900112" y="1176337"/>
                    </a:lnTo>
                    <a:lnTo>
                      <a:pt x="485775" y="992981"/>
                    </a:lnTo>
                    <a:lnTo>
                      <a:pt x="466725" y="928687"/>
                    </a:lnTo>
                    <a:lnTo>
                      <a:pt x="488156" y="838200"/>
                    </a:lnTo>
                    <a:lnTo>
                      <a:pt x="459581" y="809625"/>
                    </a:lnTo>
                    <a:lnTo>
                      <a:pt x="450056" y="726281"/>
                    </a:lnTo>
                    <a:lnTo>
                      <a:pt x="157162" y="750094"/>
                    </a:lnTo>
                    <a:lnTo>
                      <a:pt x="40481" y="659606"/>
                    </a:lnTo>
                    <a:lnTo>
                      <a:pt x="0" y="526256"/>
                    </a:lnTo>
                    <a:lnTo>
                      <a:pt x="47625" y="297656"/>
                    </a:lnTo>
                    <a:lnTo>
                      <a:pt x="159544" y="0"/>
                    </a:lnTo>
                    <a:lnTo>
                      <a:pt x="219075" y="35719"/>
                    </a:lnTo>
                    <a:lnTo>
                      <a:pt x="369094" y="35719"/>
                    </a:lnTo>
                    <a:lnTo>
                      <a:pt x="490537" y="109537"/>
                    </a:lnTo>
                    <a:lnTo>
                      <a:pt x="614362" y="111919"/>
                    </a:lnTo>
                    <a:lnTo>
                      <a:pt x="659606" y="257175"/>
                    </a:lnTo>
                    <a:lnTo>
                      <a:pt x="738187" y="290512"/>
                    </a:lnTo>
                    <a:lnTo>
                      <a:pt x="890587" y="321469"/>
                    </a:lnTo>
                    <a:close/>
                  </a:path>
                </a:pathLst>
              </a:custGeom>
              <a:solidFill>
                <a:srgbClr val="C00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700" dirty="0"/>
              </a:p>
            </p:txBody>
          </p:sp>
          <p:grpSp>
            <p:nvGrpSpPr>
              <p:cNvPr id="9" name="Группа 133"/>
              <p:cNvGrpSpPr/>
              <p:nvPr/>
            </p:nvGrpSpPr>
            <p:grpSpPr>
              <a:xfrm>
                <a:off x="1909763" y="564337"/>
                <a:ext cx="5538394" cy="6193651"/>
                <a:chOff x="1909763" y="564337"/>
                <a:chExt cx="5538394" cy="6193651"/>
              </a:xfrm>
            </p:grpSpPr>
            <p:sp>
              <p:nvSpPr>
                <p:cNvPr id="10" name="Полилиния 9"/>
                <p:cNvSpPr>
                  <a:spLocks noChangeAspect="1"/>
                </p:cNvSpPr>
                <p:nvPr/>
              </p:nvSpPr>
              <p:spPr>
                <a:xfrm>
                  <a:off x="3967163" y="3271838"/>
                  <a:ext cx="1119187" cy="726281"/>
                </a:xfrm>
                <a:custGeom>
                  <a:avLst/>
                  <a:gdLst>
                    <a:gd name="connsiteX0" fmla="*/ 47625 w 1119187"/>
                    <a:gd name="connsiteY0" fmla="*/ 26193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47625 w 1119187"/>
                    <a:gd name="connsiteY31" fmla="*/ 26193 h 726281"/>
                    <a:gd name="connsiteX0" fmla="*/ 30952 w 1119187"/>
                    <a:gd name="connsiteY0" fmla="*/ 85724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0952 w 1119187"/>
                    <a:gd name="connsiteY31" fmla="*/ 85724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41261 w 1127115"/>
                    <a:gd name="connsiteY0" fmla="*/ 14286 h 726281"/>
                    <a:gd name="connsiteX1" fmla="*/ 257959 w 1127115"/>
                    <a:gd name="connsiteY1" fmla="*/ 33337 h 726281"/>
                    <a:gd name="connsiteX2" fmla="*/ 305584 w 1127115"/>
                    <a:gd name="connsiteY2" fmla="*/ 0 h 726281"/>
                    <a:gd name="connsiteX3" fmla="*/ 400834 w 1127115"/>
                    <a:gd name="connsiteY3" fmla="*/ 45243 h 726281"/>
                    <a:gd name="connsiteX4" fmla="*/ 467509 w 1127115"/>
                    <a:gd name="connsiteY4" fmla="*/ 130968 h 726281"/>
                    <a:gd name="connsiteX5" fmla="*/ 541328 w 1127115"/>
                    <a:gd name="connsiteY5" fmla="*/ 126206 h 726281"/>
                    <a:gd name="connsiteX6" fmla="*/ 584190 w 1127115"/>
                    <a:gd name="connsiteY6" fmla="*/ 114300 h 726281"/>
                    <a:gd name="connsiteX7" fmla="*/ 791359 w 1127115"/>
                    <a:gd name="connsiteY7" fmla="*/ 88106 h 726281"/>
                    <a:gd name="connsiteX8" fmla="*/ 846128 w 1127115"/>
                    <a:gd name="connsiteY8" fmla="*/ 259556 h 726281"/>
                    <a:gd name="connsiteX9" fmla="*/ 1058059 w 1127115"/>
                    <a:gd name="connsiteY9" fmla="*/ 371475 h 726281"/>
                    <a:gd name="connsiteX10" fmla="*/ 1043772 w 1127115"/>
                    <a:gd name="connsiteY10" fmla="*/ 419100 h 726281"/>
                    <a:gd name="connsiteX11" fmla="*/ 1081872 w 1127115"/>
                    <a:gd name="connsiteY11" fmla="*/ 547687 h 726281"/>
                    <a:gd name="connsiteX12" fmla="*/ 1127115 w 1127115"/>
                    <a:gd name="connsiteY12" fmla="*/ 652462 h 726281"/>
                    <a:gd name="connsiteX13" fmla="*/ 1041390 w 1127115"/>
                    <a:gd name="connsiteY13" fmla="*/ 652462 h 726281"/>
                    <a:gd name="connsiteX14" fmla="*/ 903278 w 1127115"/>
                    <a:gd name="connsiteY14" fmla="*/ 726281 h 726281"/>
                    <a:gd name="connsiteX15" fmla="*/ 817553 w 1127115"/>
                    <a:gd name="connsiteY15" fmla="*/ 664368 h 726281"/>
                    <a:gd name="connsiteX16" fmla="*/ 793740 w 1127115"/>
                    <a:gd name="connsiteY16" fmla="*/ 523875 h 726281"/>
                    <a:gd name="connsiteX17" fmla="*/ 767547 w 1127115"/>
                    <a:gd name="connsiteY17" fmla="*/ 507206 h 726281"/>
                    <a:gd name="connsiteX18" fmla="*/ 715159 w 1127115"/>
                    <a:gd name="connsiteY18" fmla="*/ 500062 h 726281"/>
                    <a:gd name="connsiteX19" fmla="*/ 674678 w 1127115"/>
                    <a:gd name="connsiteY19" fmla="*/ 492918 h 726281"/>
                    <a:gd name="connsiteX20" fmla="*/ 660390 w 1127115"/>
                    <a:gd name="connsiteY20" fmla="*/ 490537 h 726281"/>
                    <a:gd name="connsiteX21" fmla="*/ 524659 w 1127115"/>
                    <a:gd name="connsiteY21" fmla="*/ 492918 h 726281"/>
                    <a:gd name="connsiteX22" fmla="*/ 510372 w 1127115"/>
                    <a:gd name="connsiteY22" fmla="*/ 502443 h 726281"/>
                    <a:gd name="connsiteX23" fmla="*/ 496084 w 1127115"/>
                    <a:gd name="connsiteY23" fmla="*/ 511968 h 726281"/>
                    <a:gd name="connsiteX24" fmla="*/ 488940 w 1127115"/>
                    <a:gd name="connsiteY24" fmla="*/ 523875 h 726281"/>
                    <a:gd name="connsiteX25" fmla="*/ 305584 w 1127115"/>
                    <a:gd name="connsiteY25" fmla="*/ 592931 h 726281"/>
                    <a:gd name="connsiteX26" fmla="*/ 348447 w 1127115"/>
                    <a:gd name="connsiteY26" fmla="*/ 481012 h 726281"/>
                    <a:gd name="connsiteX27" fmla="*/ 329397 w 1127115"/>
                    <a:gd name="connsiteY27" fmla="*/ 404812 h 726281"/>
                    <a:gd name="connsiteX28" fmla="*/ 179378 w 1127115"/>
                    <a:gd name="connsiteY28" fmla="*/ 414337 h 726281"/>
                    <a:gd name="connsiteX29" fmla="*/ 62697 w 1127115"/>
                    <a:gd name="connsiteY29" fmla="*/ 178593 h 726281"/>
                    <a:gd name="connsiteX30" fmla="*/ 7928 w 1127115"/>
                    <a:gd name="connsiteY30" fmla="*/ 135731 h 726281"/>
                    <a:gd name="connsiteX31" fmla="*/ 41261 w 1127115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19187" h="726281">
                      <a:moveTo>
                        <a:pt x="33333" y="14286"/>
                      </a:moveTo>
                      <a:lnTo>
                        <a:pt x="250031" y="33337"/>
                      </a:lnTo>
                      <a:lnTo>
                        <a:pt x="297656" y="0"/>
                      </a:lnTo>
                      <a:lnTo>
                        <a:pt x="392906" y="45243"/>
                      </a:lnTo>
                      <a:lnTo>
                        <a:pt x="459581" y="130968"/>
                      </a:lnTo>
                      <a:lnTo>
                        <a:pt x="533400" y="126206"/>
                      </a:lnTo>
                      <a:lnTo>
                        <a:pt x="576262" y="114300"/>
                      </a:lnTo>
                      <a:lnTo>
                        <a:pt x="783431" y="88106"/>
                      </a:lnTo>
                      <a:lnTo>
                        <a:pt x="838200" y="259556"/>
                      </a:lnTo>
                      <a:lnTo>
                        <a:pt x="1050131" y="371475"/>
                      </a:lnTo>
                      <a:lnTo>
                        <a:pt x="1035844" y="419100"/>
                      </a:lnTo>
                      <a:lnTo>
                        <a:pt x="1073944" y="547687"/>
                      </a:lnTo>
                      <a:lnTo>
                        <a:pt x="1119187" y="652462"/>
                      </a:lnTo>
                      <a:lnTo>
                        <a:pt x="1033462" y="652462"/>
                      </a:lnTo>
                      <a:lnTo>
                        <a:pt x="895350" y="726281"/>
                      </a:lnTo>
                      <a:lnTo>
                        <a:pt x="809625" y="664368"/>
                      </a:lnTo>
                      <a:lnTo>
                        <a:pt x="785812" y="523875"/>
                      </a:lnTo>
                      <a:lnTo>
                        <a:pt x="759619" y="507206"/>
                      </a:lnTo>
                      <a:cubicBezTo>
                        <a:pt x="709202" y="497122"/>
                        <a:pt x="764219" y="507185"/>
                        <a:pt x="707231" y="500062"/>
                      </a:cubicBezTo>
                      <a:cubicBezTo>
                        <a:pt x="682176" y="496930"/>
                        <a:pt x="684976" y="496232"/>
                        <a:pt x="666750" y="492918"/>
                      </a:cubicBezTo>
                      <a:cubicBezTo>
                        <a:pt x="662000" y="492054"/>
                        <a:pt x="657225" y="491331"/>
                        <a:pt x="652462" y="490537"/>
                      </a:cubicBezTo>
                      <a:lnTo>
                        <a:pt x="516731" y="492918"/>
                      </a:lnTo>
                      <a:cubicBezTo>
                        <a:pt x="508575" y="493190"/>
                        <a:pt x="508434" y="497784"/>
                        <a:pt x="502444" y="502443"/>
                      </a:cubicBezTo>
                      <a:cubicBezTo>
                        <a:pt x="497926" y="505957"/>
                        <a:pt x="488156" y="511968"/>
                        <a:pt x="488156" y="511968"/>
                      </a:cubicBezTo>
                      <a:cubicBezTo>
                        <a:pt x="482409" y="520589"/>
                        <a:pt x="484674" y="516552"/>
                        <a:pt x="481012" y="523875"/>
                      </a:cubicBezTo>
                      <a:lnTo>
                        <a:pt x="297656" y="592931"/>
                      </a:lnTo>
                      <a:lnTo>
                        <a:pt x="340519" y="481012"/>
                      </a:lnTo>
                      <a:lnTo>
                        <a:pt x="321469" y="404812"/>
                      </a:lnTo>
                      <a:lnTo>
                        <a:pt x="171450" y="414337"/>
                      </a:lnTo>
                      <a:lnTo>
                        <a:pt x="54769" y="178593"/>
                      </a:lnTo>
                      <a:lnTo>
                        <a:pt x="0" y="135731"/>
                      </a:lnTo>
                      <a:cubicBezTo>
                        <a:pt x="34130" y="95249"/>
                        <a:pt x="30177" y="85727"/>
                        <a:pt x="33333" y="14286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1" name="Полилиния 10"/>
                <p:cNvSpPr>
                  <a:spLocks noChangeAspect="1"/>
                </p:cNvSpPr>
                <p:nvPr/>
              </p:nvSpPr>
              <p:spPr>
                <a:xfrm>
                  <a:off x="3400425" y="2800350"/>
                  <a:ext cx="659606" cy="823913"/>
                </a:xfrm>
                <a:custGeom>
                  <a:avLst/>
                  <a:gdLst>
                    <a:gd name="connsiteX0" fmla="*/ 154781 w 659606"/>
                    <a:gd name="connsiteY0" fmla="*/ 0 h 823913"/>
                    <a:gd name="connsiteX1" fmla="*/ 154781 w 659606"/>
                    <a:gd name="connsiteY1" fmla="*/ 0 h 823913"/>
                    <a:gd name="connsiteX2" fmla="*/ 154781 w 659606"/>
                    <a:gd name="connsiteY2" fmla="*/ 11906 h 823913"/>
                    <a:gd name="connsiteX3" fmla="*/ 271463 w 659606"/>
                    <a:gd name="connsiteY3" fmla="*/ 140494 h 823913"/>
                    <a:gd name="connsiteX4" fmla="*/ 264319 w 659606"/>
                    <a:gd name="connsiteY4" fmla="*/ 133350 h 823913"/>
                    <a:gd name="connsiteX5" fmla="*/ 304800 w 659606"/>
                    <a:gd name="connsiteY5" fmla="*/ 171450 h 823913"/>
                    <a:gd name="connsiteX6" fmla="*/ 295275 w 659606"/>
                    <a:gd name="connsiteY6" fmla="*/ 269081 h 823913"/>
                    <a:gd name="connsiteX7" fmla="*/ 411956 w 659606"/>
                    <a:gd name="connsiteY7" fmla="*/ 176213 h 823913"/>
                    <a:gd name="connsiteX8" fmla="*/ 569119 w 659606"/>
                    <a:gd name="connsiteY8" fmla="*/ 273844 h 823913"/>
                    <a:gd name="connsiteX9" fmla="*/ 659606 w 659606"/>
                    <a:gd name="connsiteY9" fmla="*/ 395288 h 823913"/>
                    <a:gd name="connsiteX10" fmla="*/ 614363 w 659606"/>
                    <a:gd name="connsiteY10" fmla="*/ 523875 h 823913"/>
                    <a:gd name="connsiteX11" fmla="*/ 488156 w 659606"/>
                    <a:gd name="connsiteY11" fmla="*/ 738188 h 823913"/>
                    <a:gd name="connsiteX12" fmla="*/ 347663 w 659606"/>
                    <a:gd name="connsiteY12" fmla="*/ 823913 h 823913"/>
                    <a:gd name="connsiteX13" fmla="*/ 214313 w 659606"/>
                    <a:gd name="connsiteY13" fmla="*/ 771525 h 823913"/>
                    <a:gd name="connsiteX14" fmla="*/ 97631 w 659606"/>
                    <a:gd name="connsiteY14" fmla="*/ 657225 h 823913"/>
                    <a:gd name="connsiteX15" fmla="*/ 16669 w 659606"/>
                    <a:gd name="connsiteY15" fmla="*/ 540544 h 823913"/>
                    <a:gd name="connsiteX16" fmla="*/ 0 w 659606"/>
                    <a:gd name="connsiteY16" fmla="*/ 407194 h 823913"/>
                    <a:gd name="connsiteX17" fmla="*/ 14288 w 659606"/>
                    <a:gd name="connsiteY17" fmla="*/ 366713 h 823913"/>
                    <a:gd name="connsiteX18" fmla="*/ 121444 w 659606"/>
                    <a:gd name="connsiteY18" fmla="*/ 316706 h 823913"/>
                    <a:gd name="connsiteX19" fmla="*/ 128588 w 659606"/>
                    <a:gd name="connsiteY19" fmla="*/ 109538 h 823913"/>
                    <a:gd name="connsiteX20" fmla="*/ 154781 w 659606"/>
                    <a:gd name="connsiteY20" fmla="*/ 0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59606" h="823913">
                      <a:moveTo>
                        <a:pt x="154781" y="0"/>
                      </a:moveTo>
                      <a:lnTo>
                        <a:pt x="154781" y="0"/>
                      </a:lnTo>
                      <a:lnTo>
                        <a:pt x="154781" y="11906"/>
                      </a:lnTo>
                      <a:lnTo>
                        <a:pt x="271463" y="140494"/>
                      </a:lnTo>
                      <a:lnTo>
                        <a:pt x="264319" y="133350"/>
                      </a:lnTo>
                      <a:lnTo>
                        <a:pt x="304800" y="171450"/>
                      </a:lnTo>
                      <a:lnTo>
                        <a:pt x="295275" y="269081"/>
                      </a:lnTo>
                      <a:lnTo>
                        <a:pt x="411956" y="176213"/>
                      </a:lnTo>
                      <a:lnTo>
                        <a:pt x="569119" y="273844"/>
                      </a:lnTo>
                      <a:lnTo>
                        <a:pt x="659606" y="395288"/>
                      </a:lnTo>
                      <a:lnTo>
                        <a:pt x="614363" y="523875"/>
                      </a:lnTo>
                      <a:lnTo>
                        <a:pt x="488156" y="738188"/>
                      </a:lnTo>
                      <a:lnTo>
                        <a:pt x="347663" y="823913"/>
                      </a:lnTo>
                      <a:lnTo>
                        <a:pt x="214313" y="771525"/>
                      </a:lnTo>
                      <a:lnTo>
                        <a:pt x="97631" y="657225"/>
                      </a:lnTo>
                      <a:lnTo>
                        <a:pt x="16669" y="540544"/>
                      </a:lnTo>
                      <a:lnTo>
                        <a:pt x="0" y="407194"/>
                      </a:lnTo>
                      <a:lnTo>
                        <a:pt x="14288" y="366713"/>
                      </a:lnTo>
                      <a:lnTo>
                        <a:pt x="121444" y="316706"/>
                      </a:lnTo>
                      <a:lnTo>
                        <a:pt x="128588" y="109538"/>
                      </a:lnTo>
                      <a:lnTo>
                        <a:pt x="154781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Полилиния 11"/>
                <p:cNvSpPr>
                  <a:spLocks noChangeAspect="1"/>
                </p:cNvSpPr>
                <p:nvPr/>
              </p:nvSpPr>
              <p:spPr>
                <a:xfrm>
                  <a:off x="3393281" y="3407569"/>
                  <a:ext cx="914400" cy="788194"/>
                </a:xfrm>
                <a:custGeom>
                  <a:avLst/>
                  <a:gdLst>
                    <a:gd name="connsiteX0" fmla="*/ 0 w 914400"/>
                    <a:gd name="connsiteY0" fmla="*/ 485775 h 788194"/>
                    <a:gd name="connsiteX1" fmla="*/ 147638 w 914400"/>
                    <a:gd name="connsiteY1" fmla="*/ 383381 h 788194"/>
                    <a:gd name="connsiteX2" fmla="*/ 238125 w 914400"/>
                    <a:gd name="connsiteY2" fmla="*/ 171450 h 788194"/>
                    <a:gd name="connsiteX3" fmla="*/ 354807 w 914400"/>
                    <a:gd name="connsiteY3" fmla="*/ 219075 h 788194"/>
                    <a:gd name="connsiteX4" fmla="*/ 502444 w 914400"/>
                    <a:gd name="connsiteY4" fmla="*/ 130969 h 788194"/>
                    <a:gd name="connsiteX5" fmla="*/ 576263 w 914400"/>
                    <a:gd name="connsiteY5" fmla="*/ 0 h 788194"/>
                    <a:gd name="connsiteX6" fmla="*/ 631032 w 914400"/>
                    <a:gd name="connsiteY6" fmla="*/ 42862 h 788194"/>
                    <a:gd name="connsiteX7" fmla="*/ 745332 w 914400"/>
                    <a:gd name="connsiteY7" fmla="*/ 273844 h 788194"/>
                    <a:gd name="connsiteX8" fmla="*/ 892969 w 914400"/>
                    <a:gd name="connsiteY8" fmla="*/ 271462 h 788194"/>
                    <a:gd name="connsiteX9" fmla="*/ 914400 w 914400"/>
                    <a:gd name="connsiteY9" fmla="*/ 338137 h 788194"/>
                    <a:gd name="connsiteX10" fmla="*/ 819150 w 914400"/>
                    <a:gd name="connsiteY10" fmla="*/ 592931 h 788194"/>
                    <a:gd name="connsiteX11" fmla="*/ 769144 w 914400"/>
                    <a:gd name="connsiteY11" fmla="*/ 571500 h 788194"/>
                    <a:gd name="connsiteX12" fmla="*/ 683419 w 914400"/>
                    <a:gd name="connsiteY12" fmla="*/ 621506 h 788194"/>
                    <a:gd name="connsiteX13" fmla="*/ 561975 w 914400"/>
                    <a:gd name="connsiteY13" fmla="*/ 538162 h 788194"/>
                    <a:gd name="connsiteX14" fmla="*/ 500063 w 914400"/>
                    <a:gd name="connsiteY14" fmla="*/ 631031 h 788194"/>
                    <a:gd name="connsiteX15" fmla="*/ 428625 w 914400"/>
                    <a:gd name="connsiteY15" fmla="*/ 557212 h 788194"/>
                    <a:gd name="connsiteX16" fmla="*/ 385763 w 914400"/>
                    <a:gd name="connsiteY16" fmla="*/ 716756 h 788194"/>
                    <a:gd name="connsiteX17" fmla="*/ 309563 w 914400"/>
                    <a:gd name="connsiteY17" fmla="*/ 714375 h 788194"/>
                    <a:gd name="connsiteX18" fmla="*/ 114300 w 914400"/>
                    <a:gd name="connsiteY18" fmla="*/ 788194 h 788194"/>
                    <a:gd name="connsiteX19" fmla="*/ 119063 w 914400"/>
                    <a:gd name="connsiteY19" fmla="*/ 759619 h 788194"/>
                    <a:gd name="connsiteX20" fmla="*/ 164307 w 914400"/>
                    <a:gd name="connsiteY20" fmla="*/ 678656 h 788194"/>
                    <a:gd name="connsiteX21" fmla="*/ 161925 w 914400"/>
                    <a:gd name="connsiteY21" fmla="*/ 657225 h 788194"/>
                    <a:gd name="connsiteX22" fmla="*/ 152400 w 914400"/>
                    <a:gd name="connsiteY22" fmla="*/ 638175 h 788194"/>
                    <a:gd name="connsiteX23" fmla="*/ 150019 w 914400"/>
                    <a:gd name="connsiteY23" fmla="*/ 628650 h 788194"/>
                    <a:gd name="connsiteX24" fmla="*/ 142875 w 914400"/>
                    <a:gd name="connsiteY24" fmla="*/ 623887 h 788194"/>
                    <a:gd name="connsiteX25" fmla="*/ 138113 w 914400"/>
                    <a:gd name="connsiteY25" fmla="*/ 616744 h 788194"/>
                    <a:gd name="connsiteX26" fmla="*/ 130969 w 914400"/>
                    <a:gd name="connsiteY26" fmla="*/ 611981 h 788194"/>
                    <a:gd name="connsiteX27" fmla="*/ 128588 w 914400"/>
                    <a:gd name="connsiteY27" fmla="*/ 609600 h 788194"/>
                    <a:gd name="connsiteX28" fmla="*/ 0 w 914400"/>
                    <a:gd name="connsiteY28" fmla="*/ 485775 h 78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14400" h="788194">
                      <a:moveTo>
                        <a:pt x="0" y="485775"/>
                      </a:moveTo>
                      <a:lnTo>
                        <a:pt x="147638" y="383381"/>
                      </a:lnTo>
                      <a:lnTo>
                        <a:pt x="238125" y="171450"/>
                      </a:lnTo>
                      <a:lnTo>
                        <a:pt x="354807" y="219075"/>
                      </a:lnTo>
                      <a:lnTo>
                        <a:pt x="502444" y="130969"/>
                      </a:lnTo>
                      <a:lnTo>
                        <a:pt x="576263" y="0"/>
                      </a:lnTo>
                      <a:lnTo>
                        <a:pt x="631032" y="42862"/>
                      </a:lnTo>
                      <a:lnTo>
                        <a:pt x="745332" y="273844"/>
                      </a:lnTo>
                      <a:lnTo>
                        <a:pt x="892969" y="271462"/>
                      </a:lnTo>
                      <a:lnTo>
                        <a:pt x="914400" y="338137"/>
                      </a:lnTo>
                      <a:lnTo>
                        <a:pt x="819150" y="592931"/>
                      </a:lnTo>
                      <a:lnTo>
                        <a:pt x="769144" y="571500"/>
                      </a:lnTo>
                      <a:lnTo>
                        <a:pt x="683419" y="621506"/>
                      </a:lnTo>
                      <a:lnTo>
                        <a:pt x="561975" y="538162"/>
                      </a:lnTo>
                      <a:lnTo>
                        <a:pt x="500063" y="631031"/>
                      </a:lnTo>
                      <a:lnTo>
                        <a:pt x="428625" y="557212"/>
                      </a:lnTo>
                      <a:lnTo>
                        <a:pt x="385763" y="716756"/>
                      </a:lnTo>
                      <a:lnTo>
                        <a:pt x="309563" y="714375"/>
                      </a:lnTo>
                      <a:lnTo>
                        <a:pt x="114300" y="788194"/>
                      </a:lnTo>
                      <a:lnTo>
                        <a:pt x="119063" y="759619"/>
                      </a:lnTo>
                      <a:lnTo>
                        <a:pt x="164307" y="678656"/>
                      </a:lnTo>
                      <a:cubicBezTo>
                        <a:pt x="163513" y="671512"/>
                        <a:pt x="163953" y="664121"/>
                        <a:pt x="161925" y="657225"/>
                      </a:cubicBezTo>
                      <a:cubicBezTo>
                        <a:pt x="159922" y="650414"/>
                        <a:pt x="152400" y="638175"/>
                        <a:pt x="152400" y="638175"/>
                      </a:cubicBezTo>
                      <a:cubicBezTo>
                        <a:pt x="151606" y="635000"/>
                        <a:pt x="151834" y="631373"/>
                        <a:pt x="150019" y="628650"/>
                      </a:cubicBezTo>
                      <a:cubicBezTo>
                        <a:pt x="148431" y="626269"/>
                        <a:pt x="144899" y="625911"/>
                        <a:pt x="142875" y="623887"/>
                      </a:cubicBezTo>
                      <a:cubicBezTo>
                        <a:pt x="140852" y="621864"/>
                        <a:pt x="140136" y="618767"/>
                        <a:pt x="138113" y="616744"/>
                      </a:cubicBezTo>
                      <a:cubicBezTo>
                        <a:pt x="136089" y="614720"/>
                        <a:pt x="133259" y="613698"/>
                        <a:pt x="130969" y="611981"/>
                      </a:cubicBezTo>
                      <a:cubicBezTo>
                        <a:pt x="130071" y="611308"/>
                        <a:pt x="129382" y="610394"/>
                        <a:pt x="128588" y="609600"/>
                      </a:cubicBezTo>
                      <a:lnTo>
                        <a:pt x="0" y="4857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3" name="Полилиния 12"/>
                <p:cNvSpPr>
                  <a:spLocks noChangeAspect="1"/>
                </p:cNvSpPr>
                <p:nvPr/>
              </p:nvSpPr>
              <p:spPr>
                <a:xfrm>
                  <a:off x="4212431" y="3762375"/>
                  <a:ext cx="926307" cy="509588"/>
                </a:xfrm>
                <a:custGeom>
                  <a:avLst/>
                  <a:gdLst>
                    <a:gd name="connsiteX0" fmla="*/ 0 w 926307"/>
                    <a:gd name="connsiteY0" fmla="*/ 235744 h 509588"/>
                    <a:gd name="connsiteX1" fmla="*/ 64294 w 926307"/>
                    <a:gd name="connsiteY1" fmla="*/ 95250 h 509588"/>
                    <a:gd name="connsiteX2" fmla="*/ 235744 w 926307"/>
                    <a:gd name="connsiteY2" fmla="*/ 38100 h 509588"/>
                    <a:gd name="connsiteX3" fmla="*/ 273844 w 926307"/>
                    <a:gd name="connsiteY3" fmla="*/ 0 h 509588"/>
                    <a:gd name="connsiteX4" fmla="*/ 404813 w 926307"/>
                    <a:gd name="connsiteY4" fmla="*/ 0 h 509588"/>
                    <a:gd name="connsiteX5" fmla="*/ 523875 w 926307"/>
                    <a:gd name="connsiteY5" fmla="*/ 19050 h 509588"/>
                    <a:gd name="connsiteX6" fmla="*/ 542925 w 926307"/>
                    <a:gd name="connsiteY6" fmla="*/ 47625 h 509588"/>
                    <a:gd name="connsiteX7" fmla="*/ 569119 w 926307"/>
                    <a:gd name="connsiteY7" fmla="*/ 171450 h 509588"/>
                    <a:gd name="connsiteX8" fmla="*/ 650082 w 926307"/>
                    <a:gd name="connsiteY8" fmla="*/ 233363 h 509588"/>
                    <a:gd name="connsiteX9" fmla="*/ 790575 w 926307"/>
                    <a:gd name="connsiteY9" fmla="*/ 157163 h 509588"/>
                    <a:gd name="connsiteX10" fmla="*/ 888207 w 926307"/>
                    <a:gd name="connsiteY10" fmla="*/ 166688 h 509588"/>
                    <a:gd name="connsiteX11" fmla="*/ 878682 w 926307"/>
                    <a:gd name="connsiteY11" fmla="*/ 335756 h 509588"/>
                    <a:gd name="connsiteX12" fmla="*/ 926307 w 926307"/>
                    <a:gd name="connsiteY12" fmla="*/ 454819 h 509588"/>
                    <a:gd name="connsiteX13" fmla="*/ 881063 w 926307"/>
                    <a:gd name="connsiteY13" fmla="*/ 464344 h 509588"/>
                    <a:gd name="connsiteX14" fmla="*/ 778669 w 926307"/>
                    <a:gd name="connsiteY14" fmla="*/ 404813 h 509588"/>
                    <a:gd name="connsiteX15" fmla="*/ 557213 w 926307"/>
                    <a:gd name="connsiteY15" fmla="*/ 500063 h 509588"/>
                    <a:gd name="connsiteX16" fmla="*/ 421482 w 926307"/>
                    <a:gd name="connsiteY16" fmla="*/ 407194 h 509588"/>
                    <a:gd name="connsiteX17" fmla="*/ 245269 w 926307"/>
                    <a:gd name="connsiteY17" fmla="*/ 431006 h 509588"/>
                    <a:gd name="connsiteX18" fmla="*/ 80963 w 926307"/>
                    <a:gd name="connsiteY18" fmla="*/ 509588 h 509588"/>
                    <a:gd name="connsiteX19" fmla="*/ 114300 w 926307"/>
                    <a:gd name="connsiteY19" fmla="*/ 419100 h 509588"/>
                    <a:gd name="connsiteX20" fmla="*/ 57150 w 926307"/>
                    <a:gd name="connsiteY20" fmla="*/ 271463 h 509588"/>
                    <a:gd name="connsiteX21" fmla="*/ 0 w 926307"/>
                    <a:gd name="connsiteY21" fmla="*/ 235744 h 50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26307" h="509588">
                      <a:moveTo>
                        <a:pt x="0" y="235744"/>
                      </a:moveTo>
                      <a:lnTo>
                        <a:pt x="64294" y="95250"/>
                      </a:lnTo>
                      <a:lnTo>
                        <a:pt x="235744" y="38100"/>
                      </a:lnTo>
                      <a:lnTo>
                        <a:pt x="273844" y="0"/>
                      </a:lnTo>
                      <a:lnTo>
                        <a:pt x="404813" y="0"/>
                      </a:lnTo>
                      <a:lnTo>
                        <a:pt x="523875" y="19050"/>
                      </a:lnTo>
                      <a:lnTo>
                        <a:pt x="542925" y="47625"/>
                      </a:lnTo>
                      <a:lnTo>
                        <a:pt x="569119" y="171450"/>
                      </a:lnTo>
                      <a:lnTo>
                        <a:pt x="650082" y="233363"/>
                      </a:lnTo>
                      <a:lnTo>
                        <a:pt x="790575" y="157163"/>
                      </a:lnTo>
                      <a:lnTo>
                        <a:pt x="888207" y="166688"/>
                      </a:lnTo>
                      <a:lnTo>
                        <a:pt x="878682" y="335756"/>
                      </a:lnTo>
                      <a:lnTo>
                        <a:pt x="926307" y="454819"/>
                      </a:lnTo>
                      <a:lnTo>
                        <a:pt x="881063" y="464344"/>
                      </a:lnTo>
                      <a:lnTo>
                        <a:pt x="778669" y="404813"/>
                      </a:lnTo>
                      <a:lnTo>
                        <a:pt x="557213" y="500063"/>
                      </a:lnTo>
                      <a:lnTo>
                        <a:pt x="421482" y="407194"/>
                      </a:lnTo>
                      <a:lnTo>
                        <a:pt x="245269" y="431006"/>
                      </a:lnTo>
                      <a:lnTo>
                        <a:pt x="80963" y="509588"/>
                      </a:lnTo>
                      <a:lnTo>
                        <a:pt x="114300" y="419100"/>
                      </a:lnTo>
                      <a:lnTo>
                        <a:pt x="57150" y="271463"/>
                      </a:lnTo>
                      <a:lnTo>
                        <a:pt x="0" y="235744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4" name="Полилиния 13"/>
                <p:cNvSpPr>
                  <a:spLocks noChangeAspect="1"/>
                </p:cNvSpPr>
                <p:nvPr/>
              </p:nvSpPr>
              <p:spPr>
                <a:xfrm>
                  <a:off x="4998244" y="3188494"/>
                  <a:ext cx="621506" cy="1073944"/>
                </a:xfrm>
                <a:custGeom>
                  <a:avLst/>
                  <a:gdLst>
                    <a:gd name="connsiteX0" fmla="*/ 50006 w 621506"/>
                    <a:gd name="connsiteY0" fmla="*/ 416719 h 1073944"/>
                    <a:gd name="connsiteX1" fmla="*/ 133350 w 621506"/>
                    <a:gd name="connsiteY1" fmla="*/ 381000 h 1073944"/>
                    <a:gd name="connsiteX2" fmla="*/ 202406 w 621506"/>
                    <a:gd name="connsiteY2" fmla="*/ 180975 h 1073944"/>
                    <a:gd name="connsiteX3" fmla="*/ 297656 w 621506"/>
                    <a:gd name="connsiteY3" fmla="*/ 178594 h 1073944"/>
                    <a:gd name="connsiteX4" fmla="*/ 338137 w 621506"/>
                    <a:gd name="connsiteY4" fmla="*/ 0 h 1073944"/>
                    <a:gd name="connsiteX5" fmla="*/ 619125 w 621506"/>
                    <a:gd name="connsiteY5" fmla="*/ 40481 h 1073944"/>
                    <a:gd name="connsiteX6" fmla="*/ 621506 w 621506"/>
                    <a:gd name="connsiteY6" fmla="*/ 257175 h 1073944"/>
                    <a:gd name="connsiteX7" fmla="*/ 502444 w 621506"/>
                    <a:gd name="connsiteY7" fmla="*/ 516731 h 1073944"/>
                    <a:gd name="connsiteX8" fmla="*/ 516731 w 621506"/>
                    <a:gd name="connsiteY8" fmla="*/ 671512 h 1073944"/>
                    <a:gd name="connsiteX9" fmla="*/ 523875 w 621506"/>
                    <a:gd name="connsiteY9" fmla="*/ 742950 h 1073944"/>
                    <a:gd name="connsiteX10" fmla="*/ 461962 w 621506"/>
                    <a:gd name="connsiteY10" fmla="*/ 897731 h 1073944"/>
                    <a:gd name="connsiteX11" fmla="*/ 447675 w 621506"/>
                    <a:gd name="connsiteY11" fmla="*/ 1073944 h 1073944"/>
                    <a:gd name="connsiteX12" fmla="*/ 378619 w 621506"/>
                    <a:gd name="connsiteY12" fmla="*/ 1014412 h 1073944"/>
                    <a:gd name="connsiteX13" fmla="*/ 247650 w 621506"/>
                    <a:gd name="connsiteY13" fmla="*/ 1031081 h 1073944"/>
                    <a:gd name="connsiteX14" fmla="*/ 147637 w 621506"/>
                    <a:gd name="connsiteY14" fmla="*/ 1028700 h 1073944"/>
                    <a:gd name="connsiteX15" fmla="*/ 97631 w 621506"/>
                    <a:gd name="connsiteY15" fmla="*/ 916781 h 1073944"/>
                    <a:gd name="connsiteX16" fmla="*/ 95250 w 621506"/>
                    <a:gd name="connsiteY16" fmla="*/ 731044 h 1073944"/>
                    <a:gd name="connsiteX17" fmla="*/ 0 w 621506"/>
                    <a:gd name="connsiteY17" fmla="*/ 511969 h 1073944"/>
                    <a:gd name="connsiteX18" fmla="*/ 50006 w 621506"/>
                    <a:gd name="connsiteY18" fmla="*/ 416719 h 107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1506" h="1073944">
                      <a:moveTo>
                        <a:pt x="50006" y="416719"/>
                      </a:moveTo>
                      <a:lnTo>
                        <a:pt x="133350" y="381000"/>
                      </a:lnTo>
                      <a:lnTo>
                        <a:pt x="202406" y="180975"/>
                      </a:lnTo>
                      <a:lnTo>
                        <a:pt x="297656" y="178594"/>
                      </a:lnTo>
                      <a:lnTo>
                        <a:pt x="338137" y="0"/>
                      </a:lnTo>
                      <a:lnTo>
                        <a:pt x="619125" y="40481"/>
                      </a:lnTo>
                      <a:cubicBezTo>
                        <a:pt x="619919" y="112712"/>
                        <a:pt x="620712" y="184944"/>
                        <a:pt x="621506" y="257175"/>
                      </a:cubicBezTo>
                      <a:lnTo>
                        <a:pt x="502444" y="516731"/>
                      </a:lnTo>
                      <a:lnTo>
                        <a:pt x="516731" y="671512"/>
                      </a:lnTo>
                      <a:lnTo>
                        <a:pt x="523875" y="742950"/>
                      </a:lnTo>
                      <a:lnTo>
                        <a:pt x="461962" y="897731"/>
                      </a:lnTo>
                      <a:lnTo>
                        <a:pt x="447675" y="1073944"/>
                      </a:lnTo>
                      <a:lnTo>
                        <a:pt x="378619" y="1014412"/>
                      </a:lnTo>
                      <a:lnTo>
                        <a:pt x="247650" y="1031081"/>
                      </a:lnTo>
                      <a:lnTo>
                        <a:pt x="147637" y="1028700"/>
                      </a:lnTo>
                      <a:lnTo>
                        <a:pt x="97631" y="916781"/>
                      </a:lnTo>
                      <a:cubicBezTo>
                        <a:pt x="96837" y="854869"/>
                        <a:pt x="96044" y="792956"/>
                        <a:pt x="95250" y="731044"/>
                      </a:cubicBezTo>
                      <a:lnTo>
                        <a:pt x="0" y="511969"/>
                      </a:lnTo>
                      <a:lnTo>
                        <a:pt x="50006" y="416719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5" name="Полилиния 14"/>
                <p:cNvSpPr>
                  <a:spLocks noChangeAspect="1"/>
                </p:cNvSpPr>
                <p:nvPr/>
              </p:nvSpPr>
              <p:spPr>
                <a:xfrm>
                  <a:off x="5434013" y="3217069"/>
                  <a:ext cx="561975" cy="1200150"/>
                </a:xfrm>
                <a:custGeom>
                  <a:avLst/>
                  <a:gdLst>
                    <a:gd name="connsiteX0" fmla="*/ 226218 w 561975"/>
                    <a:gd name="connsiteY0" fmla="*/ 33337 h 1200150"/>
                    <a:gd name="connsiteX1" fmla="*/ 352425 w 561975"/>
                    <a:gd name="connsiteY1" fmla="*/ 7144 h 1200150"/>
                    <a:gd name="connsiteX2" fmla="*/ 330993 w 561975"/>
                    <a:gd name="connsiteY2" fmla="*/ 152400 h 1200150"/>
                    <a:gd name="connsiteX3" fmla="*/ 457200 w 561975"/>
                    <a:gd name="connsiteY3" fmla="*/ 185737 h 1200150"/>
                    <a:gd name="connsiteX4" fmla="*/ 561975 w 561975"/>
                    <a:gd name="connsiteY4" fmla="*/ 188119 h 1200150"/>
                    <a:gd name="connsiteX5" fmla="*/ 514350 w 561975"/>
                    <a:gd name="connsiteY5" fmla="*/ 338137 h 1200150"/>
                    <a:gd name="connsiteX6" fmla="*/ 471487 w 561975"/>
                    <a:gd name="connsiteY6" fmla="*/ 407194 h 1200150"/>
                    <a:gd name="connsiteX7" fmla="*/ 366712 w 561975"/>
                    <a:gd name="connsiteY7" fmla="*/ 504825 h 1200150"/>
                    <a:gd name="connsiteX8" fmla="*/ 357187 w 561975"/>
                    <a:gd name="connsiteY8" fmla="*/ 576262 h 1200150"/>
                    <a:gd name="connsiteX9" fmla="*/ 378618 w 561975"/>
                    <a:gd name="connsiteY9" fmla="*/ 614362 h 1200150"/>
                    <a:gd name="connsiteX10" fmla="*/ 333375 w 561975"/>
                    <a:gd name="connsiteY10" fmla="*/ 776287 h 1200150"/>
                    <a:gd name="connsiteX11" fmla="*/ 388143 w 561975"/>
                    <a:gd name="connsiteY11" fmla="*/ 845344 h 1200150"/>
                    <a:gd name="connsiteX12" fmla="*/ 390525 w 561975"/>
                    <a:gd name="connsiteY12" fmla="*/ 921544 h 1200150"/>
                    <a:gd name="connsiteX13" fmla="*/ 471487 w 561975"/>
                    <a:gd name="connsiteY13" fmla="*/ 916781 h 1200150"/>
                    <a:gd name="connsiteX14" fmla="*/ 421481 w 561975"/>
                    <a:gd name="connsiteY14" fmla="*/ 1083469 h 1200150"/>
                    <a:gd name="connsiteX15" fmla="*/ 452437 w 561975"/>
                    <a:gd name="connsiteY15" fmla="*/ 1200150 h 1200150"/>
                    <a:gd name="connsiteX16" fmla="*/ 245268 w 561975"/>
                    <a:gd name="connsiteY16" fmla="*/ 1121569 h 1200150"/>
                    <a:gd name="connsiteX17" fmla="*/ 0 w 561975"/>
                    <a:gd name="connsiteY17" fmla="*/ 1166812 h 1200150"/>
                    <a:gd name="connsiteX18" fmla="*/ 16668 w 561975"/>
                    <a:gd name="connsiteY18" fmla="*/ 1016794 h 1200150"/>
                    <a:gd name="connsiteX19" fmla="*/ 26193 w 561975"/>
                    <a:gd name="connsiteY19" fmla="*/ 885825 h 1200150"/>
                    <a:gd name="connsiteX20" fmla="*/ 90487 w 561975"/>
                    <a:gd name="connsiteY20" fmla="*/ 719137 h 1200150"/>
                    <a:gd name="connsiteX21" fmla="*/ 76200 w 561975"/>
                    <a:gd name="connsiteY21" fmla="*/ 483394 h 1200150"/>
                    <a:gd name="connsiteX22" fmla="*/ 188118 w 561975"/>
                    <a:gd name="connsiteY22" fmla="*/ 226219 h 1200150"/>
                    <a:gd name="connsiteX23" fmla="*/ 183356 w 561975"/>
                    <a:gd name="connsiteY23" fmla="*/ 0 h 1200150"/>
                    <a:gd name="connsiteX24" fmla="*/ 226218 w 561975"/>
                    <a:gd name="connsiteY24" fmla="*/ 33337 h 120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1975" h="1200150">
                      <a:moveTo>
                        <a:pt x="226218" y="33337"/>
                      </a:moveTo>
                      <a:lnTo>
                        <a:pt x="352425" y="7144"/>
                      </a:lnTo>
                      <a:lnTo>
                        <a:pt x="330993" y="152400"/>
                      </a:lnTo>
                      <a:lnTo>
                        <a:pt x="457200" y="185737"/>
                      </a:lnTo>
                      <a:lnTo>
                        <a:pt x="561975" y="188119"/>
                      </a:lnTo>
                      <a:lnTo>
                        <a:pt x="514350" y="338137"/>
                      </a:lnTo>
                      <a:lnTo>
                        <a:pt x="471487" y="407194"/>
                      </a:lnTo>
                      <a:lnTo>
                        <a:pt x="366712" y="504825"/>
                      </a:lnTo>
                      <a:lnTo>
                        <a:pt x="357187" y="576262"/>
                      </a:lnTo>
                      <a:lnTo>
                        <a:pt x="378618" y="614362"/>
                      </a:lnTo>
                      <a:lnTo>
                        <a:pt x="333375" y="776287"/>
                      </a:lnTo>
                      <a:lnTo>
                        <a:pt x="388143" y="845344"/>
                      </a:lnTo>
                      <a:lnTo>
                        <a:pt x="390525" y="921544"/>
                      </a:lnTo>
                      <a:lnTo>
                        <a:pt x="471487" y="916781"/>
                      </a:lnTo>
                      <a:lnTo>
                        <a:pt x="421481" y="1083469"/>
                      </a:lnTo>
                      <a:lnTo>
                        <a:pt x="452437" y="1200150"/>
                      </a:lnTo>
                      <a:lnTo>
                        <a:pt x="245268" y="1121569"/>
                      </a:lnTo>
                      <a:lnTo>
                        <a:pt x="0" y="1166812"/>
                      </a:lnTo>
                      <a:lnTo>
                        <a:pt x="16668" y="1016794"/>
                      </a:lnTo>
                      <a:lnTo>
                        <a:pt x="26193" y="885825"/>
                      </a:lnTo>
                      <a:lnTo>
                        <a:pt x="90487" y="719137"/>
                      </a:lnTo>
                      <a:lnTo>
                        <a:pt x="76200" y="483394"/>
                      </a:lnTo>
                      <a:lnTo>
                        <a:pt x="188118" y="226219"/>
                      </a:lnTo>
                      <a:lnTo>
                        <a:pt x="183356" y="0"/>
                      </a:lnTo>
                      <a:lnTo>
                        <a:pt x="226218" y="3333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6" name="Полилиния 15"/>
                <p:cNvSpPr>
                  <a:spLocks noChangeAspect="1"/>
                </p:cNvSpPr>
                <p:nvPr/>
              </p:nvSpPr>
              <p:spPr>
                <a:xfrm>
                  <a:off x="4229100" y="4169569"/>
                  <a:ext cx="721519" cy="447675"/>
                </a:xfrm>
                <a:custGeom>
                  <a:avLst/>
                  <a:gdLst>
                    <a:gd name="connsiteX0" fmla="*/ 0 w 721519"/>
                    <a:gd name="connsiteY0" fmla="*/ 214312 h 447675"/>
                    <a:gd name="connsiteX1" fmla="*/ 42863 w 721519"/>
                    <a:gd name="connsiteY1" fmla="*/ 178594 h 447675"/>
                    <a:gd name="connsiteX2" fmla="*/ 66675 w 721519"/>
                    <a:gd name="connsiteY2" fmla="*/ 95250 h 447675"/>
                    <a:gd name="connsiteX3" fmla="*/ 235744 w 721519"/>
                    <a:gd name="connsiteY3" fmla="*/ 16669 h 447675"/>
                    <a:gd name="connsiteX4" fmla="*/ 404813 w 721519"/>
                    <a:gd name="connsiteY4" fmla="*/ 0 h 447675"/>
                    <a:gd name="connsiteX5" fmla="*/ 547688 w 721519"/>
                    <a:gd name="connsiteY5" fmla="*/ 97631 h 447675"/>
                    <a:gd name="connsiteX6" fmla="*/ 661988 w 721519"/>
                    <a:gd name="connsiteY6" fmla="*/ 40481 h 447675"/>
                    <a:gd name="connsiteX7" fmla="*/ 721519 w 721519"/>
                    <a:gd name="connsiteY7" fmla="*/ 119062 h 447675"/>
                    <a:gd name="connsiteX8" fmla="*/ 640556 w 721519"/>
                    <a:gd name="connsiteY8" fmla="*/ 254794 h 447675"/>
                    <a:gd name="connsiteX9" fmla="*/ 616744 w 721519"/>
                    <a:gd name="connsiteY9" fmla="*/ 245269 h 447675"/>
                    <a:gd name="connsiteX10" fmla="*/ 526256 w 721519"/>
                    <a:gd name="connsiteY10" fmla="*/ 361950 h 447675"/>
                    <a:gd name="connsiteX11" fmla="*/ 531019 w 721519"/>
                    <a:gd name="connsiteY11" fmla="*/ 428625 h 447675"/>
                    <a:gd name="connsiteX12" fmla="*/ 521494 w 721519"/>
                    <a:gd name="connsiteY12" fmla="*/ 447675 h 447675"/>
                    <a:gd name="connsiteX13" fmla="*/ 414338 w 721519"/>
                    <a:gd name="connsiteY13" fmla="*/ 411956 h 447675"/>
                    <a:gd name="connsiteX14" fmla="*/ 283369 w 721519"/>
                    <a:gd name="connsiteY14" fmla="*/ 390525 h 447675"/>
                    <a:gd name="connsiteX15" fmla="*/ 130969 w 721519"/>
                    <a:gd name="connsiteY15" fmla="*/ 400050 h 447675"/>
                    <a:gd name="connsiteX16" fmla="*/ 126206 w 721519"/>
                    <a:gd name="connsiteY16" fmla="*/ 257175 h 447675"/>
                    <a:gd name="connsiteX17" fmla="*/ 0 w 721519"/>
                    <a:gd name="connsiteY17" fmla="*/ 214312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1519" h="447675">
                      <a:moveTo>
                        <a:pt x="0" y="214312"/>
                      </a:moveTo>
                      <a:lnTo>
                        <a:pt x="42863" y="178594"/>
                      </a:lnTo>
                      <a:lnTo>
                        <a:pt x="66675" y="95250"/>
                      </a:lnTo>
                      <a:lnTo>
                        <a:pt x="235744" y="16669"/>
                      </a:lnTo>
                      <a:lnTo>
                        <a:pt x="404813" y="0"/>
                      </a:lnTo>
                      <a:lnTo>
                        <a:pt x="547688" y="97631"/>
                      </a:lnTo>
                      <a:lnTo>
                        <a:pt x="661988" y="40481"/>
                      </a:lnTo>
                      <a:lnTo>
                        <a:pt x="721519" y="119062"/>
                      </a:lnTo>
                      <a:lnTo>
                        <a:pt x="640556" y="254794"/>
                      </a:lnTo>
                      <a:lnTo>
                        <a:pt x="616744" y="245269"/>
                      </a:lnTo>
                      <a:lnTo>
                        <a:pt x="526256" y="361950"/>
                      </a:lnTo>
                      <a:lnTo>
                        <a:pt x="531019" y="428625"/>
                      </a:lnTo>
                      <a:lnTo>
                        <a:pt x="521494" y="447675"/>
                      </a:lnTo>
                      <a:lnTo>
                        <a:pt x="414338" y="411956"/>
                      </a:lnTo>
                      <a:lnTo>
                        <a:pt x="283369" y="390525"/>
                      </a:lnTo>
                      <a:lnTo>
                        <a:pt x="130969" y="400050"/>
                      </a:lnTo>
                      <a:lnTo>
                        <a:pt x="126206" y="257175"/>
                      </a:lnTo>
                      <a:lnTo>
                        <a:pt x="0" y="214312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7" name="Полилиния 16"/>
                <p:cNvSpPr>
                  <a:spLocks noChangeAspect="1"/>
                </p:cNvSpPr>
                <p:nvPr/>
              </p:nvSpPr>
              <p:spPr>
                <a:xfrm>
                  <a:off x="3509963" y="3948113"/>
                  <a:ext cx="819150" cy="569118"/>
                </a:xfrm>
                <a:custGeom>
                  <a:avLst/>
                  <a:gdLst>
                    <a:gd name="connsiteX0" fmla="*/ 150018 w 819150"/>
                    <a:gd name="connsiteY0" fmla="*/ 497681 h 569118"/>
                    <a:gd name="connsiteX1" fmla="*/ 138112 w 819150"/>
                    <a:gd name="connsiteY1" fmla="*/ 440531 h 569118"/>
                    <a:gd name="connsiteX2" fmla="*/ 23812 w 819150"/>
                    <a:gd name="connsiteY2" fmla="*/ 404812 h 569118"/>
                    <a:gd name="connsiteX3" fmla="*/ 0 w 819150"/>
                    <a:gd name="connsiteY3" fmla="*/ 240506 h 569118"/>
                    <a:gd name="connsiteX4" fmla="*/ 190500 w 819150"/>
                    <a:gd name="connsiteY4" fmla="*/ 171450 h 569118"/>
                    <a:gd name="connsiteX5" fmla="*/ 271462 w 819150"/>
                    <a:gd name="connsiteY5" fmla="*/ 176212 h 569118"/>
                    <a:gd name="connsiteX6" fmla="*/ 309562 w 819150"/>
                    <a:gd name="connsiteY6" fmla="*/ 21431 h 569118"/>
                    <a:gd name="connsiteX7" fmla="*/ 383381 w 819150"/>
                    <a:gd name="connsiteY7" fmla="*/ 85725 h 569118"/>
                    <a:gd name="connsiteX8" fmla="*/ 445293 w 819150"/>
                    <a:gd name="connsiteY8" fmla="*/ 0 h 569118"/>
                    <a:gd name="connsiteX9" fmla="*/ 569118 w 819150"/>
                    <a:gd name="connsiteY9" fmla="*/ 83343 h 569118"/>
                    <a:gd name="connsiteX10" fmla="*/ 654843 w 819150"/>
                    <a:gd name="connsiteY10" fmla="*/ 23812 h 569118"/>
                    <a:gd name="connsiteX11" fmla="*/ 764381 w 819150"/>
                    <a:gd name="connsiteY11" fmla="*/ 80962 h 569118"/>
                    <a:gd name="connsiteX12" fmla="*/ 819150 w 819150"/>
                    <a:gd name="connsiteY12" fmla="*/ 233362 h 569118"/>
                    <a:gd name="connsiteX13" fmla="*/ 757237 w 819150"/>
                    <a:gd name="connsiteY13" fmla="*/ 402431 h 569118"/>
                    <a:gd name="connsiteX14" fmla="*/ 723900 w 819150"/>
                    <a:gd name="connsiteY14" fmla="*/ 433387 h 569118"/>
                    <a:gd name="connsiteX15" fmla="*/ 673893 w 819150"/>
                    <a:gd name="connsiteY15" fmla="*/ 461962 h 569118"/>
                    <a:gd name="connsiteX16" fmla="*/ 597693 w 819150"/>
                    <a:gd name="connsiteY16" fmla="*/ 564356 h 569118"/>
                    <a:gd name="connsiteX17" fmla="*/ 519112 w 819150"/>
                    <a:gd name="connsiteY17" fmla="*/ 569118 h 569118"/>
                    <a:gd name="connsiteX18" fmla="*/ 295275 w 819150"/>
                    <a:gd name="connsiteY18" fmla="*/ 485775 h 569118"/>
                    <a:gd name="connsiteX19" fmla="*/ 150018 w 819150"/>
                    <a:gd name="connsiteY19" fmla="*/ 497681 h 569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9150" h="569118">
                      <a:moveTo>
                        <a:pt x="150018" y="497681"/>
                      </a:moveTo>
                      <a:lnTo>
                        <a:pt x="138112" y="440531"/>
                      </a:lnTo>
                      <a:lnTo>
                        <a:pt x="23812" y="404812"/>
                      </a:lnTo>
                      <a:lnTo>
                        <a:pt x="0" y="240506"/>
                      </a:lnTo>
                      <a:lnTo>
                        <a:pt x="190500" y="171450"/>
                      </a:lnTo>
                      <a:lnTo>
                        <a:pt x="271462" y="176212"/>
                      </a:lnTo>
                      <a:lnTo>
                        <a:pt x="309562" y="21431"/>
                      </a:lnTo>
                      <a:lnTo>
                        <a:pt x="383381" y="85725"/>
                      </a:lnTo>
                      <a:lnTo>
                        <a:pt x="445293" y="0"/>
                      </a:lnTo>
                      <a:lnTo>
                        <a:pt x="569118" y="83343"/>
                      </a:lnTo>
                      <a:lnTo>
                        <a:pt x="654843" y="23812"/>
                      </a:lnTo>
                      <a:lnTo>
                        <a:pt x="764381" y="80962"/>
                      </a:lnTo>
                      <a:lnTo>
                        <a:pt x="819150" y="233362"/>
                      </a:lnTo>
                      <a:lnTo>
                        <a:pt x="757237" y="402431"/>
                      </a:lnTo>
                      <a:lnTo>
                        <a:pt x="723900" y="433387"/>
                      </a:lnTo>
                      <a:lnTo>
                        <a:pt x="673893" y="461962"/>
                      </a:lnTo>
                      <a:lnTo>
                        <a:pt x="597693" y="564356"/>
                      </a:lnTo>
                      <a:lnTo>
                        <a:pt x="519112" y="569118"/>
                      </a:lnTo>
                      <a:lnTo>
                        <a:pt x="295275" y="485775"/>
                      </a:lnTo>
                      <a:lnTo>
                        <a:pt x="150018" y="49768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8" name="Полилиния 17"/>
                <p:cNvSpPr>
                  <a:spLocks noChangeAspect="1"/>
                </p:cNvSpPr>
                <p:nvPr/>
              </p:nvSpPr>
              <p:spPr>
                <a:xfrm>
                  <a:off x="4872038" y="4164806"/>
                  <a:ext cx="573881" cy="621507"/>
                </a:xfrm>
                <a:custGeom>
                  <a:avLst/>
                  <a:gdLst>
                    <a:gd name="connsiteX0" fmla="*/ 0 w 573881"/>
                    <a:gd name="connsiteY0" fmla="*/ 254794 h 621507"/>
                    <a:gd name="connsiteX1" fmla="*/ 64293 w 573881"/>
                    <a:gd name="connsiteY1" fmla="*/ 283369 h 621507"/>
                    <a:gd name="connsiteX2" fmla="*/ 119062 w 573881"/>
                    <a:gd name="connsiteY2" fmla="*/ 395288 h 621507"/>
                    <a:gd name="connsiteX3" fmla="*/ 121443 w 573881"/>
                    <a:gd name="connsiteY3" fmla="*/ 469107 h 621507"/>
                    <a:gd name="connsiteX4" fmla="*/ 140493 w 573881"/>
                    <a:gd name="connsiteY4" fmla="*/ 528638 h 621507"/>
                    <a:gd name="connsiteX5" fmla="*/ 207168 w 573881"/>
                    <a:gd name="connsiteY5" fmla="*/ 621507 h 621507"/>
                    <a:gd name="connsiteX6" fmla="*/ 340518 w 573881"/>
                    <a:gd name="connsiteY6" fmla="*/ 559594 h 621507"/>
                    <a:gd name="connsiteX7" fmla="*/ 307181 w 573881"/>
                    <a:gd name="connsiteY7" fmla="*/ 545307 h 621507"/>
                    <a:gd name="connsiteX8" fmla="*/ 311943 w 573881"/>
                    <a:gd name="connsiteY8" fmla="*/ 476250 h 621507"/>
                    <a:gd name="connsiteX9" fmla="*/ 452437 w 573881"/>
                    <a:gd name="connsiteY9" fmla="*/ 288132 h 621507"/>
                    <a:gd name="connsiteX10" fmla="*/ 559593 w 573881"/>
                    <a:gd name="connsiteY10" fmla="*/ 245269 h 621507"/>
                    <a:gd name="connsiteX11" fmla="*/ 573881 w 573881"/>
                    <a:gd name="connsiteY11" fmla="*/ 97632 h 621507"/>
                    <a:gd name="connsiteX12" fmla="*/ 502443 w 573881"/>
                    <a:gd name="connsiteY12" fmla="*/ 38100 h 621507"/>
                    <a:gd name="connsiteX13" fmla="*/ 378618 w 573881"/>
                    <a:gd name="connsiteY13" fmla="*/ 54769 h 621507"/>
                    <a:gd name="connsiteX14" fmla="*/ 266700 w 573881"/>
                    <a:gd name="connsiteY14" fmla="*/ 47625 h 621507"/>
                    <a:gd name="connsiteX15" fmla="*/ 223837 w 573881"/>
                    <a:gd name="connsiteY15" fmla="*/ 61913 h 621507"/>
                    <a:gd name="connsiteX16" fmla="*/ 114300 w 573881"/>
                    <a:gd name="connsiteY16" fmla="*/ 0 h 621507"/>
                    <a:gd name="connsiteX17" fmla="*/ 9525 w 573881"/>
                    <a:gd name="connsiteY17" fmla="*/ 45244 h 621507"/>
                    <a:gd name="connsiteX18" fmla="*/ 71437 w 573881"/>
                    <a:gd name="connsiteY18" fmla="*/ 114300 h 621507"/>
                    <a:gd name="connsiteX19" fmla="*/ 0 w 573881"/>
                    <a:gd name="connsiteY19" fmla="*/ 254794 h 62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3881" h="621507">
                      <a:moveTo>
                        <a:pt x="0" y="254794"/>
                      </a:moveTo>
                      <a:lnTo>
                        <a:pt x="64293" y="283369"/>
                      </a:lnTo>
                      <a:lnTo>
                        <a:pt x="119062" y="395288"/>
                      </a:lnTo>
                      <a:cubicBezTo>
                        <a:pt x="119856" y="419894"/>
                        <a:pt x="120649" y="444501"/>
                        <a:pt x="121443" y="469107"/>
                      </a:cubicBezTo>
                      <a:lnTo>
                        <a:pt x="140493" y="528638"/>
                      </a:lnTo>
                      <a:lnTo>
                        <a:pt x="207168" y="621507"/>
                      </a:lnTo>
                      <a:lnTo>
                        <a:pt x="340518" y="559594"/>
                      </a:lnTo>
                      <a:lnTo>
                        <a:pt x="307181" y="545307"/>
                      </a:lnTo>
                      <a:lnTo>
                        <a:pt x="311943" y="476250"/>
                      </a:lnTo>
                      <a:lnTo>
                        <a:pt x="452437" y="288132"/>
                      </a:lnTo>
                      <a:lnTo>
                        <a:pt x="559593" y="245269"/>
                      </a:lnTo>
                      <a:lnTo>
                        <a:pt x="573881" y="97632"/>
                      </a:lnTo>
                      <a:lnTo>
                        <a:pt x="502443" y="38100"/>
                      </a:lnTo>
                      <a:lnTo>
                        <a:pt x="378618" y="54769"/>
                      </a:lnTo>
                      <a:lnTo>
                        <a:pt x="266700" y="47625"/>
                      </a:lnTo>
                      <a:lnTo>
                        <a:pt x="223837" y="61913"/>
                      </a:lnTo>
                      <a:lnTo>
                        <a:pt x="114300" y="0"/>
                      </a:lnTo>
                      <a:lnTo>
                        <a:pt x="9525" y="45244"/>
                      </a:lnTo>
                      <a:lnTo>
                        <a:pt x="71437" y="114300"/>
                      </a:lnTo>
                      <a:lnTo>
                        <a:pt x="0" y="254794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9" name="Полилиния 18"/>
                <p:cNvSpPr>
                  <a:spLocks noChangeAspect="1"/>
                </p:cNvSpPr>
                <p:nvPr/>
              </p:nvSpPr>
              <p:spPr>
                <a:xfrm>
                  <a:off x="5181600" y="4338638"/>
                  <a:ext cx="723900" cy="726281"/>
                </a:xfrm>
                <a:custGeom>
                  <a:avLst/>
                  <a:gdLst>
                    <a:gd name="connsiteX0" fmla="*/ 228600 w 723900"/>
                    <a:gd name="connsiteY0" fmla="*/ 726281 h 726281"/>
                    <a:gd name="connsiteX1" fmla="*/ 130969 w 723900"/>
                    <a:gd name="connsiteY1" fmla="*/ 642937 h 726281"/>
                    <a:gd name="connsiteX2" fmla="*/ 173831 w 723900"/>
                    <a:gd name="connsiteY2" fmla="*/ 557212 h 726281"/>
                    <a:gd name="connsiteX3" fmla="*/ 150019 w 723900"/>
                    <a:gd name="connsiteY3" fmla="*/ 461962 h 726281"/>
                    <a:gd name="connsiteX4" fmla="*/ 0 w 723900"/>
                    <a:gd name="connsiteY4" fmla="*/ 371475 h 726281"/>
                    <a:gd name="connsiteX5" fmla="*/ 2381 w 723900"/>
                    <a:gd name="connsiteY5" fmla="*/ 295275 h 726281"/>
                    <a:gd name="connsiteX6" fmla="*/ 140494 w 723900"/>
                    <a:gd name="connsiteY6" fmla="*/ 119062 h 726281"/>
                    <a:gd name="connsiteX7" fmla="*/ 254794 w 723900"/>
                    <a:gd name="connsiteY7" fmla="*/ 69056 h 726281"/>
                    <a:gd name="connsiteX8" fmla="*/ 259556 w 723900"/>
                    <a:gd name="connsiteY8" fmla="*/ 38100 h 726281"/>
                    <a:gd name="connsiteX9" fmla="*/ 504825 w 723900"/>
                    <a:gd name="connsiteY9" fmla="*/ 0 h 726281"/>
                    <a:gd name="connsiteX10" fmla="*/ 702469 w 723900"/>
                    <a:gd name="connsiteY10" fmla="*/ 76200 h 726281"/>
                    <a:gd name="connsiteX11" fmla="*/ 723900 w 723900"/>
                    <a:gd name="connsiteY11" fmla="*/ 159543 h 726281"/>
                    <a:gd name="connsiteX12" fmla="*/ 711994 w 723900"/>
                    <a:gd name="connsiteY12" fmla="*/ 295275 h 726281"/>
                    <a:gd name="connsiteX13" fmla="*/ 671513 w 723900"/>
                    <a:gd name="connsiteY13" fmla="*/ 419100 h 726281"/>
                    <a:gd name="connsiteX14" fmla="*/ 633413 w 723900"/>
                    <a:gd name="connsiteY14" fmla="*/ 504825 h 726281"/>
                    <a:gd name="connsiteX15" fmla="*/ 461963 w 723900"/>
                    <a:gd name="connsiteY15" fmla="*/ 588168 h 726281"/>
                    <a:gd name="connsiteX16" fmla="*/ 247650 w 723900"/>
                    <a:gd name="connsiteY16" fmla="*/ 619125 h 726281"/>
                    <a:gd name="connsiteX17" fmla="*/ 228600 w 723900"/>
                    <a:gd name="connsiteY17" fmla="*/ 726281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3900" h="726281">
                      <a:moveTo>
                        <a:pt x="228600" y="726281"/>
                      </a:moveTo>
                      <a:lnTo>
                        <a:pt x="130969" y="642937"/>
                      </a:lnTo>
                      <a:lnTo>
                        <a:pt x="173831" y="557212"/>
                      </a:lnTo>
                      <a:lnTo>
                        <a:pt x="150019" y="461962"/>
                      </a:lnTo>
                      <a:lnTo>
                        <a:pt x="0" y="371475"/>
                      </a:lnTo>
                      <a:cubicBezTo>
                        <a:pt x="794" y="346075"/>
                        <a:pt x="1587" y="320675"/>
                        <a:pt x="2381" y="295275"/>
                      </a:cubicBezTo>
                      <a:lnTo>
                        <a:pt x="140494" y="119062"/>
                      </a:lnTo>
                      <a:lnTo>
                        <a:pt x="254794" y="69056"/>
                      </a:lnTo>
                      <a:lnTo>
                        <a:pt x="259556" y="38100"/>
                      </a:lnTo>
                      <a:lnTo>
                        <a:pt x="504825" y="0"/>
                      </a:lnTo>
                      <a:lnTo>
                        <a:pt x="702469" y="76200"/>
                      </a:lnTo>
                      <a:lnTo>
                        <a:pt x="723900" y="159543"/>
                      </a:lnTo>
                      <a:lnTo>
                        <a:pt x="711994" y="295275"/>
                      </a:lnTo>
                      <a:lnTo>
                        <a:pt x="671513" y="419100"/>
                      </a:lnTo>
                      <a:lnTo>
                        <a:pt x="633413" y="504825"/>
                      </a:lnTo>
                      <a:lnTo>
                        <a:pt x="461963" y="588168"/>
                      </a:lnTo>
                      <a:lnTo>
                        <a:pt x="247650" y="619125"/>
                      </a:lnTo>
                      <a:lnTo>
                        <a:pt x="228600" y="72628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0" name="Полилиния 19"/>
                <p:cNvSpPr>
                  <a:spLocks noChangeAspect="1"/>
                </p:cNvSpPr>
                <p:nvPr/>
              </p:nvSpPr>
              <p:spPr>
                <a:xfrm>
                  <a:off x="4045744" y="4381500"/>
                  <a:ext cx="785812" cy="845344"/>
                </a:xfrm>
                <a:custGeom>
                  <a:avLst/>
                  <a:gdLst>
                    <a:gd name="connsiteX0" fmla="*/ 95250 w 785812"/>
                    <a:gd name="connsiteY0" fmla="*/ 545306 h 845344"/>
                    <a:gd name="connsiteX1" fmla="*/ 0 w 785812"/>
                    <a:gd name="connsiteY1" fmla="*/ 488156 h 845344"/>
                    <a:gd name="connsiteX2" fmla="*/ 76200 w 785812"/>
                    <a:gd name="connsiteY2" fmla="*/ 431006 h 845344"/>
                    <a:gd name="connsiteX3" fmla="*/ 97631 w 785812"/>
                    <a:gd name="connsiteY3" fmla="*/ 383381 h 845344"/>
                    <a:gd name="connsiteX4" fmla="*/ 59531 w 785812"/>
                    <a:gd name="connsiteY4" fmla="*/ 138113 h 845344"/>
                    <a:gd name="connsiteX5" fmla="*/ 145256 w 785812"/>
                    <a:gd name="connsiteY5" fmla="*/ 19050 h 845344"/>
                    <a:gd name="connsiteX6" fmla="*/ 185737 w 785812"/>
                    <a:gd name="connsiteY6" fmla="*/ 0 h 845344"/>
                    <a:gd name="connsiteX7" fmla="*/ 311944 w 785812"/>
                    <a:gd name="connsiteY7" fmla="*/ 50006 h 845344"/>
                    <a:gd name="connsiteX8" fmla="*/ 311944 w 785812"/>
                    <a:gd name="connsiteY8" fmla="*/ 166688 h 845344"/>
                    <a:gd name="connsiteX9" fmla="*/ 316706 w 785812"/>
                    <a:gd name="connsiteY9" fmla="*/ 183356 h 845344"/>
                    <a:gd name="connsiteX10" fmla="*/ 464344 w 785812"/>
                    <a:gd name="connsiteY10" fmla="*/ 178594 h 845344"/>
                    <a:gd name="connsiteX11" fmla="*/ 600075 w 785812"/>
                    <a:gd name="connsiteY11" fmla="*/ 202406 h 845344"/>
                    <a:gd name="connsiteX12" fmla="*/ 707231 w 785812"/>
                    <a:gd name="connsiteY12" fmla="*/ 238125 h 845344"/>
                    <a:gd name="connsiteX13" fmla="*/ 595312 w 785812"/>
                    <a:gd name="connsiteY13" fmla="*/ 304800 h 845344"/>
                    <a:gd name="connsiteX14" fmla="*/ 611981 w 785812"/>
                    <a:gd name="connsiteY14" fmla="*/ 426244 h 845344"/>
                    <a:gd name="connsiteX15" fmla="*/ 731044 w 785812"/>
                    <a:gd name="connsiteY15" fmla="*/ 652463 h 845344"/>
                    <a:gd name="connsiteX16" fmla="*/ 785812 w 785812"/>
                    <a:gd name="connsiteY16" fmla="*/ 845344 h 845344"/>
                    <a:gd name="connsiteX17" fmla="*/ 711994 w 785812"/>
                    <a:gd name="connsiteY17" fmla="*/ 804863 h 845344"/>
                    <a:gd name="connsiteX18" fmla="*/ 588169 w 785812"/>
                    <a:gd name="connsiteY18" fmla="*/ 845344 h 845344"/>
                    <a:gd name="connsiteX19" fmla="*/ 561975 w 785812"/>
                    <a:gd name="connsiteY19" fmla="*/ 709613 h 845344"/>
                    <a:gd name="connsiteX20" fmla="*/ 485775 w 785812"/>
                    <a:gd name="connsiteY20" fmla="*/ 700088 h 845344"/>
                    <a:gd name="connsiteX21" fmla="*/ 419100 w 785812"/>
                    <a:gd name="connsiteY21" fmla="*/ 621506 h 845344"/>
                    <a:gd name="connsiteX22" fmla="*/ 292894 w 785812"/>
                    <a:gd name="connsiteY22" fmla="*/ 552450 h 845344"/>
                    <a:gd name="connsiteX23" fmla="*/ 183356 w 785812"/>
                    <a:gd name="connsiteY23" fmla="*/ 497681 h 845344"/>
                    <a:gd name="connsiteX24" fmla="*/ 95250 w 785812"/>
                    <a:gd name="connsiteY24" fmla="*/ 545306 h 845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85812" h="845344">
                      <a:moveTo>
                        <a:pt x="95250" y="545306"/>
                      </a:moveTo>
                      <a:lnTo>
                        <a:pt x="0" y="488156"/>
                      </a:lnTo>
                      <a:lnTo>
                        <a:pt x="76200" y="431006"/>
                      </a:lnTo>
                      <a:lnTo>
                        <a:pt x="97631" y="383381"/>
                      </a:lnTo>
                      <a:lnTo>
                        <a:pt x="59531" y="138113"/>
                      </a:lnTo>
                      <a:lnTo>
                        <a:pt x="145256" y="19050"/>
                      </a:lnTo>
                      <a:lnTo>
                        <a:pt x="185737" y="0"/>
                      </a:lnTo>
                      <a:lnTo>
                        <a:pt x="311944" y="50006"/>
                      </a:lnTo>
                      <a:lnTo>
                        <a:pt x="311944" y="166688"/>
                      </a:lnTo>
                      <a:lnTo>
                        <a:pt x="316706" y="183356"/>
                      </a:lnTo>
                      <a:lnTo>
                        <a:pt x="464344" y="178594"/>
                      </a:lnTo>
                      <a:lnTo>
                        <a:pt x="600075" y="202406"/>
                      </a:lnTo>
                      <a:lnTo>
                        <a:pt x="707231" y="238125"/>
                      </a:lnTo>
                      <a:lnTo>
                        <a:pt x="595312" y="304800"/>
                      </a:lnTo>
                      <a:lnTo>
                        <a:pt x="611981" y="426244"/>
                      </a:lnTo>
                      <a:lnTo>
                        <a:pt x="731044" y="652463"/>
                      </a:lnTo>
                      <a:lnTo>
                        <a:pt x="785812" y="845344"/>
                      </a:lnTo>
                      <a:lnTo>
                        <a:pt x="711994" y="804863"/>
                      </a:lnTo>
                      <a:lnTo>
                        <a:pt x="588169" y="845344"/>
                      </a:lnTo>
                      <a:lnTo>
                        <a:pt x="561975" y="709613"/>
                      </a:lnTo>
                      <a:lnTo>
                        <a:pt x="485775" y="700088"/>
                      </a:lnTo>
                      <a:lnTo>
                        <a:pt x="419100" y="621506"/>
                      </a:lnTo>
                      <a:lnTo>
                        <a:pt x="292894" y="552450"/>
                      </a:lnTo>
                      <a:lnTo>
                        <a:pt x="183356" y="497681"/>
                      </a:lnTo>
                      <a:lnTo>
                        <a:pt x="95250" y="545306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1" name="Полилиния 20"/>
                <p:cNvSpPr>
                  <a:spLocks noChangeAspect="1"/>
                </p:cNvSpPr>
                <p:nvPr/>
              </p:nvSpPr>
              <p:spPr>
                <a:xfrm>
                  <a:off x="4641056" y="4412456"/>
                  <a:ext cx="773907" cy="931069"/>
                </a:xfrm>
                <a:custGeom>
                  <a:avLst/>
                  <a:gdLst>
                    <a:gd name="connsiteX0" fmla="*/ 388144 w 773907"/>
                    <a:gd name="connsiteY0" fmla="*/ 931069 h 931069"/>
                    <a:gd name="connsiteX1" fmla="*/ 180975 w 773907"/>
                    <a:gd name="connsiteY1" fmla="*/ 816769 h 931069"/>
                    <a:gd name="connsiteX2" fmla="*/ 138113 w 773907"/>
                    <a:gd name="connsiteY2" fmla="*/ 607219 h 931069"/>
                    <a:gd name="connsiteX3" fmla="*/ 19050 w 773907"/>
                    <a:gd name="connsiteY3" fmla="*/ 397669 h 931069"/>
                    <a:gd name="connsiteX4" fmla="*/ 0 w 773907"/>
                    <a:gd name="connsiteY4" fmla="*/ 266700 h 931069"/>
                    <a:gd name="connsiteX5" fmla="*/ 109538 w 773907"/>
                    <a:gd name="connsiteY5" fmla="*/ 209550 h 931069"/>
                    <a:gd name="connsiteX6" fmla="*/ 114300 w 773907"/>
                    <a:gd name="connsiteY6" fmla="*/ 119063 h 931069"/>
                    <a:gd name="connsiteX7" fmla="*/ 202407 w 773907"/>
                    <a:gd name="connsiteY7" fmla="*/ 0 h 931069"/>
                    <a:gd name="connsiteX8" fmla="*/ 302419 w 773907"/>
                    <a:gd name="connsiteY8" fmla="*/ 40482 h 931069"/>
                    <a:gd name="connsiteX9" fmla="*/ 345282 w 773907"/>
                    <a:gd name="connsiteY9" fmla="*/ 140494 h 931069"/>
                    <a:gd name="connsiteX10" fmla="*/ 352425 w 773907"/>
                    <a:gd name="connsiteY10" fmla="*/ 228600 h 931069"/>
                    <a:gd name="connsiteX11" fmla="*/ 373857 w 773907"/>
                    <a:gd name="connsiteY11" fmla="*/ 276225 h 931069"/>
                    <a:gd name="connsiteX12" fmla="*/ 440532 w 773907"/>
                    <a:gd name="connsiteY12" fmla="*/ 371475 h 931069"/>
                    <a:gd name="connsiteX13" fmla="*/ 578644 w 773907"/>
                    <a:gd name="connsiteY13" fmla="*/ 311944 h 931069"/>
                    <a:gd name="connsiteX14" fmla="*/ 690563 w 773907"/>
                    <a:gd name="connsiteY14" fmla="*/ 390525 h 931069"/>
                    <a:gd name="connsiteX15" fmla="*/ 711994 w 773907"/>
                    <a:gd name="connsiteY15" fmla="*/ 481013 h 931069"/>
                    <a:gd name="connsiteX16" fmla="*/ 673894 w 773907"/>
                    <a:gd name="connsiteY16" fmla="*/ 566738 h 931069"/>
                    <a:gd name="connsiteX17" fmla="*/ 773907 w 773907"/>
                    <a:gd name="connsiteY17" fmla="*/ 650082 h 931069"/>
                    <a:gd name="connsiteX18" fmla="*/ 769144 w 773907"/>
                    <a:gd name="connsiteY18" fmla="*/ 707232 h 931069"/>
                    <a:gd name="connsiteX19" fmla="*/ 578644 w 773907"/>
                    <a:gd name="connsiteY19" fmla="*/ 628650 h 931069"/>
                    <a:gd name="connsiteX20" fmla="*/ 445294 w 773907"/>
                    <a:gd name="connsiteY20" fmla="*/ 492919 h 931069"/>
                    <a:gd name="connsiteX21" fmla="*/ 392907 w 773907"/>
                    <a:gd name="connsiteY21" fmla="*/ 661988 h 931069"/>
                    <a:gd name="connsiteX22" fmla="*/ 388144 w 773907"/>
                    <a:gd name="connsiteY22" fmla="*/ 931069 h 93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73907" h="931069">
                      <a:moveTo>
                        <a:pt x="388144" y="931069"/>
                      </a:moveTo>
                      <a:lnTo>
                        <a:pt x="180975" y="816769"/>
                      </a:lnTo>
                      <a:lnTo>
                        <a:pt x="138113" y="607219"/>
                      </a:lnTo>
                      <a:lnTo>
                        <a:pt x="19050" y="397669"/>
                      </a:lnTo>
                      <a:lnTo>
                        <a:pt x="0" y="266700"/>
                      </a:lnTo>
                      <a:lnTo>
                        <a:pt x="109538" y="209550"/>
                      </a:lnTo>
                      <a:lnTo>
                        <a:pt x="114300" y="119063"/>
                      </a:lnTo>
                      <a:lnTo>
                        <a:pt x="202407" y="0"/>
                      </a:lnTo>
                      <a:lnTo>
                        <a:pt x="302419" y="40482"/>
                      </a:lnTo>
                      <a:lnTo>
                        <a:pt x="345282" y="140494"/>
                      </a:lnTo>
                      <a:lnTo>
                        <a:pt x="352425" y="228600"/>
                      </a:lnTo>
                      <a:lnTo>
                        <a:pt x="373857" y="276225"/>
                      </a:lnTo>
                      <a:lnTo>
                        <a:pt x="440532" y="371475"/>
                      </a:lnTo>
                      <a:lnTo>
                        <a:pt x="578644" y="311944"/>
                      </a:lnTo>
                      <a:lnTo>
                        <a:pt x="690563" y="390525"/>
                      </a:lnTo>
                      <a:lnTo>
                        <a:pt x="711994" y="481013"/>
                      </a:lnTo>
                      <a:lnTo>
                        <a:pt x="673894" y="566738"/>
                      </a:lnTo>
                      <a:lnTo>
                        <a:pt x="773907" y="650082"/>
                      </a:lnTo>
                      <a:lnTo>
                        <a:pt x="769144" y="707232"/>
                      </a:lnTo>
                      <a:lnTo>
                        <a:pt x="578644" y="628650"/>
                      </a:lnTo>
                      <a:lnTo>
                        <a:pt x="445294" y="492919"/>
                      </a:lnTo>
                      <a:lnTo>
                        <a:pt x="392907" y="661988"/>
                      </a:lnTo>
                      <a:cubicBezTo>
                        <a:pt x="391319" y="752475"/>
                        <a:pt x="389732" y="842963"/>
                        <a:pt x="388144" y="931069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2" name="Полилиния 21"/>
                <p:cNvSpPr>
                  <a:spLocks noChangeAspect="1"/>
                </p:cNvSpPr>
                <p:nvPr/>
              </p:nvSpPr>
              <p:spPr>
                <a:xfrm>
                  <a:off x="4967288" y="4907756"/>
                  <a:ext cx="714375" cy="1121569"/>
                </a:xfrm>
                <a:custGeom>
                  <a:avLst/>
                  <a:gdLst>
                    <a:gd name="connsiteX0" fmla="*/ 447675 w 714375"/>
                    <a:gd name="connsiteY0" fmla="*/ 209550 h 1121569"/>
                    <a:gd name="connsiteX1" fmla="*/ 419100 w 714375"/>
                    <a:gd name="connsiteY1" fmla="*/ 361950 h 1121569"/>
                    <a:gd name="connsiteX2" fmla="*/ 607218 w 714375"/>
                    <a:gd name="connsiteY2" fmla="*/ 731044 h 1121569"/>
                    <a:gd name="connsiteX3" fmla="*/ 714375 w 714375"/>
                    <a:gd name="connsiteY3" fmla="*/ 831057 h 1121569"/>
                    <a:gd name="connsiteX4" fmla="*/ 704850 w 714375"/>
                    <a:gd name="connsiteY4" fmla="*/ 938213 h 1121569"/>
                    <a:gd name="connsiteX5" fmla="*/ 626268 w 714375"/>
                    <a:gd name="connsiteY5" fmla="*/ 1009650 h 1121569"/>
                    <a:gd name="connsiteX6" fmla="*/ 611981 w 714375"/>
                    <a:gd name="connsiteY6" fmla="*/ 1121569 h 1121569"/>
                    <a:gd name="connsiteX7" fmla="*/ 440531 w 714375"/>
                    <a:gd name="connsiteY7" fmla="*/ 1031082 h 1121569"/>
                    <a:gd name="connsiteX8" fmla="*/ 197643 w 714375"/>
                    <a:gd name="connsiteY8" fmla="*/ 1007269 h 1121569"/>
                    <a:gd name="connsiteX9" fmla="*/ 221456 w 714375"/>
                    <a:gd name="connsiteY9" fmla="*/ 940594 h 1121569"/>
                    <a:gd name="connsiteX10" fmla="*/ 0 w 714375"/>
                    <a:gd name="connsiteY10" fmla="*/ 878682 h 1121569"/>
                    <a:gd name="connsiteX11" fmla="*/ 50006 w 714375"/>
                    <a:gd name="connsiteY11" fmla="*/ 740569 h 1121569"/>
                    <a:gd name="connsiteX12" fmla="*/ 64293 w 714375"/>
                    <a:gd name="connsiteY12" fmla="*/ 428625 h 1121569"/>
                    <a:gd name="connsiteX13" fmla="*/ 76200 w 714375"/>
                    <a:gd name="connsiteY13" fmla="*/ 147638 h 1121569"/>
                    <a:gd name="connsiteX14" fmla="*/ 121443 w 714375"/>
                    <a:gd name="connsiteY14" fmla="*/ 0 h 1121569"/>
                    <a:gd name="connsiteX15" fmla="*/ 252412 w 714375"/>
                    <a:gd name="connsiteY15" fmla="*/ 128588 h 1121569"/>
                    <a:gd name="connsiteX16" fmla="*/ 447675 w 714375"/>
                    <a:gd name="connsiteY16" fmla="*/ 209550 h 112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14375" h="1121569">
                      <a:moveTo>
                        <a:pt x="447675" y="209550"/>
                      </a:moveTo>
                      <a:lnTo>
                        <a:pt x="419100" y="361950"/>
                      </a:lnTo>
                      <a:lnTo>
                        <a:pt x="607218" y="731044"/>
                      </a:lnTo>
                      <a:lnTo>
                        <a:pt x="714375" y="831057"/>
                      </a:lnTo>
                      <a:lnTo>
                        <a:pt x="704850" y="938213"/>
                      </a:lnTo>
                      <a:lnTo>
                        <a:pt x="626268" y="1009650"/>
                      </a:lnTo>
                      <a:lnTo>
                        <a:pt x="611981" y="1121569"/>
                      </a:lnTo>
                      <a:lnTo>
                        <a:pt x="440531" y="1031082"/>
                      </a:lnTo>
                      <a:lnTo>
                        <a:pt x="197643" y="1007269"/>
                      </a:lnTo>
                      <a:lnTo>
                        <a:pt x="221456" y="940594"/>
                      </a:lnTo>
                      <a:lnTo>
                        <a:pt x="0" y="878682"/>
                      </a:lnTo>
                      <a:lnTo>
                        <a:pt x="50006" y="740569"/>
                      </a:lnTo>
                      <a:lnTo>
                        <a:pt x="64293" y="428625"/>
                      </a:lnTo>
                      <a:lnTo>
                        <a:pt x="76200" y="147638"/>
                      </a:lnTo>
                      <a:lnTo>
                        <a:pt x="121443" y="0"/>
                      </a:lnTo>
                      <a:lnTo>
                        <a:pt x="252412" y="128588"/>
                      </a:lnTo>
                      <a:lnTo>
                        <a:pt x="447675" y="20955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3" name="Полилиния 22"/>
                <p:cNvSpPr>
                  <a:spLocks noChangeAspect="1"/>
                </p:cNvSpPr>
                <p:nvPr/>
              </p:nvSpPr>
              <p:spPr>
                <a:xfrm>
                  <a:off x="4202906" y="5183981"/>
                  <a:ext cx="826294" cy="688182"/>
                </a:xfrm>
                <a:custGeom>
                  <a:avLst/>
                  <a:gdLst>
                    <a:gd name="connsiteX0" fmla="*/ 47625 w 826294"/>
                    <a:gd name="connsiteY0" fmla="*/ 330994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47625 w 826294"/>
                    <a:gd name="connsiteY12" fmla="*/ 330994 h 688182"/>
                    <a:gd name="connsiteX0" fmla="*/ 83342 w 826294"/>
                    <a:gd name="connsiteY0" fmla="*/ 316721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83342 w 826294"/>
                    <a:gd name="connsiteY12" fmla="*/ 316721 h 68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6294" h="688182">
                      <a:moveTo>
                        <a:pt x="83342" y="316721"/>
                      </a:moveTo>
                      <a:lnTo>
                        <a:pt x="0" y="107157"/>
                      </a:lnTo>
                      <a:lnTo>
                        <a:pt x="259557" y="123825"/>
                      </a:lnTo>
                      <a:lnTo>
                        <a:pt x="428625" y="40482"/>
                      </a:lnTo>
                      <a:lnTo>
                        <a:pt x="559594" y="0"/>
                      </a:lnTo>
                      <a:lnTo>
                        <a:pt x="826294" y="154782"/>
                      </a:lnTo>
                      <a:lnTo>
                        <a:pt x="812007" y="466725"/>
                      </a:lnTo>
                      <a:lnTo>
                        <a:pt x="731044" y="678657"/>
                      </a:lnTo>
                      <a:lnTo>
                        <a:pt x="428625" y="688182"/>
                      </a:lnTo>
                      <a:lnTo>
                        <a:pt x="411957" y="592932"/>
                      </a:lnTo>
                      <a:lnTo>
                        <a:pt x="304800" y="569119"/>
                      </a:lnTo>
                      <a:lnTo>
                        <a:pt x="188119" y="523875"/>
                      </a:lnTo>
                      <a:lnTo>
                        <a:pt x="83342" y="31672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4" name="Полилиния 23"/>
                <p:cNvSpPr>
                  <a:spLocks noChangeAspect="1"/>
                </p:cNvSpPr>
                <p:nvPr/>
              </p:nvSpPr>
              <p:spPr>
                <a:xfrm>
                  <a:off x="4633913" y="5781675"/>
                  <a:ext cx="838200" cy="692944"/>
                </a:xfrm>
                <a:custGeom>
                  <a:avLst/>
                  <a:gdLst>
                    <a:gd name="connsiteX0" fmla="*/ 0 w 838200"/>
                    <a:gd name="connsiteY0" fmla="*/ 90488 h 692944"/>
                    <a:gd name="connsiteX1" fmla="*/ 11906 w 838200"/>
                    <a:gd name="connsiteY1" fmla="*/ 280988 h 692944"/>
                    <a:gd name="connsiteX2" fmla="*/ 230981 w 838200"/>
                    <a:gd name="connsiteY2" fmla="*/ 285750 h 692944"/>
                    <a:gd name="connsiteX3" fmla="*/ 280987 w 838200"/>
                    <a:gd name="connsiteY3" fmla="*/ 447675 h 692944"/>
                    <a:gd name="connsiteX4" fmla="*/ 314325 w 838200"/>
                    <a:gd name="connsiteY4" fmla="*/ 573881 h 692944"/>
                    <a:gd name="connsiteX5" fmla="*/ 369093 w 838200"/>
                    <a:gd name="connsiteY5" fmla="*/ 666750 h 692944"/>
                    <a:gd name="connsiteX6" fmla="*/ 466725 w 838200"/>
                    <a:gd name="connsiteY6" fmla="*/ 692944 h 692944"/>
                    <a:gd name="connsiteX7" fmla="*/ 573881 w 838200"/>
                    <a:gd name="connsiteY7" fmla="*/ 678656 h 692944"/>
                    <a:gd name="connsiteX8" fmla="*/ 719137 w 838200"/>
                    <a:gd name="connsiteY8" fmla="*/ 631031 h 692944"/>
                    <a:gd name="connsiteX9" fmla="*/ 816768 w 838200"/>
                    <a:gd name="connsiteY9" fmla="*/ 511969 h 692944"/>
                    <a:gd name="connsiteX10" fmla="*/ 819150 w 838200"/>
                    <a:gd name="connsiteY10" fmla="*/ 350044 h 692944"/>
                    <a:gd name="connsiteX11" fmla="*/ 838200 w 838200"/>
                    <a:gd name="connsiteY11" fmla="*/ 195263 h 692944"/>
                    <a:gd name="connsiteX12" fmla="*/ 769143 w 838200"/>
                    <a:gd name="connsiteY12" fmla="*/ 154781 h 692944"/>
                    <a:gd name="connsiteX13" fmla="*/ 528637 w 838200"/>
                    <a:gd name="connsiteY13" fmla="*/ 128588 h 692944"/>
                    <a:gd name="connsiteX14" fmla="*/ 552450 w 838200"/>
                    <a:gd name="connsiteY14" fmla="*/ 59531 h 692944"/>
                    <a:gd name="connsiteX15" fmla="*/ 328612 w 838200"/>
                    <a:gd name="connsiteY15" fmla="*/ 0 h 692944"/>
                    <a:gd name="connsiteX16" fmla="*/ 302418 w 838200"/>
                    <a:gd name="connsiteY16" fmla="*/ 80963 h 692944"/>
                    <a:gd name="connsiteX17" fmla="*/ 0 w 838200"/>
                    <a:gd name="connsiteY17" fmla="*/ 90488 h 692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38200" h="692944">
                      <a:moveTo>
                        <a:pt x="0" y="90488"/>
                      </a:moveTo>
                      <a:lnTo>
                        <a:pt x="11906" y="280988"/>
                      </a:lnTo>
                      <a:lnTo>
                        <a:pt x="230981" y="285750"/>
                      </a:lnTo>
                      <a:lnTo>
                        <a:pt x="280987" y="447675"/>
                      </a:lnTo>
                      <a:lnTo>
                        <a:pt x="314325" y="573881"/>
                      </a:lnTo>
                      <a:lnTo>
                        <a:pt x="369093" y="666750"/>
                      </a:lnTo>
                      <a:lnTo>
                        <a:pt x="466725" y="692944"/>
                      </a:lnTo>
                      <a:lnTo>
                        <a:pt x="573881" y="678656"/>
                      </a:lnTo>
                      <a:lnTo>
                        <a:pt x="719137" y="631031"/>
                      </a:lnTo>
                      <a:lnTo>
                        <a:pt x="816768" y="511969"/>
                      </a:lnTo>
                      <a:lnTo>
                        <a:pt x="819150" y="350044"/>
                      </a:lnTo>
                      <a:lnTo>
                        <a:pt x="838200" y="195263"/>
                      </a:lnTo>
                      <a:lnTo>
                        <a:pt x="769143" y="154781"/>
                      </a:lnTo>
                      <a:lnTo>
                        <a:pt x="528637" y="128588"/>
                      </a:lnTo>
                      <a:lnTo>
                        <a:pt x="552450" y="59531"/>
                      </a:lnTo>
                      <a:lnTo>
                        <a:pt x="328612" y="0"/>
                      </a:lnTo>
                      <a:lnTo>
                        <a:pt x="302418" y="80963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5" name="Полилиния 24"/>
                <p:cNvSpPr>
                  <a:spLocks noChangeAspect="1"/>
                </p:cNvSpPr>
                <p:nvPr/>
              </p:nvSpPr>
              <p:spPr>
                <a:xfrm>
                  <a:off x="5188744" y="6305550"/>
                  <a:ext cx="431006" cy="452438"/>
                </a:xfrm>
                <a:custGeom>
                  <a:avLst/>
                  <a:gdLst>
                    <a:gd name="connsiteX0" fmla="*/ 0 w 431006"/>
                    <a:gd name="connsiteY0" fmla="*/ 154781 h 452438"/>
                    <a:gd name="connsiteX1" fmla="*/ 64294 w 431006"/>
                    <a:gd name="connsiteY1" fmla="*/ 254794 h 452438"/>
                    <a:gd name="connsiteX2" fmla="*/ 73819 w 431006"/>
                    <a:gd name="connsiteY2" fmla="*/ 330994 h 452438"/>
                    <a:gd name="connsiteX3" fmla="*/ 57150 w 431006"/>
                    <a:gd name="connsiteY3" fmla="*/ 397669 h 452438"/>
                    <a:gd name="connsiteX4" fmla="*/ 285750 w 431006"/>
                    <a:gd name="connsiteY4" fmla="*/ 438150 h 452438"/>
                    <a:gd name="connsiteX5" fmla="*/ 357187 w 431006"/>
                    <a:gd name="connsiteY5" fmla="*/ 452438 h 452438"/>
                    <a:gd name="connsiteX6" fmla="*/ 409575 w 431006"/>
                    <a:gd name="connsiteY6" fmla="*/ 359569 h 452438"/>
                    <a:gd name="connsiteX7" fmla="*/ 431006 w 431006"/>
                    <a:gd name="connsiteY7" fmla="*/ 190500 h 452438"/>
                    <a:gd name="connsiteX8" fmla="*/ 347662 w 431006"/>
                    <a:gd name="connsiteY8" fmla="*/ 164306 h 452438"/>
                    <a:gd name="connsiteX9" fmla="*/ 330994 w 431006"/>
                    <a:gd name="connsiteY9" fmla="*/ 0 h 452438"/>
                    <a:gd name="connsiteX10" fmla="*/ 250031 w 431006"/>
                    <a:gd name="connsiteY10" fmla="*/ 4763 h 452438"/>
                    <a:gd name="connsiteX11" fmla="*/ 169069 w 431006"/>
                    <a:gd name="connsiteY11" fmla="*/ 107156 h 452438"/>
                    <a:gd name="connsiteX12" fmla="*/ 0 w 431006"/>
                    <a:gd name="connsiteY12" fmla="*/ 154781 h 4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1006" h="452438">
                      <a:moveTo>
                        <a:pt x="0" y="154781"/>
                      </a:moveTo>
                      <a:lnTo>
                        <a:pt x="64294" y="254794"/>
                      </a:lnTo>
                      <a:lnTo>
                        <a:pt x="73819" y="330994"/>
                      </a:lnTo>
                      <a:lnTo>
                        <a:pt x="57150" y="397669"/>
                      </a:lnTo>
                      <a:lnTo>
                        <a:pt x="285750" y="438150"/>
                      </a:lnTo>
                      <a:lnTo>
                        <a:pt x="357187" y="452438"/>
                      </a:lnTo>
                      <a:lnTo>
                        <a:pt x="409575" y="359569"/>
                      </a:lnTo>
                      <a:lnTo>
                        <a:pt x="431006" y="190500"/>
                      </a:lnTo>
                      <a:lnTo>
                        <a:pt x="347662" y="164306"/>
                      </a:lnTo>
                      <a:lnTo>
                        <a:pt x="330994" y="0"/>
                      </a:lnTo>
                      <a:lnTo>
                        <a:pt x="250031" y="4763"/>
                      </a:lnTo>
                      <a:lnTo>
                        <a:pt x="169069" y="107156"/>
                      </a:lnTo>
                      <a:lnTo>
                        <a:pt x="0" y="15478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6" name="Полилиния 25"/>
                <p:cNvSpPr>
                  <a:spLocks noChangeAspect="1"/>
                </p:cNvSpPr>
                <p:nvPr/>
              </p:nvSpPr>
              <p:spPr>
                <a:xfrm>
                  <a:off x="3933825" y="4867275"/>
                  <a:ext cx="697706" cy="659606"/>
                </a:xfrm>
                <a:custGeom>
                  <a:avLst/>
                  <a:gdLst>
                    <a:gd name="connsiteX0" fmla="*/ 152400 w 697706"/>
                    <a:gd name="connsiteY0" fmla="*/ 659606 h 659606"/>
                    <a:gd name="connsiteX1" fmla="*/ 0 w 697706"/>
                    <a:gd name="connsiteY1" fmla="*/ 559594 h 659606"/>
                    <a:gd name="connsiteX2" fmla="*/ 40481 w 697706"/>
                    <a:gd name="connsiteY2" fmla="*/ 252413 h 659606"/>
                    <a:gd name="connsiteX3" fmla="*/ 85725 w 697706"/>
                    <a:gd name="connsiteY3" fmla="*/ 180975 h 659606"/>
                    <a:gd name="connsiteX4" fmla="*/ 90488 w 697706"/>
                    <a:gd name="connsiteY4" fmla="*/ 121444 h 659606"/>
                    <a:gd name="connsiteX5" fmla="*/ 66675 w 697706"/>
                    <a:gd name="connsiteY5" fmla="*/ 9525 h 659606"/>
                    <a:gd name="connsiteX6" fmla="*/ 119063 w 697706"/>
                    <a:gd name="connsiteY6" fmla="*/ 0 h 659606"/>
                    <a:gd name="connsiteX7" fmla="*/ 204788 w 697706"/>
                    <a:gd name="connsiteY7" fmla="*/ 57150 h 659606"/>
                    <a:gd name="connsiteX8" fmla="*/ 297656 w 697706"/>
                    <a:gd name="connsiteY8" fmla="*/ 11906 h 659606"/>
                    <a:gd name="connsiteX9" fmla="*/ 523875 w 697706"/>
                    <a:gd name="connsiteY9" fmla="*/ 130969 h 659606"/>
                    <a:gd name="connsiteX10" fmla="*/ 595313 w 697706"/>
                    <a:gd name="connsiteY10" fmla="*/ 214313 h 659606"/>
                    <a:gd name="connsiteX11" fmla="*/ 678656 w 697706"/>
                    <a:gd name="connsiteY11" fmla="*/ 226219 h 659606"/>
                    <a:gd name="connsiteX12" fmla="*/ 697706 w 697706"/>
                    <a:gd name="connsiteY12" fmla="*/ 357188 h 659606"/>
                    <a:gd name="connsiteX13" fmla="*/ 526256 w 697706"/>
                    <a:gd name="connsiteY13" fmla="*/ 440531 h 659606"/>
                    <a:gd name="connsiteX14" fmla="*/ 273844 w 697706"/>
                    <a:gd name="connsiteY14" fmla="*/ 423863 h 659606"/>
                    <a:gd name="connsiteX15" fmla="*/ 352425 w 697706"/>
                    <a:gd name="connsiteY15" fmla="*/ 628650 h 659606"/>
                    <a:gd name="connsiteX16" fmla="*/ 235744 w 697706"/>
                    <a:gd name="connsiteY16" fmla="*/ 626269 h 659606"/>
                    <a:gd name="connsiteX17" fmla="*/ 152400 w 697706"/>
                    <a:gd name="connsiteY17" fmla="*/ 659606 h 65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7706" h="659606">
                      <a:moveTo>
                        <a:pt x="152400" y="659606"/>
                      </a:moveTo>
                      <a:lnTo>
                        <a:pt x="0" y="559594"/>
                      </a:lnTo>
                      <a:lnTo>
                        <a:pt x="40481" y="252413"/>
                      </a:lnTo>
                      <a:lnTo>
                        <a:pt x="85725" y="180975"/>
                      </a:lnTo>
                      <a:lnTo>
                        <a:pt x="90488" y="121444"/>
                      </a:lnTo>
                      <a:lnTo>
                        <a:pt x="66675" y="9525"/>
                      </a:lnTo>
                      <a:lnTo>
                        <a:pt x="119063" y="0"/>
                      </a:lnTo>
                      <a:lnTo>
                        <a:pt x="204788" y="57150"/>
                      </a:lnTo>
                      <a:lnTo>
                        <a:pt x="297656" y="11906"/>
                      </a:lnTo>
                      <a:lnTo>
                        <a:pt x="523875" y="130969"/>
                      </a:lnTo>
                      <a:lnTo>
                        <a:pt x="595313" y="214313"/>
                      </a:lnTo>
                      <a:lnTo>
                        <a:pt x="678656" y="226219"/>
                      </a:lnTo>
                      <a:lnTo>
                        <a:pt x="697706" y="357188"/>
                      </a:lnTo>
                      <a:lnTo>
                        <a:pt x="526256" y="440531"/>
                      </a:lnTo>
                      <a:lnTo>
                        <a:pt x="273844" y="423863"/>
                      </a:lnTo>
                      <a:lnTo>
                        <a:pt x="352425" y="628650"/>
                      </a:lnTo>
                      <a:lnTo>
                        <a:pt x="235744" y="626269"/>
                      </a:lnTo>
                      <a:lnTo>
                        <a:pt x="152400" y="65960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7" name="Полилиния 26"/>
                <p:cNvSpPr>
                  <a:spLocks noChangeAspect="1"/>
                </p:cNvSpPr>
                <p:nvPr/>
              </p:nvSpPr>
              <p:spPr>
                <a:xfrm>
                  <a:off x="3533775" y="4436269"/>
                  <a:ext cx="614363" cy="1033462"/>
                </a:xfrm>
                <a:custGeom>
                  <a:avLst/>
                  <a:gdLst>
                    <a:gd name="connsiteX0" fmla="*/ 40481 w 614363"/>
                    <a:gd name="connsiteY0" fmla="*/ 71437 h 1033462"/>
                    <a:gd name="connsiteX1" fmla="*/ 135731 w 614363"/>
                    <a:gd name="connsiteY1" fmla="*/ 109537 h 1033462"/>
                    <a:gd name="connsiteX2" fmla="*/ 126206 w 614363"/>
                    <a:gd name="connsiteY2" fmla="*/ 4762 h 1033462"/>
                    <a:gd name="connsiteX3" fmla="*/ 276225 w 614363"/>
                    <a:gd name="connsiteY3" fmla="*/ 0 h 1033462"/>
                    <a:gd name="connsiteX4" fmla="*/ 500063 w 614363"/>
                    <a:gd name="connsiteY4" fmla="*/ 83344 h 1033462"/>
                    <a:gd name="connsiteX5" fmla="*/ 573881 w 614363"/>
                    <a:gd name="connsiteY5" fmla="*/ 76200 h 1033462"/>
                    <a:gd name="connsiteX6" fmla="*/ 614363 w 614363"/>
                    <a:gd name="connsiteY6" fmla="*/ 319087 h 1033462"/>
                    <a:gd name="connsiteX7" fmla="*/ 592931 w 614363"/>
                    <a:gd name="connsiteY7" fmla="*/ 373856 h 1033462"/>
                    <a:gd name="connsiteX8" fmla="*/ 519113 w 614363"/>
                    <a:gd name="connsiteY8" fmla="*/ 426244 h 1033462"/>
                    <a:gd name="connsiteX9" fmla="*/ 469106 w 614363"/>
                    <a:gd name="connsiteY9" fmla="*/ 433387 h 1033462"/>
                    <a:gd name="connsiteX10" fmla="*/ 490538 w 614363"/>
                    <a:gd name="connsiteY10" fmla="*/ 571500 h 1033462"/>
                    <a:gd name="connsiteX11" fmla="*/ 490538 w 614363"/>
                    <a:gd name="connsiteY11" fmla="*/ 611981 h 1033462"/>
                    <a:gd name="connsiteX12" fmla="*/ 438150 w 614363"/>
                    <a:gd name="connsiteY12" fmla="*/ 681037 h 1033462"/>
                    <a:gd name="connsiteX13" fmla="*/ 369094 w 614363"/>
                    <a:gd name="connsiteY13" fmla="*/ 728662 h 1033462"/>
                    <a:gd name="connsiteX14" fmla="*/ 321469 w 614363"/>
                    <a:gd name="connsiteY14" fmla="*/ 759619 h 1033462"/>
                    <a:gd name="connsiteX15" fmla="*/ 292894 w 614363"/>
                    <a:gd name="connsiteY15" fmla="*/ 838200 h 1033462"/>
                    <a:gd name="connsiteX16" fmla="*/ 300038 w 614363"/>
                    <a:gd name="connsiteY16" fmla="*/ 950119 h 1033462"/>
                    <a:gd name="connsiteX17" fmla="*/ 269081 w 614363"/>
                    <a:gd name="connsiteY17" fmla="*/ 1028700 h 1033462"/>
                    <a:gd name="connsiteX18" fmla="*/ 202406 w 614363"/>
                    <a:gd name="connsiteY18" fmla="*/ 1033462 h 1033462"/>
                    <a:gd name="connsiteX19" fmla="*/ 176213 w 614363"/>
                    <a:gd name="connsiteY19" fmla="*/ 907256 h 1033462"/>
                    <a:gd name="connsiteX20" fmla="*/ 135731 w 614363"/>
                    <a:gd name="connsiteY20" fmla="*/ 897731 h 1033462"/>
                    <a:gd name="connsiteX21" fmla="*/ 159544 w 614363"/>
                    <a:gd name="connsiteY21" fmla="*/ 650081 h 1033462"/>
                    <a:gd name="connsiteX22" fmla="*/ 142875 w 614363"/>
                    <a:gd name="connsiteY22" fmla="*/ 407194 h 1033462"/>
                    <a:gd name="connsiteX23" fmla="*/ 66675 w 614363"/>
                    <a:gd name="connsiteY23" fmla="*/ 316706 h 1033462"/>
                    <a:gd name="connsiteX24" fmla="*/ 90488 w 614363"/>
                    <a:gd name="connsiteY24" fmla="*/ 197644 h 1033462"/>
                    <a:gd name="connsiteX25" fmla="*/ 0 w 614363"/>
                    <a:gd name="connsiteY25" fmla="*/ 138112 h 1033462"/>
                    <a:gd name="connsiteX26" fmla="*/ 40481 w 614363"/>
                    <a:gd name="connsiteY26" fmla="*/ 71437 h 1033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14363" h="1033462">
                      <a:moveTo>
                        <a:pt x="40481" y="71437"/>
                      </a:moveTo>
                      <a:lnTo>
                        <a:pt x="135731" y="109537"/>
                      </a:lnTo>
                      <a:lnTo>
                        <a:pt x="126206" y="4762"/>
                      </a:lnTo>
                      <a:lnTo>
                        <a:pt x="276225" y="0"/>
                      </a:lnTo>
                      <a:lnTo>
                        <a:pt x="500063" y="83344"/>
                      </a:lnTo>
                      <a:lnTo>
                        <a:pt x="573881" y="76200"/>
                      </a:lnTo>
                      <a:lnTo>
                        <a:pt x="614363" y="319087"/>
                      </a:lnTo>
                      <a:lnTo>
                        <a:pt x="592931" y="373856"/>
                      </a:lnTo>
                      <a:lnTo>
                        <a:pt x="519113" y="426244"/>
                      </a:lnTo>
                      <a:lnTo>
                        <a:pt x="469106" y="433387"/>
                      </a:lnTo>
                      <a:lnTo>
                        <a:pt x="490538" y="571500"/>
                      </a:lnTo>
                      <a:lnTo>
                        <a:pt x="490538" y="611981"/>
                      </a:lnTo>
                      <a:lnTo>
                        <a:pt x="438150" y="681037"/>
                      </a:lnTo>
                      <a:lnTo>
                        <a:pt x="369094" y="728662"/>
                      </a:lnTo>
                      <a:lnTo>
                        <a:pt x="321469" y="759619"/>
                      </a:lnTo>
                      <a:lnTo>
                        <a:pt x="292894" y="838200"/>
                      </a:lnTo>
                      <a:lnTo>
                        <a:pt x="300038" y="950119"/>
                      </a:lnTo>
                      <a:lnTo>
                        <a:pt x="269081" y="1028700"/>
                      </a:lnTo>
                      <a:lnTo>
                        <a:pt x="202406" y="1033462"/>
                      </a:lnTo>
                      <a:lnTo>
                        <a:pt x="176213" y="907256"/>
                      </a:lnTo>
                      <a:lnTo>
                        <a:pt x="135731" y="897731"/>
                      </a:lnTo>
                      <a:lnTo>
                        <a:pt x="159544" y="650081"/>
                      </a:lnTo>
                      <a:lnTo>
                        <a:pt x="142875" y="407194"/>
                      </a:lnTo>
                      <a:lnTo>
                        <a:pt x="66675" y="316706"/>
                      </a:lnTo>
                      <a:lnTo>
                        <a:pt x="90488" y="197644"/>
                      </a:lnTo>
                      <a:lnTo>
                        <a:pt x="0" y="138112"/>
                      </a:lnTo>
                      <a:lnTo>
                        <a:pt x="40481" y="7143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8" name="Полилиния 27"/>
                <p:cNvSpPr>
                  <a:spLocks noChangeAspect="1"/>
                </p:cNvSpPr>
                <p:nvPr/>
              </p:nvSpPr>
              <p:spPr>
                <a:xfrm>
                  <a:off x="3252788" y="4717256"/>
                  <a:ext cx="447675" cy="631032"/>
                </a:xfrm>
                <a:custGeom>
                  <a:avLst/>
                  <a:gdLst>
                    <a:gd name="connsiteX0" fmla="*/ 280987 w 447675"/>
                    <a:gd name="connsiteY0" fmla="*/ 631032 h 631032"/>
                    <a:gd name="connsiteX1" fmla="*/ 171450 w 447675"/>
                    <a:gd name="connsiteY1" fmla="*/ 514350 h 631032"/>
                    <a:gd name="connsiteX2" fmla="*/ 35718 w 447675"/>
                    <a:gd name="connsiteY2" fmla="*/ 404813 h 631032"/>
                    <a:gd name="connsiteX3" fmla="*/ 0 w 447675"/>
                    <a:gd name="connsiteY3" fmla="*/ 228600 h 631032"/>
                    <a:gd name="connsiteX4" fmla="*/ 133350 w 447675"/>
                    <a:gd name="connsiteY4" fmla="*/ 0 h 631032"/>
                    <a:gd name="connsiteX5" fmla="*/ 259556 w 447675"/>
                    <a:gd name="connsiteY5" fmla="*/ 9525 h 631032"/>
                    <a:gd name="connsiteX6" fmla="*/ 347662 w 447675"/>
                    <a:gd name="connsiteY6" fmla="*/ 66675 h 631032"/>
                    <a:gd name="connsiteX7" fmla="*/ 340518 w 447675"/>
                    <a:gd name="connsiteY7" fmla="*/ 30957 h 631032"/>
                    <a:gd name="connsiteX8" fmla="*/ 423862 w 447675"/>
                    <a:gd name="connsiteY8" fmla="*/ 119063 h 631032"/>
                    <a:gd name="connsiteX9" fmla="*/ 447675 w 447675"/>
                    <a:gd name="connsiteY9" fmla="*/ 359569 h 631032"/>
                    <a:gd name="connsiteX10" fmla="*/ 419100 w 447675"/>
                    <a:gd name="connsiteY10" fmla="*/ 602457 h 631032"/>
                    <a:gd name="connsiteX11" fmla="*/ 419100 w 447675"/>
                    <a:gd name="connsiteY11" fmla="*/ 602457 h 631032"/>
                    <a:gd name="connsiteX12" fmla="*/ 335756 w 447675"/>
                    <a:gd name="connsiteY12" fmla="*/ 607219 h 631032"/>
                    <a:gd name="connsiteX13" fmla="*/ 280987 w 447675"/>
                    <a:gd name="connsiteY13" fmla="*/ 631032 h 63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675" h="631032">
                      <a:moveTo>
                        <a:pt x="280987" y="631032"/>
                      </a:moveTo>
                      <a:lnTo>
                        <a:pt x="171450" y="514350"/>
                      </a:lnTo>
                      <a:lnTo>
                        <a:pt x="35718" y="404813"/>
                      </a:lnTo>
                      <a:lnTo>
                        <a:pt x="0" y="228600"/>
                      </a:lnTo>
                      <a:lnTo>
                        <a:pt x="133350" y="0"/>
                      </a:lnTo>
                      <a:lnTo>
                        <a:pt x="259556" y="9525"/>
                      </a:lnTo>
                      <a:lnTo>
                        <a:pt x="347662" y="66675"/>
                      </a:lnTo>
                      <a:lnTo>
                        <a:pt x="340518" y="30957"/>
                      </a:lnTo>
                      <a:lnTo>
                        <a:pt x="423862" y="119063"/>
                      </a:lnTo>
                      <a:lnTo>
                        <a:pt x="447675" y="359569"/>
                      </a:lnTo>
                      <a:lnTo>
                        <a:pt x="419100" y="602457"/>
                      </a:lnTo>
                      <a:lnTo>
                        <a:pt x="419100" y="602457"/>
                      </a:lnTo>
                      <a:lnTo>
                        <a:pt x="335756" y="607219"/>
                      </a:lnTo>
                      <a:lnTo>
                        <a:pt x="280987" y="631032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9" name="Полилиния 28"/>
                <p:cNvSpPr>
                  <a:spLocks noChangeAspect="1"/>
                </p:cNvSpPr>
                <p:nvPr/>
              </p:nvSpPr>
              <p:spPr>
                <a:xfrm>
                  <a:off x="2706692" y="4950619"/>
                  <a:ext cx="822321" cy="654844"/>
                </a:xfrm>
                <a:custGeom>
                  <a:avLst/>
                  <a:gdLst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0 w 826294"/>
                    <a:gd name="connsiteY3" fmla="*/ 435769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196052 w 822321"/>
                    <a:gd name="connsiteY0" fmla="*/ 595312 h 654844"/>
                    <a:gd name="connsiteX1" fmla="*/ 141283 w 822321"/>
                    <a:gd name="connsiteY1" fmla="*/ 495300 h 654844"/>
                    <a:gd name="connsiteX2" fmla="*/ 7920 w 822321"/>
                    <a:gd name="connsiteY2" fmla="*/ 407207 h 654844"/>
                    <a:gd name="connsiteX3" fmla="*/ 7920 w 822321"/>
                    <a:gd name="connsiteY3" fmla="*/ 407207 h 654844"/>
                    <a:gd name="connsiteX4" fmla="*/ 5552 w 822321"/>
                    <a:gd name="connsiteY4" fmla="*/ 278606 h 654844"/>
                    <a:gd name="connsiteX5" fmla="*/ 43652 w 822321"/>
                    <a:gd name="connsiteY5" fmla="*/ 66675 h 654844"/>
                    <a:gd name="connsiteX6" fmla="*/ 322258 w 822321"/>
                    <a:gd name="connsiteY6" fmla="*/ 11906 h 654844"/>
                    <a:gd name="connsiteX7" fmla="*/ 543714 w 822321"/>
                    <a:gd name="connsiteY7" fmla="*/ 0 h 654844"/>
                    <a:gd name="connsiteX8" fmla="*/ 581814 w 822321"/>
                    <a:gd name="connsiteY8" fmla="*/ 171450 h 654844"/>
                    <a:gd name="connsiteX9" fmla="*/ 722308 w 822321"/>
                    <a:gd name="connsiteY9" fmla="*/ 278606 h 654844"/>
                    <a:gd name="connsiteX10" fmla="*/ 822321 w 822321"/>
                    <a:gd name="connsiteY10" fmla="*/ 400050 h 654844"/>
                    <a:gd name="connsiteX11" fmla="*/ 774696 w 822321"/>
                    <a:gd name="connsiteY11" fmla="*/ 419100 h 654844"/>
                    <a:gd name="connsiteX12" fmla="*/ 648489 w 822321"/>
                    <a:gd name="connsiteY12" fmla="*/ 402431 h 654844"/>
                    <a:gd name="connsiteX13" fmla="*/ 593721 w 822321"/>
                    <a:gd name="connsiteY13" fmla="*/ 416719 h 654844"/>
                    <a:gd name="connsiteX14" fmla="*/ 546096 w 822321"/>
                    <a:gd name="connsiteY14" fmla="*/ 557212 h 654844"/>
                    <a:gd name="connsiteX15" fmla="*/ 500852 w 822321"/>
                    <a:gd name="connsiteY15" fmla="*/ 633412 h 654844"/>
                    <a:gd name="connsiteX16" fmla="*/ 374646 w 822321"/>
                    <a:gd name="connsiteY16" fmla="*/ 654844 h 654844"/>
                    <a:gd name="connsiteX17" fmla="*/ 238914 w 822321"/>
                    <a:gd name="connsiteY17" fmla="*/ 542925 h 654844"/>
                    <a:gd name="connsiteX18" fmla="*/ 196052 w 822321"/>
                    <a:gd name="connsiteY18" fmla="*/ 595312 h 6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2321" h="654844">
                      <a:moveTo>
                        <a:pt x="196052" y="595312"/>
                      </a:moveTo>
                      <a:lnTo>
                        <a:pt x="141283" y="495300"/>
                      </a:lnTo>
                      <a:lnTo>
                        <a:pt x="7920" y="407207"/>
                      </a:lnTo>
                      <a:lnTo>
                        <a:pt x="7920" y="407207"/>
                      </a:lnTo>
                      <a:cubicBezTo>
                        <a:pt x="0" y="371471"/>
                        <a:pt x="6341" y="321473"/>
                        <a:pt x="5552" y="278606"/>
                      </a:cubicBezTo>
                      <a:lnTo>
                        <a:pt x="43652" y="66675"/>
                      </a:lnTo>
                      <a:lnTo>
                        <a:pt x="322258" y="11906"/>
                      </a:lnTo>
                      <a:lnTo>
                        <a:pt x="543714" y="0"/>
                      </a:lnTo>
                      <a:lnTo>
                        <a:pt x="581814" y="171450"/>
                      </a:lnTo>
                      <a:lnTo>
                        <a:pt x="722308" y="278606"/>
                      </a:lnTo>
                      <a:lnTo>
                        <a:pt x="822321" y="400050"/>
                      </a:lnTo>
                      <a:lnTo>
                        <a:pt x="774696" y="419100"/>
                      </a:lnTo>
                      <a:lnTo>
                        <a:pt x="648489" y="402431"/>
                      </a:lnTo>
                      <a:lnTo>
                        <a:pt x="593721" y="416719"/>
                      </a:lnTo>
                      <a:lnTo>
                        <a:pt x="546096" y="557212"/>
                      </a:lnTo>
                      <a:lnTo>
                        <a:pt x="500852" y="633412"/>
                      </a:lnTo>
                      <a:lnTo>
                        <a:pt x="374646" y="654844"/>
                      </a:lnTo>
                      <a:lnTo>
                        <a:pt x="238914" y="542925"/>
                      </a:lnTo>
                      <a:lnTo>
                        <a:pt x="196052" y="595312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0" name="Полилиния 29"/>
                <p:cNvSpPr>
                  <a:spLocks noChangeAspect="1"/>
                </p:cNvSpPr>
                <p:nvPr/>
              </p:nvSpPr>
              <p:spPr>
                <a:xfrm>
                  <a:off x="2181225" y="5269706"/>
                  <a:ext cx="726281" cy="583407"/>
                </a:xfrm>
                <a:custGeom>
                  <a:avLst/>
                  <a:gdLst>
                    <a:gd name="connsiteX0" fmla="*/ 66675 w 726281"/>
                    <a:gd name="connsiteY0" fmla="*/ 0 h 583407"/>
                    <a:gd name="connsiteX1" fmla="*/ 109538 w 726281"/>
                    <a:gd name="connsiteY1" fmla="*/ 2382 h 583407"/>
                    <a:gd name="connsiteX2" fmla="*/ 321469 w 726281"/>
                    <a:gd name="connsiteY2" fmla="*/ 121444 h 583407"/>
                    <a:gd name="connsiteX3" fmla="*/ 402431 w 726281"/>
                    <a:gd name="connsiteY3" fmla="*/ 33338 h 583407"/>
                    <a:gd name="connsiteX4" fmla="*/ 526256 w 726281"/>
                    <a:gd name="connsiteY4" fmla="*/ 16669 h 583407"/>
                    <a:gd name="connsiteX5" fmla="*/ 535781 w 726281"/>
                    <a:gd name="connsiteY5" fmla="*/ 102394 h 583407"/>
                    <a:gd name="connsiteX6" fmla="*/ 673894 w 726281"/>
                    <a:gd name="connsiteY6" fmla="*/ 176213 h 583407"/>
                    <a:gd name="connsiteX7" fmla="*/ 726281 w 726281"/>
                    <a:gd name="connsiteY7" fmla="*/ 271463 h 583407"/>
                    <a:gd name="connsiteX8" fmla="*/ 631031 w 726281"/>
                    <a:gd name="connsiteY8" fmla="*/ 416719 h 583407"/>
                    <a:gd name="connsiteX9" fmla="*/ 421481 w 726281"/>
                    <a:gd name="connsiteY9" fmla="*/ 540544 h 583407"/>
                    <a:gd name="connsiteX10" fmla="*/ 288131 w 726281"/>
                    <a:gd name="connsiteY10" fmla="*/ 583407 h 583407"/>
                    <a:gd name="connsiteX11" fmla="*/ 257175 w 726281"/>
                    <a:gd name="connsiteY11" fmla="*/ 452438 h 583407"/>
                    <a:gd name="connsiteX12" fmla="*/ 197644 w 726281"/>
                    <a:gd name="connsiteY12" fmla="*/ 373857 h 583407"/>
                    <a:gd name="connsiteX13" fmla="*/ 59531 w 726281"/>
                    <a:gd name="connsiteY13" fmla="*/ 395288 h 583407"/>
                    <a:gd name="connsiteX14" fmla="*/ 0 w 726281"/>
                    <a:gd name="connsiteY14" fmla="*/ 350044 h 583407"/>
                    <a:gd name="connsiteX15" fmla="*/ 19050 w 726281"/>
                    <a:gd name="connsiteY15" fmla="*/ 173832 h 583407"/>
                    <a:gd name="connsiteX16" fmla="*/ 66675 w 726281"/>
                    <a:gd name="connsiteY16" fmla="*/ 0 h 58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6281" h="583407">
                      <a:moveTo>
                        <a:pt x="66675" y="0"/>
                      </a:moveTo>
                      <a:lnTo>
                        <a:pt x="109538" y="2382"/>
                      </a:lnTo>
                      <a:lnTo>
                        <a:pt x="321469" y="121444"/>
                      </a:lnTo>
                      <a:lnTo>
                        <a:pt x="402431" y="33338"/>
                      </a:lnTo>
                      <a:lnTo>
                        <a:pt x="526256" y="16669"/>
                      </a:lnTo>
                      <a:lnTo>
                        <a:pt x="535781" y="102394"/>
                      </a:lnTo>
                      <a:lnTo>
                        <a:pt x="673894" y="176213"/>
                      </a:lnTo>
                      <a:lnTo>
                        <a:pt x="726281" y="271463"/>
                      </a:lnTo>
                      <a:lnTo>
                        <a:pt x="631031" y="416719"/>
                      </a:lnTo>
                      <a:lnTo>
                        <a:pt x="421481" y="540544"/>
                      </a:lnTo>
                      <a:lnTo>
                        <a:pt x="288131" y="583407"/>
                      </a:lnTo>
                      <a:lnTo>
                        <a:pt x="257175" y="452438"/>
                      </a:lnTo>
                      <a:lnTo>
                        <a:pt x="197644" y="373857"/>
                      </a:lnTo>
                      <a:lnTo>
                        <a:pt x="59531" y="395288"/>
                      </a:lnTo>
                      <a:lnTo>
                        <a:pt x="0" y="350044"/>
                      </a:lnTo>
                      <a:lnTo>
                        <a:pt x="19050" y="173832"/>
                      </a:lnTo>
                      <a:lnTo>
                        <a:pt x="66675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1" name="Полилиния 30"/>
                <p:cNvSpPr>
                  <a:spLocks noChangeAspect="1"/>
                </p:cNvSpPr>
                <p:nvPr/>
              </p:nvSpPr>
              <p:spPr>
                <a:xfrm>
                  <a:off x="2162175" y="4783931"/>
                  <a:ext cx="592931" cy="604838"/>
                </a:xfrm>
                <a:custGeom>
                  <a:avLst/>
                  <a:gdLst>
                    <a:gd name="connsiteX0" fmla="*/ 459581 w 592931"/>
                    <a:gd name="connsiteY0" fmla="*/ 0 h 604838"/>
                    <a:gd name="connsiteX1" fmla="*/ 469106 w 592931"/>
                    <a:gd name="connsiteY1" fmla="*/ 71438 h 604838"/>
                    <a:gd name="connsiteX2" fmla="*/ 526256 w 592931"/>
                    <a:gd name="connsiteY2" fmla="*/ 71438 h 604838"/>
                    <a:gd name="connsiteX3" fmla="*/ 592931 w 592931"/>
                    <a:gd name="connsiteY3" fmla="*/ 233363 h 604838"/>
                    <a:gd name="connsiteX4" fmla="*/ 557213 w 592931"/>
                    <a:gd name="connsiteY4" fmla="*/ 409575 h 604838"/>
                    <a:gd name="connsiteX5" fmla="*/ 547688 w 592931"/>
                    <a:gd name="connsiteY5" fmla="*/ 497682 h 604838"/>
                    <a:gd name="connsiteX6" fmla="*/ 419100 w 592931"/>
                    <a:gd name="connsiteY6" fmla="*/ 516732 h 604838"/>
                    <a:gd name="connsiteX7" fmla="*/ 347663 w 592931"/>
                    <a:gd name="connsiteY7" fmla="*/ 604838 h 604838"/>
                    <a:gd name="connsiteX8" fmla="*/ 116681 w 592931"/>
                    <a:gd name="connsiteY8" fmla="*/ 485775 h 604838"/>
                    <a:gd name="connsiteX9" fmla="*/ 83344 w 592931"/>
                    <a:gd name="connsiteY9" fmla="*/ 490538 h 604838"/>
                    <a:gd name="connsiteX10" fmla="*/ 0 w 592931"/>
                    <a:gd name="connsiteY10" fmla="*/ 333375 h 604838"/>
                    <a:gd name="connsiteX11" fmla="*/ 47625 w 592931"/>
                    <a:gd name="connsiteY11" fmla="*/ 207169 h 604838"/>
                    <a:gd name="connsiteX12" fmla="*/ 76200 w 592931"/>
                    <a:gd name="connsiteY12" fmla="*/ 69057 h 604838"/>
                    <a:gd name="connsiteX13" fmla="*/ 123825 w 592931"/>
                    <a:gd name="connsiteY13" fmla="*/ 83344 h 604838"/>
                    <a:gd name="connsiteX14" fmla="*/ 240506 w 592931"/>
                    <a:gd name="connsiteY14" fmla="*/ 142875 h 604838"/>
                    <a:gd name="connsiteX15" fmla="*/ 328613 w 592931"/>
                    <a:gd name="connsiteY15" fmla="*/ 57150 h 604838"/>
                    <a:gd name="connsiteX16" fmla="*/ 459581 w 592931"/>
                    <a:gd name="connsiteY16" fmla="*/ 0 h 604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2931" h="604838">
                      <a:moveTo>
                        <a:pt x="459581" y="0"/>
                      </a:moveTo>
                      <a:lnTo>
                        <a:pt x="469106" y="71438"/>
                      </a:lnTo>
                      <a:lnTo>
                        <a:pt x="526256" y="71438"/>
                      </a:lnTo>
                      <a:lnTo>
                        <a:pt x="592931" y="233363"/>
                      </a:lnTo>
                      <a:lnTo>
                        <a:pt x="557213" y="409575"/>
                      </a:lnTo>
                      <a:lnTo>
                        <a:pt x="547688" y="497682"/>
                      </a:lnTo>
                      <a:lnTo>
                        <a:pt x="419100" y="516732"/>
                      </a:lnTo>
                      <a:lnTo>
                        <a:pt x="347663" y="604838"/>
                      </a:lnTo>
                      <a:lnTo>
                        <a:pt x="116681" y="485775"/>
                      </a:lnTo>
                      <a:lnTo>
                        <a:pt x="83344" y="490538"/>
                      </a:lnTo>
                      <a:lnTo>
                        <a:pt x="0" y="333375"/>
                      </a:lnTo>
                      <a:lnTo>
                        <a:pt x="47625" y="207169"/>
                      </a:lnTo>
                      <a:lnTo>
                        <a:pt x="76200" y="69057"/>
                      </a:lnTo>
                      <a:lnTo>
                        <a:pt x="123825" y="83344"/>
                      </a:lnTo>
                      <a:lnTo>
                        <a:pt x="240506" y="142875"/>
                      </a:lnTo>
                      <a:lnTo>
                        <a:pt x="328613" y="57150"/>
                      </a:lnTo>
                      <a:lnTo>
                        <a:pt x="459581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2" name="Полилиния 31"/>
                <p:cNvSpPr>
                  <a:spLocks noChangeAspect="1"/>
                </p:cNvSpPr>
                <p:nvPr/>
              </p:nvSpPr>
              <p:spPr>
                <a:xfrm>
                  <a:off x="2690813" y="4388644"/>
                  <a:ext cx="690562" cy="628650"/>
                </a:xfrm>
                <a:custGeom>
                  <a:avLst/>
                  <a:gdLst>
                    <a:gd name="connsiteX0" fmla="*/ 238125 w 690562"/>
                    <a:gd name="connsiteY0" fmla="*/ 0 h 628650"/>
                    <a:gd name="connsiteX1" fmla="*/ 238125 w 690562"/>
                    <a:gd name="connsiteY1" fmla="*/ 0 h 628650"/>
                    <a:gd name="connsiteX2" fmla="*/ 381000 w 690562"/>
                    <a:gd name="connsiteY2" fmla="*/ 76200 h 628650"/>
                    <a:gd name="connsiteX3" fmla="*/ 438150 w 690562"/>
                    <a:gd name="connsiteY3" fmla="*/ 245269 h 628650"/>
                    <a:gd name="connsiteX4" fmla="*/ 640556 w 690562"/>
                    <a:gd name="connsiteY4" fmla="*/ 333375 h 628650"/>
                    <a:gd name="connsiteX5" fmla="*/ 690562 w 690562"/>
                    <a:gd name="connsiteY5" fmla="*/ 335756 h 628650"/>
                    <a:gd name="connsiteX6" fmla="*/ 559593 w 690562"/>
                    <a:gd name="connsiteY6" fmla="*/ 559594 h 628650"/>
                    <a:gd name="connsiteX7" fmla="*/ 345281 w 690562"/>
                    <a:gd name="connsiteY7" fmla="*/ 569119 h 628650"/>
                    <a:gd name="connsiteX8" fmla="*/ 59531 w 690562"/>
                    <a:gd name="connsiteY8" fmla="*/ 628650 h 628650"/>
                    <a:gd name="connsiteX9" fmla="*/ 0 w 690562"/>
                    <a:gd name="connsiteY9" fmla="*/ 464344 h 628650"/>
                    <a:gd name="connsiteX10" fmla="*/ 69056 w 690562"/>
                    <a:gd name="connsiteY10" fmla="*/ 464344 h 628650"/>
                    <a:gd name="connsiteX11" fmla="*/ 85725 w 690562"/>
                    <a:gd name="connsiteY11" fmla="*/ 283369 h 628650"/>
                    <a:gd name="connsiteX12" fmla="*/ 171450 w 690562"/>
                    <a:gd name="connsiteY12" fmla="*/ 38100 h 628650"/>
                    <a:gd name="connsiteX13" fmla="*/ 238125 w 690562"/>
                    <a:gd name="connsiteY13" fmla="*/ 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562" h="628650">
                      <a:moveTo>
                        <a:pt x="238125" y="0"/>
                      </a:moveTo>
                      <a:lnTo>
                        <a:pt x="238125" y="0"/>
                      </a:lnTo>
                      <a:lnTo>
                        <a:pt x="381000" y="76200"/>
                      </a:lnTo>
                      <a:lnTo>
                        <a:pt x="438150" y="245269"/>
                      </a:lnTo>
                      <a:lnTo>
                        <a:pt x="640556" y="333375"/>
                      </a:lnTo>
                      <a:lnTo>
                        <a:pt x="690562" y="335756"/>
                      </a:lnTo>
                      <a:lnTo>
                        <a:pt x="559593" y="559594"/>
                      </a:lnTo>
                      <a:lnTo>
                        <a:pt x="345281" y="569119"/>
                      </a:lnTo>
                      <a:lnTo>
                        <a:pt x="59531" y="628650"/>
                      </a:lnTo>
                      <a:lnTo>
                        <a:pt x="0" y="464344"/>
                      </a:lnTo>
                      <a:lnTo>
                        <a:pt x="69056" y="464344"/>
                      </a:lnTo>
                      <a:lnTo>
                        <a:pt x="85725" y="283369"/>
                      </a:lnTo>
                      <a:lnTo>
                        <a:pt x="171450" y="38100"/>
                      </a:lnTo>
                      <a:lnTo>
                        <a:pt x="238125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3" name="Полилиния 32"/>
                <p:cNvSpPr>
                  <a:spLocks noChangeAspect="1"/>
                </p:cNvSpPr>
                <p:nvPr/>
              </p:nvSpPr>
              <p:spPr>
                <a:xfrm>
                  <a:off x="3067050" y="4176713"/>
                  <a:ext cx="604838" cy="600075"/>
                </a:xfrm>
                <a:custGeom>
                  <a:avLst/>
                  <a:gdLst>
                    <a:gd name="connsiteX0" fmla="*/ 0 w 604838"/>
                    <a:gd name="connsiteY0" fmla="*/ 292893 h 600075"/>
                    <a:gd name="connsiteX1" fmla="*/ 100013 w 604838"/>
                    <a:gd name="connsiteY1" fmla="*/ 190500 h 600075"/>
                    <a:gd name="connsiteX2" fmla="*/ 345281 w 604838"/>
                    <a:gd name="connsiteY2" fmla="*/ 102393 h 600075"/>
                    <a:gd name="connsiteX3" fmla="*/ 440531 w 604838"/>
                    <a:gd name="connsiteY3" fmla="*/ 0 h 600075"/>
                    <a:gd name="connsiteX4" fmla="*/ 471488 w 604838"/>
                    <a:gd name="connsiteY4" fmla="*/ 164306 h 600075"/>
                    <a:gd name="connsiteX5" fmla="*/ 583406 w 604838"/>
                    <a:gd name="connsiteY5" fmla="*/ 219075 h 600075"/>
                    <a:gd name="connsiteX6" fmla="*/ 604838 w 604838"/>
                    <a:gd name="connsiteY6" fmla="*/ 364331 h 600075"/>
                    <a:gd name="connsiteX7" fmla="*/ 504825 w 604838"/>
                    <a:gd name="connsiteY7" fmla="*/ 333375 h 600075"/>
                    <a:gd name="connsiteX8" fmla="*/ 469106 w 604838"/>
                    <a:gd name="connsiteY8" fmla="*/ 395287 h 600075"/>
                    <a:gd name="connsiteX9" fmla="*/ 554831 w 604838"/>
                    <a:gd name="connsiteY9" fmla="*/ 447675 h 600075"/>
                    <a:gd name="connsiteX10" fmla="*/ 538163 w 604838"/>
                    <a:gd name="connsiteY10" fmla="*/ 600075 h 600075"/>
                    <a:gd name="connsiteX11" fmla="*/ 442913 w 604838"/>
                    <a:gd name="connsiteY11" fmla="*/ 545306 h 600075"/>
                    <a:gd name="connsiteX12" fmla="*/ 323850 w 604838"/>
                    <a:gd name="connsiteY12" fmla="*/ 540543 h 600075"/>
                    <a:gd name="connsiteX13" fmla="*/ 271463 w 604838"/>
                    <a:gd name="connsiteY13" fmla="*/ 542925 h 600075"/>
                    <a:gd name="connsiteX14" fmla="*/ 61913 w 604838"/>
                    <a:gd name="connsiteY14" fmla="*/ 452437 h 600075"/>
                    <a:gd name="connsiteX15" fmla="*/ 0 w 604838"/>
                    <a:gd name="connsiteY15" fmla="*/ 292893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4838" h="600075">
                      <a:moveTo>
                        <a:pt x="0" y="292893"/>
                      </a:moveTo>
                      <a:lnTo>
                        <a:pt x="100013" y="190500"/>
                      </a:lnTo>
                      <a:lnTo>
                        <a:pt x="345281" y="102393"/>
                      </a:lnTo>
                      <a:lnTo>
                        <a:pt x="440531" y="0"/>
                      </a:lnTo>
                      <a:lnTo>
                        <a:pt x="471488" y="164306"/>
                      </a:lnTo>
                      <a:lnTo>
                        <a:pt x="583406" y="219075"/>
                      </a:lnTo>
                      <a:lnTo>
                        <a:pt x="604838" y="364331"/>
                      </a:lnTo>
                      <a:lnTo>
                        <a:pt x="504825" y="333375"/>
                      </a:lnTo>
                      <a:lnTo>
                        <a:pt x="469106" y="395287"/>
                      </a:lnTo>
                      <a:lnTo>
                        <a:pt x="554831" y="447675"/>
                      </a:lnTo>
                      <a:lnTo>
                        <a:pt x="538163" y="600075"/>
                      </a:lnTo>
                      <a:lnTo>
                        <a:pt x="442913" y="545306"/>
                      </a:lnTo>
                      <a:lnTo>
                        <a:pt x="323850" y="540543"/>
                      </a:lnTo>
                      <a:lnTo>
                        <a:pt x="271463" y="542925"/>
                      </a:lnTo>
                      <a:lnTo>
                        <a:pt x="61913" y="452437"/>
                      </a:lnTo>
                      <a:lnTo>
                        <a:pt x="0" y="292893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4" name="Полилиния 33"/>
                <p:cNvSpPr>
                  <a:spLocks noChangeAspect="1"/>
                </p:cNvSpPr>
                <p:nvPr/>
              </p:nvSpPr>
              <p:spPr>
                <a:xfrm>
                  <a:off x="2714625" y="3143250"/>
                  <a:ext cx="912019" cy="1319213"/>
                </a:xfrm>
                <a:custGeom>
                  <a:avLst/>
                  <a:gdLst>
                    <a:gd name="connsiteX0" fmla="*/ 0 w 912019"/>
                    <a:gd name="connsiteY0" fmla="*/ 1073944 h 1319213"/>
                    <a:gd name="connsiteX1" fmla="*/ 26194 w 912019"/>
                    <a:gd name="connsiteY1" fmla="*/ 954881 h 1319213"/>
                    <a:gd name="connsiteX2" fmla="*/ 147638 w 912019"/>
                    <a:gd name="connsiteY2" fmla="*/ 900113 h 1319213"/>
                    <a:gd name="connsiteX3" fmla="*/ 233363 w 912019"/>
                    <a:gd name="connsiteY3" fmla="*/ 809625 h 1319213"/>
                    <a:gd name="connsiteX4" fmla="*/ 371475 w 912019"/>
                    <a:gd name="connsiteY4" fmla="*/ 750094 h 1319213"/>
                    <a:gd name="connsiteX5" fmla="*/ 395288 w 912019"/>
                    <a:gd name="connsiteY5" fmla="*/ 590550 h 1319213"/>
                    <a:gd name="connsiteX6" fmla="*/ 392906 w 912019"/>
                    <a:gd name="connsiteY6" fmla="*/ 416719 h 1319213"/>
                    <a:gd name="connsiteX7" fmla="*/ 292894 w 912019"/>
                    <a:gd name="connsiteY7" fmla="*/ 195263 h 1319213"/>
                    <a:gd name="connsiteX8" fmla="*/ 357188 w 912019"/>
                    <a:gd name="connsiteY8" fmla="*/ 126206 h 1319213"/>
                    <a:gd name="connsiteX9" fmla="*/ 397669 w 912019"/>
                    <a:gd name="connsiteY9" fmla="*/ 126206 h 1319213"/>
                    <a:gd name="connsiteX10" fmla="*/ 521494 w 912019"/>
                    <a:gd name="connsiteY10" fmla="*/ 135731 h 1319213"/>
                    <a:gd name="connsiteX11" fmla="*/ 604838 w 912019"/>
                    <a:gd name="connsiteY11" fmla="*/ 152400 h 1319213"/>
                    <a:gd name="connsiteX12" fmla="*/ 609600 w 912019"/>
                    <a:gd name="connsiteY12" fmla="*/ 0 h 1319213"/>
                    <a:gd name="connsiteX13" fmla="*/ 690563 w 912019"/>
                    <a:gd name="connsiteY13" fmla="*/ 38100 h 1319213"/>
                    <a:gd name="connsiteX14" fmla="*/ 690563 w 912019"/>
                    <a:gd name="connsiteY14" fmla="*/ 38100 h 1319213"/>
                    <a:gd name="connsiteX15" fmla="*/ 690563 w 912019"/>
                    <a:gd name="connsiteY15" fmla="*/ 73819 h 1319213"/>
                    <a:gd name="connsiteX16" fmla="*/ 709613 w 912019"/>
                    <a:gd name="connsiteY16" fmla="*/ 197644 h 1319213"/>
                    <a:gd name="connsiteX17" fmla="*/ 788194 w 912019"/>
                    <a:gd name="connsiteY17" fmla="*/ 333375 h 1319213"/>
                    <a:gd name="connsiteX18" fmla="*/ 912019 w 912019"/>
                    <a:gd name="connsiteY18" fmla="*/ 431006 h 1319213"/>
                    <a:gd name="connsiteX19" fmla="*/ 826294 w 912019"/>
                    <a:gd name="connsiteY19" fmla="*/ 647700 h 1319213"/>
                    <a:gd name="connsiteX20" fmla="*/ 683419 w 912019"/>
                    <a:gd name="connsiteY20" fmla="*/ 742950 h 1319213"/>
                    <a:gd name="connsiteX21" fmla="*/ 823913 w 912019"/>
                    <a:gd name="connsiteY21" fmla="*/ 892969 h 1319213"/>
                    <a:gd name="connsiteX22" fmla="*/ 842963 w 912019"/>
                    <a:gd name="connsiteY22" fmla="*/ 923925 h 1319213"/>
                    <a:gd name="connsiteX23" fmla="*/ 835819 w 912019"/>
                    <a:gd name="connsiteY23" fmla="*/ 957263 h 1319213"/>
                    <a:gd name="connsiteX24" fmla="*/ 795338 w 912019"/>
                    <a:gd name="connsiteY24" fmla="*/ 1023938 h 1319213"/>
                    <a:gd name="connsiteX25" fmla="*/ 685800 w 912019"/>
                    <a:gd name="connsiteY25" fmla="*/ 1138238 h 1319213"/>
                    <a:gd name="connsiteX26" fmla="*/ 461963 w 912019"/>
                    <a:gd name="connsiteY26" fmla="*/ 1214438 h 1319213"/>
                    <a:gd name="connsiteX27" fmla="*/ 357188 w 912019"/>
                    <a:gd name="connsiteY27" fmla="*/ 1319213 h 1319213"/>
                    <a:gd name="connsiteX28" fmla="*/ 216694 w 912019"/>
                    <a:gd name="connsiteY28" fmla="*/ 1238250 h 1319213"/>
                    <a:gd name="connsiteX29" fmla="*/ 223838 w 912019"/>
                    <a:gd name="connsiteY29" fmla="*/ 1190625 h 1319213"/>
                    <a:gd name="connsiteX30" fmla="*/ 123825 w 912019"/>
                    <a:gd name="connsiteY30" fmla="*/ 1154906 h 1319213"/>
                    <a:gd name="connsiteX31" fmla="*/ 0 w 912019"/>
                    <a:gd name="connsiteY31" fmla="*/ 1073944 h 131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2019" h="1319213">
                      <a:moveTo>
                        <a:pt x="0" y="1073944"/>
                      </a:moveTo>
                      <a:lnTo>
                        <a:pt x="26194" y="954881"/>
                      </a:lnTo>
                      <a:lnTo>
                        <a:pt x="147638" y="900113"/>
                      </a:lnTo>
                      <a:lnTo>
                        <a:pt x="233363" y="809625"/>
                      </a:lnTo>
                      <a:lnTo>
                        <a:pt x="371475" y="750094"/>
                      </a:lnTo>
                      <a:lnTo>
                        <a:pt x="395288" y="590550"/>
                      </a:lnTo>
                      <a:lnTo>
                        <a:pt x="392906" y="416719"/>
                      </a:lnTo>
                      <a:lnTo>
                        <a:pt x="292894" y="195263"/>
                      </a:lnTo>
                      <a:lnTo>
                        <a:pt x="357188" y="126206"/>
                      </a:lnTo>
                      <a:lnTo>
                        <a:pt x="397669" y="126206"/>
                      </a:lnTo>
                      <a:lnTo>
                        <a:pt x="521494" y="135731"/>
                      </a:lnTo>
                      <a:lnTo>
                        <a:pt x="604838" y="152400"/>
                      </a:lnTo>
                      <a:lnTo>
                        <a:pt x="609600" y="0"/>
                      </a:lnTo>
                      <a:lnTo>
                        <a:pt x="690563" y="38100"/>
                      </a:lnTo>
                      <a:lnTo>
                        <a:pt x="690563" y="38100"/>
                      </a:lnTo>
                      <a:lnTo>
                        <a:pt x="690563" y="73819"/>
                      </a:lnTo>
                      <a:lnTo>
                        <a:pt x="709613" y="197644"/>
                      </a:lnTo>
                      <a:lnTo>
                        <a:pt x="788194" y="333375"/>
                      </a:lnTo>
                      <a:lnTo>
                        <a:pt x="912019" y="431006"/>
                      </a:lnTo>
                      <a:lnTo>
                        <a:pt x="826294" y="647700"/>
                      </a:lnTo>
                      <a:lnTo>
                        <a:pt x="683419" y="742950"/>
                      </a:lnTo>
                      <a:lnTo>
                        <a:pt x="823913" y="892969"/>
                      </a:lnTo>
                      <a:lnTo>
                        <a:pt x="842963" y="923925"/>
                      </a:lnTo>
                      <a:lnTo>
                        <a:pt x="835819" y="957263"/>
                      </a:lnTo>
                      <a:lnTo>
                        <a:pt x="795338" y="1023938"/>
                      </a:lnTo>
                      <a:lnTo>
                        <a:pt x="685800" y="1138238"/>
                      </a:lnTo>
                      <a:lnTo>
                        <a:pt x="461963" y="1214438"/>
                      </a:lnTo>
                      <a:lnTo>
                        <a:pt x="357188" y="1319213"/>
                      </a:lnTo>
                      <a:lnTo>
                        <a:pt x="216694" y="1238250"/>
                      </a:lnTo>
                      <a:lnTo>
                        <a:pt x="223838" y="1190625"/>
                      </a:lnTo>
                      <a:lnTo>
                        <a:pt x="123825" y="1154906"/>
                      </a:lnTo>
                      <a:lnTo>
                        <a:pt x="0" y="107394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5" name="Полилиния 34"/>
                <p:cNvSpPr>
                  <a:spLocks noChangeAspect="1"/>
                </p:cNvSpPr>
                <p:nvPr/>
              </p:nvSpPr>
              <p:spPr>
                <a:xfrm>
                  <a:off x="2566988" y="3198019"/>
                  <a:ext cx="542925" cy="1016794"/>
                </a:xfrm>
                <a:custGeom>
                  <a:avLst/>
                  <a:gdLst>
                    <a:gd name="connsiteX0" fmla="*/ 21431 w 542925"/>
                    <a:gd name="connsiteY0" fmla="*/ 990600 h 1016794"/>
                    <a:gd name="connsiteX1" fmla="*/ 57150 w 542925"/>
                    <a:gd name="connsiteY1" fmla="*/ 871537 h 1016794"/>
                    <a:gd name="connsiteX2" fmla="*/ 0 w 542925"/>
                    <a:gd name="connsiteY2" fmla="*/ 797719 h 1016794"/>
                    <a:gd name="connsiteX3" fmla="*/ 85725 w 542925"/>
                    <a:gd name="connsiteY3" fmla="*/ 747712 h 1016794"/>
                    <a:gd name="connsiteX4" fmla="*/ 69056 w 542925"/>
                    <a:gd name="connsiteY4" fmla="*/ 633412 h 1016794"/>
                    <a:gd name="connsiteX5" fmla="*/ 135731 w 542925"/>
                    <a:gd name="connsiteY5" fmla="*/ 595312 h 1016794"/>
                    <a:gd name="connsiteX6" fmla="*/ 207168 w 542925"/>
                    <a:gd name="connsiteY6" fmla="*/ 478631 h 1016794"/>
                    <a:gd name="connsiteX7" fmla="*/ 192881 w 542925"/>
                    <a:gd name="connsiteY7" fmla="*/ 302419 h 1016794"/>
                    <a:gd name="connsiteX8" fmla="*/ 211931 w 542925"/>
                    <a:gd name="connsiteY8" fmla="*/ 195262 h 1016794"/>
                    <a:gd name="connsiteX9" fmla="*/ 352425 w 542925"/>
                    <a:gd name="connsiteY9" fmla="*/ 0 h 1016794"/>
                    <a:gd name="connsiteX10" fmla="*/ 407193 w 542925"/>
                    <a:gd name="connsiteY10" fmla="*/ 97631 h 1016794"/>
                    <a:gd name="connsiteX11" fmla="*/ 500062 w 542925"/>
                    <a:gd name="connsiteY11" fmla="*/ 78581 h 1016794"/>
                    <a:gd name="connsiteX12" fmla="*/ 445293 w 542925"/>
                    <a:gd name="connsiteY12" fmla="*/ 135731 h 1016794"/>
                    <a:gd name="connsiteX13" fmla="*/ 540543 w 542925"/>
                    <a:gd name="connsiteY13" fmla="*/ 359569 h 1016794"/>
                    <a:gd name="connsiteX14" fmla="*/ 542925 w 542925"/>
                    <a:gd name="connsiteY14" fmla="*/ 526256 h 1016794"/>
                    <a:gd name="connsiteX15" fmla="*/ 516731 w 542925"/>
                    <a:gd name="connsiteY15" fmla="*/ 692944 h 1016794"/>
                    <a:gd name="connsiteX16" fmla="*/ 378618 w 542925"/>
                    <a:gd name="connsiteY16" fmla="*/ 750094 h 1016794"/>
                    <a:gd name="connsiteX17" fmla="*/ 295275 w 542925"/>
                    <a:gd name="connsiteY17" fmla="*/ 840581 h 1016794"/>
                    <a:gd name="connsiteX18" fmla="*/ 173831 w 542925"/>
                    <a:gd name="connsiteY18" fmla="*/ 897731 h 1016794"/>
                    <a:gd name="connsiteX19" fmla="*/ 142875 w 542925"/>
                    <a:gd name="connsiteY19" fmla="*/ 1016794 h 1016794"/>
                    <a:gd name="connsiteX20" fmla="*/ 83343 w 542925"/>
                    <a:gd name="connsiteY20" fmla="*/ 997744 h 1016794"/>
                    <a:gd name="connsiteX21" fmla="*/ 21431 w 542925"/>
                    <a:gd name="connsiteY21" fmla="*/ 990600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2925" h="1016794">
                      <a:moveTo>
                        <a:pt x="21431" y="990600"/>
                      </a:moveTo>
                      <a:lnTo>
                        <a:pt x="57150" y="871537"/>
                      </a:lnTo>
                      <a:lnTo>
                        <a:pt x="0" y="797719"/>
                      </a:lnTo>
                      <a:lnTo>
                        <a:pt x="85725" y="747712"/>
                      </a:lnTo>
                      <a:lnTo>
                        <a:pt x="69056" y="633412"/>
                      </a:lnTo>
                      <a:lnTo>
                        <a:pt x="135731" y="595312"/>
                      </a:lnTo>
                      <a:lnTo>
                        <a:pt x="207168" y="478631"/>
                      </a:lnTo>
                      <a:lnTo>
                        <a:pt x="192881" y="302419"/>
                      </a:lnTo>
                      <a:lnTo>
                        <a:pt x="211931" y="195262"/>
                      </a:lnTo>
                      <a:lnTo>
                        <a:pt x="352425" y="0"/>
                      </a:lnTo>
                      <a:lnTo>
                        <a:pt x="407193" y="97631"/>
                      </a:lnTo>
                      <a:lnTo>
                        <a:pt x="500062" y="78581"/>
                      </a:lnTo>
                      <a:lnTo>
                        <a:pt x="445293" y="135731"/>
                      </a:lnTo>
                      <a:lnTo>
                        <a:pt x="540543" y="359569"/>
                      </a:lnTo>
                      <a:lnTo>
                        <a:pt x="542925" y="526256"/>
                      </a:lnTo>
                      <a:lnTo>
                        <a:pt x="516731" y="692944"/>
                      </a:lnTo>
                      <a:lnTo>
                        <a:pt x="378618" y="750094"/>
                      </a:lnTo>
                      <a:lnTo>
                        <a:pt x="295275" y="840581"/>
                      </a:lnTo>
                      <a:lnTo>
                        <a:pt x="173831" y="897731"/>
                      </a:lnTo>
                      <a:lnTo>
                        <a:pt x="142875" y="1016794"/>
                      </a:lnTo>
                      <a:lnTo>
                        <a:pt x="83343" y="997744"/>
                      </a:lnTo>
                      <a:lnTo>
                        <a:pt x="21431" y="99060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6" name="Полилиния 35"/>
                <p:cNvSpPr>
                  <a:spLocks noChangeAspect="1"/>
                </p:cNvSpPr>
                <p:nvPr/>
              </p:nvSpPr>
              <p:spPr>
                <a:xfrm>
                  <a:off x="1909763" y="3140869"/>
                  <a:ext cx="1012031" cy="1042987"/>
                </a:xfrm>
                <a:custGeom>
                  <a:avLst/>
                  <a:gdLst>
                    <a:gd name="connsiteX0" fmla="*/ 0 w 1012031"/>
                    <a:gd name="connsiteY0" fmla="*/ 928687 h 1042987"/>
                    <a:gd name="connsiteX1" fmla="*/ 54768 w 1012031"/>
                    <a:gd name="connsiteY1" fmla="*/ 814387 h 1042987"/>
                    <a:gd name="connsiteX2" fmla="*/ 116681 w 1012031"/>
                    <a:gd name="connsiteY2" fmla="*/ 545306 h 1042987"/>
                    <a:gd name="connsiteX3" fmla="*/ 230981 w 1012031"/>
                    <a:gd name="connsiteY3" fmla="*/ 538162 h 1042987"/>
                    <a:gd name="connsiteX4" fmla="*/ 242887 w 1012031"/>
                    <a:gd name="connsiteY4" fmla="*/ 369094 h 1042987"/>
                    <a:gd name="connsiteX5" fmla="*/ 288131 w 1012031"/>
                    <a:gd name="connsiteY5" fmla="*/ 245269 h 1042987"/>
                    <a:gd name="connsiteX6" fmla="*/ 378618 w 1012031"/>
                    <a:gd name="connsiteY6" fmla="*/ 259556 h 1042987"/>
                    <a:gd name="connsiteX7" fmla="*/ 478631 w 1012031"/>
                    <a:gd name="connsiteY7" fmla="*/ 240506 h 1042987"/>
                    <a:gd name="connsiteX8" fmla="*/ 581025 w 1012031"/>
                    <a:gd name="connsiteY8" fmla="*/ 121444 h 1042987"/>
                    <a:gd name="connsiteX9" fmla="*/ 645318 w 1012031"/>
                    <a:gd name="connsiteY9" fmla="*/ 30956 h 1042987"/>
                    <a:gd name="connsiteX10" fmla="*/ 728662 w 1012031"/>
                    <a:gd name="connsiteY10" fmla="*/ 42862 h 1042987"/>
                    <a:gd name="connsiteX11" fmla="*/ 769143 w 1012031"/>
                    <a:gd name="connsiteY11" fmla="*/ 42862 h 1042987"/>
                    <a:gd name="connsiteX12" fmla="*/ 881062 w 1012031"/>
                    <a:gd name="connsiteY12" fmla="*/ 95250 h 1042987"/>
                    <a:gd name="connsiteX13" fmla="*/ 935831 w 1012031"/>
                    <a:gd name="connsiteY13" fmla="*/ 0 h 1042987"/>
                    <a:gd name="connsiteX14" fmla="*/ 1012031 w 1012031"/>
                    <a:gd name="connsiteY14" fmla="*/ 66675 h 1042987"/>
                    <a:gd name="connsiteX15" fmla="*/ 876300 w 1012031"/>
                    <a:gd name="connsiteY15" fmla="*/ 245269 h 1042987"/>
                    <a:gd name="connsiteX16" fmla="*/ 850106 w 1012031"/>
                    <a:gd name="connsiteY16" fmla="*/ 352425 h 1042987"/>
                    <a:gd name="connsiteX17" fmla="*/ 862012 w 1012031"/>
                    <a:gd name="connsiteY17" fmla="*/ 533400 h 1042987"/>
                    <a:gd name="connsiteX18" fmla="*/ 795337 w 1012031"/>
                    <a:gd name="connsiteY18" fmla="*/ 645319 h 1042987"/>
                    <a:gd name="connsiteX19" fmla="*/ 728662 w 1012031"/>
                    <a:gd name="connsiteY19" fmla="*/ 690562 h 1042987"/>
                    <a:gd name="connsiteX20" fmla="*/ 742950 w 1012031"/>
                    <a:gd name="connsiteY20" fmla="*/ 795337 h 1042987"/>
                    <a:gd name="connsiteX21" fmla="*/ 661987 w 1012031"/>
                    <a:gd name="connsiteY21" fmla="*/ 857250 h 1042987"/>
                    <a:gd name="connsiteX22" fmla="*/ 707231 w 1012031"/>
                    <a:gd name="connsiteY22" fmla="*/ 926306 h 1042987"/>
                    <a:gd name="connsiteX23" fmla="*/ 685800 w 1012031"/>
                    <a:gd name="connsiteY23" fmla="*/ 1042987 h 1042987"/>
                    <a:gd name="connsiteX24" fmla="*/ 502443 w 1012031"/>
                    <a:gd name="connsiteY24" fmla="*/ 1023937 h 1042987"/>
                    <a:gd name="connsiteX25" fmla="*/ 297656 w 1012031"/>
                    <a:gd name="connsiteY25" fmla="*/ 971550 h 1042987"/>
                    <a:gd name="connsiteX26" fmla="*/ 116681 w 1012031"/>
                    <a:gd name="connsiteY26" fmla="*/ 1019175 h 1042987"/>
                    <a:gd name="connsiteX27" fmla="*/ 0 w 1012031"/>
                    <a:gd name="connsiteY27" fmla="*/ 928687 h 104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2031" h="1042987">
                      <a:moveTo>
                        <a:pt x="0" y="928687"/>
                      </a:moveTo>
                      <a:lnTo>
                        <a:pt x="54768" y="814387"/>
                      </a:lnTo>
                      <a:lnTo>
                        <a:pt x="116681" y="545306"/>
                      </a:lnTo>
                      <a:lnTo>
                        <a:pt x="230981" y="538162"/>
                      </a:lnTo>
                      <a:lnTo>
                        <a:pt x="242887" y="369094"/>
                      </a:lnTo>
                      <a:lnTo>
                        <a:pt x="288131" y="245269"/>
                      </a:lnTo>
                      <a:lnTo>
                        <a:pt x="378618" y="259556"/>
                      </a:lnTo>
                      <a:lnTo>
                        <a:pt x="478631" y="240506"/>
                      </a:lnTo>
                      <a:lnTo>
                        <a:pt x="581025" y="121444"/>
                      </a:lnTo>
                      <a:lnTo>
                        <a:pt x="645318" y="30956"/>
                      </a:lnTo>
                      <a:lnTo>
                        <a:pt x="728662" y="42862"/>
                      </a:lnTo>
                      <a:lnTo>
                        <a:pt x="769143" y="42862"/>
                      </a:lnTo>
                      <a:lnTo>
                        <a:pt x="881062" y="95250"/>
                      </a:lnTo>
                      <a:lnTo>
                        <a:pt x="935831" y="0"/>
                      </a:lnTo>
                      <a:lnTo>
                        <a:pt x="1012031" y="66675"/>
                      </a:lnTo>
                      <a:lnTo>
                        <a:pt x="876300" y="245269"/>
                      </a:lnTo>
                      <a:lnTo>
                        <a:pt x="850106" y="352425"/>
                      </a:lnTo>
                      <a:lnTo>
                        <a:pt x="862012" y="533400"/>
                      </a:lnTo>
                      <a:lnTo>
                        <a:pt x="795337" y="645319"/>
                      </a:lnTo>
                      <a:lnTo>
                        <a:pt x="728662" y="690562"/>
                      </a:lnTo>
                      <a:lnTo>
                        <a:pt x="742950" y="795337"/>
                      </a:lnTo>
                      <a:lnTo>
                        <a:pt x="661987" y="857250"/>
                      </a:lnTo>
                      <a:lnTo>
                        <a:pt x="707231" y="926306"/>
                      </a:lnTo>
                      <a:lnTo>
                        <a:pt x="685800" y="1042987"/>
                      </a:lnTo>
                      <a:lnTo>
                        <a:pt x="502443" y="1023937"/>
                      </a:lnTo>
                      <a:lnTo>
                        <a:pt x="297656" y="971550"/>
                      </a:lnTo>
                      <a:lnTo>
                        <a:pt x="116681" y="1019175"/>
                      </a:lnTo>
                      <a:lnTo>
                        <a:pt x="0" y="928687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7" name="Полилиния 36"/>
                <p:cNvSpPr>
                  <a:spLocks noChangeAspect="1"/>
                </p:cNvSpPr>
                <p:nvPr/>
              </p:nvSpPr>
              <p:spPr>
                <a:xfrm>
                  <a:off x="3555206" y="2445544"/>
                  <a:ext cx="842963" cy="854869"/>
                </a:xfrm>
                <a:custGeom>
                  <a:avLst/>
                  <a:gdLst>
                    <a:gd name="connsiteX0" fmla="*/ 0 w 842963"/>
                    <a:gd name="connsiteY0" fmla="*/ 357187 h 854869"/>
                    <a:gd name="connsiteX1" fmla="*/ 35719 w 842963"/>
                    <a:gd name="connsiteY1" fmla="*/ 238125 h 854869"/>
                    <a:gd name="connsiteX2" fmla="*/ 95250 w 842963"/>
                    <a:gd name="connsiteY2" fmla="*/ 152400 h 854869"/>
                    <a:gd name="connsiteX3" fmla="*/ 461963 w 842963"/>
                    <a:gd name="connsiteY3" fmla="*/ 50006 h 854869"/>
                    <a:gd name="connsiteX4" fmla="*/ 657225 w 842963"/>
                    <a:gd name="connsiteY4" fmla="*/ 0 h 854869"/>
                    <a:gd name="connsiteX5" fmla="*/ 647700 w 842963"/>
                    <a:gd name="connsiteY5" fmla="*/ 128587 h 854869"/>
                    <a:gd name="connsiteX6" fmla="*/ 807244 w 842963"/>
                    <a:gd name="connsiteY6" fmla="*/ 142875 h 854869"/>
                    <a:gd name="connsiteX7" fmla="*/ 802482 w 842963"/>
                    <a:gd name="connsiteY7" fmla="*/ 264319 h 854869"/>
                    <a:gd name="connsiteX8" fmla="*/ 704850 w 842963"/>
                    <a:gd name="connsiteY8" fmla="*/ 366712 h 854869"/>
                    <a:gd name="connsiteX9" fmla="*/ 707232 w 842963"/>
                    <a:gd name="connsiteY9" fmla="*/ 421481 h 854869"/>
                    <a:gd name="connsiteX10" fmla="*/ 757238 w 842963"/>
                    <a:gd name="connsiteY10" fmla="*/ 481012 h 854869"/>
                    <a:gd name="connsiteX11" fmla="*/ 826294 w 842963"/>
                    <a:gd name="connsiteY11" fmla="*/ 526256 h 854869"/>
                    <a:gd name="connsiteX12" fmla="*/ 842963 w 842963"/>
                    <a:gd name="connsiteY12" fmla="*/ 557212 h 854869"/>
                    <a:gd name="connsiteX13" fmla="*/ 833438 w 842963"/>
                    <a:gd name="connsiteY13" fmla="*/ 642937 h 854869"/>
                    <a:gd name="connsiteX14" fmla="*/ 809625 w 842963"/>
                    <a:gd name="connsiteY14" fmla="*/ 700087 h 854869"/>
                    <a:gd name="connsiteX15" fmla="*/ 754857 w 842963"/>
                    <a:gd name="connsiteY15" fmla="*/ 790575 h 854869"/>
                    <a:gd name="connsiteX16" fmla="*/ 666750 w 842963"/>
                    <a:gd name="connsiteY16" fmla="*/ 854869 h 854869"/>
                    <a:gd name="connsiteX17" fmla="*/ 481013 w 842963"/>
                    <a:gd name="connsiteY17" fmla="*/ 838200 h 854869"/>
                    <a:gd name="connsiteX18" fmla="*/ 504825 w 842963"/>
                    <a:gd name="connsiteY18" fmla="*/ 750094 h 854869"/>
                    <a:gd name="connsiteX19" fmla="*/ 419100 w 842963"/>
                    <a:gd name="connsiteY19" fmla="*/ 633412 h 854869"/>
                    <a:gd name="connsiteX20" fmla="*/ 259557 w 842963"/>
                    <a:gd name="connsiteY20" fmla="*/ 531019 h 854869"/>
                    <a:gd name="connsiteX21" fmla="*/ 140494 w 842963"/>
                    <a:gd name="connsiteY21" fmla="*/ 621506 h 854869"/>
                    <a:gd name="connsiteX22" fmla="*/ 147638 w 842963"/>
                    <a:gd name="connsiteY22" fmla="*/ 526256 h 854869"/>
                    <a:gd name="connsiteX23" fmla="*/ 78582 w 842963"/>
                    <a:gd name="connsiteY23" fmla="*/ 457200 h 854869"/>
                    <a:gd name="connsiteX24" fmla="*/ 0 w 842963"/>
                    <a:gd name="connsiteY24" fmla="*/ 357187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2963" h="854869">
                      <a:moveTo>
                        <a:pt x="0" y="357187"/>
                      </a:moveTo>
                      <a:lnTo>
                        <a:pt x="35719" y="238125"/>
                      </a:lnTo>
                      <a:lnTo>
                        <a:pt x="95250" y="152400"/>
                      </a:lnTo>
                      <a:lnTo>
                        <a:pt x="461963" y="50006"/>
                      </a:lnTo>
                      <a:lnTo>
                        <a:pt x="657225" y="0"/>
                      </a:lnTo>
                      <a:lnTo>
                        <a:pt x="647700" y="128587"/>
                      </a:lnTo>
                      <a:lnTo>
                        <a:pt x="807244" y="142875"/>
                      </a:lnTo>
                      <a:lnTo>
                        <a:pt x="802482" y="264319"/>
                      </a:lnTo>
                      <a:lnTo>
                        <a:pt x="704850" y="366712"/>
                      </a:lnTo>
                      <a:lnTo>
                        <a:pt x="707232" y="421481"/>
                      </a:lnTo>
                      <a:lnTo>
                        <a:pt x="757238" y="481012"/>
                      </a:lnTo>
                      <a:lnTo>
                        <a:pt x="826294" y="526256"/>
                      </a:lnTo>
                      <a:lnTo>
                        <a:pt x="842963" y="557212"/>
                      </a:lnTo>
                      <a:lnTo>
                        <a:pt x="833438" y="642937"/>
                      </a:lnTo>
                      <a:lnTo>
                        <a:pt x="809625" y="700087"/>
                      </a:lnTo>
                      <a:lnTo>
                        <a:pt x="754857" y="790575"/>
                      </a:lnTo>
                      <a:lnTo>
                        <a:pt x="666750" y="854869"/>
                      </a:lnTo>
                      <a:lnTo>
                        <a:pt x="481013" y="838200"/>
                      </a:lnTo>
                      <a:lnTo>
                        <a:pt x="504825" y="750094"/>
                      </a:lnTo>
                      <a:lnTo>
                        <a:pt x="419100" y="633412"/>
                      </a:lnTo>
                      <a:lnTo>
                        <a:pt x="259557" y="531019"/>
                      </a:lnTo>
                      <a:lnTo>
                        <a:pt x="140494" y="621506"/>
                      </a:lnTo>
                      <a:lnTo>
                        <a:pt x="147638" y="526256"/>
                      </a:lnTo>
                      <a:lnTo>
                        <a:pt x="78582" y="457200"/>
                      </a:lnTo>
                      <a:lnTo>
                        <a:pt x="0" y="35718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8" name="Полилиния 37"/>
                <p:cNvSpPr>
                  <a:spLocks noChangeAspect="1"/>
                </p:cNvSpPr>
                <p:nvPr/>
              </p:nvSpPr>
              <p:spPr>
                <a:xfrm>
                  <a:off x="3271838" y="1909763"/>
                  <a:ext cx="945356" cy="1088231"/>
                </a:xfrm>
                <a:custGeom>
                  <a:avLst/>
                  <a:gdLst>
                    <a:gd name="connsiteX0" fmla="*/ 252412 w 945356"/>
                    <a:gd name="connsiteY0" fmla="*/ 1088231 h 1088231"/>
                    <a:gd name="connsiteX1" fmla="*/ 102393 w 945356"/>
                    <a:gd name="connsiteY1" fmla="*/ 957262 h 1088231"/>
                    <a:gd name="connsiteX2" fmla="*/ 23812 w 945356"/>
                    <a:gd name="connsiteY2" fmla="*/ 850106 h 1088231"/>
                    <a:gd name="connsiteX3" fmla="*/ 0 w 945356"/>
                    <a:gd name="connsiteY3" fmla="*/ 626268 h 1088231"/>
                    <a:gd name="connsiteX4" fmla="*/ 52387 w 945356"/>
                    <a:gd name="connsiteY4" fmla="*/ 426243 h 1088231"/>
                    <a:gd name="connsiteX5" fmla="*/ 252412 w 945356"/>
                    <a:gd name="connsiteY5" fmla="*/ 152400 h 1088231"/>
                    <a:gd name="connsiteX6" fmla="*/ 283368 w 945356"/>
                    <a:gd name="connsiteY6" fmla="*/ 0 h 1088231"/>
                    <a:gd name="connsiteX7" fmla="*/ 640556 w 945356"/>
                    <a:gd name="connsiteY7" fmla="*/ 50006 h 1088231"/>
                    <a:gd name="connsiteX8" fmla="*/ 585787 w 945356"/>
                    <a:gd name="connsiteY8" fmla="*/ 285750 h 1088231"/>
                    <a:gd name="connsiteX9" fmla="*/ 814387 w 945356"/>
                    <a:gd name="connsiteY9" fmla="*/ 314325 h 1088231"/>
                    <a:gd name="connsiteX10" fmla="*/ 783431 w 945356"/>
                    <a:gd name="connsiteY10" fmla="*/ 397668 h 1088231"/>
                    <a:gd name="connsiteX11" fmla="*/ 945356 w 945356"/>
                    <a:gd name="connsiteY11" fmla="*/ 385762 h 1088231"/>
                    <a:gd name="connsiteX12" fmla="*/ 940593 w 945356"/>
                    <a:gd name="connsiteY12" fmla="*/ 533400 h 1088231"/>
                    <a:gd name="connsiteX13" fmla="*/ 711993 w 945356"/>
                    <a:gd name="connsiteY13" fmla="*/ 595312 h 1088231"/>
                    <a:gd name="connsiteX14" fmla="*/ 381000 w 945356"/>
                    <a:gd name="connsiteY14" fmla="*/ 681037 h 1088231"/>
                    <a:gd name="connsiteX15" fmla="*/ 314325 w 945356"/>
                    <a:gd name="connsiteY15" fmla="*/ 778668 h 1088231"/>
                    <a:gd name="connsiteX16" fmla="*/ 273843 w 945356"/>
                    <a:gd name="connsiteY16" fmla="*/ 940593 h 1088231"/>
                    <a:gd name="connsiteX17" fmla="*/ 247650 w 945356"/>
                    <a:gd name="connsiteY17" fmla="*/ 997743 h 1088231"/>
                    <a:gd name="connsiteX18" fmla="*/ 252412 w 945356"/>
                    <a:gd name="connsiteY18" fmla="*/ 1088231 h 1088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5356" h="1088231">
                      <a:moveTo>
                        <a:pt x="252412" y="1088231"/>
                      </a:moveTo>
                      <a:lnTo>
                        <a:pt x="102393" y="957262"/>
                      </a:lnTo>
                      <a:lnTo>
                        <a:pt x="23812" y="850106"/>
                      </a:lnTo>
                      <a:lnTo>
                        <a:pt x="0" y="626268"/>
                      </a:lnTo>
                      <a:lnTo>
                        <a:pt x="52387" y="426243"/>
                      </a:lnTo>
                      <a:lnTo>
                        <a:pt x="252412" y="152400"/>
                      </a:lnTo>
                      <a:lnTo>
                        <a:pt x="283368" y="0"/>
                      </a:lnTo>
                      <a:lnTo>
                        <a:pt x="640556" y="50006"/>
                      </a:lnTo>
                      <a:lnTo>
                        <a:pt x="585787" y="285750"/>
                      </a:lnTo>
                      <a:lnTo>
                        <a:pt x="814387" y="314325"/>
                      </a:lnTo>
                      <a:lnTo>
                        <a:pt x="783431" y="397668"/>
                      </a:lnTo>
                      <a:lnTo>
                        <a:pt x="945356" y="385762"/>
                      </a:lnTo>
                      <a:lnTo>
                        <a:pt x="940593" y="533400"/>
                      </a:lnTo>
                      <a:lnTo>
                        <a:pt x="711993" y="595312"/>
                      </a:lnTo>
                      <a:lnTo>
                        <a:pt x="381000" y="681037"/>
                      </a:lnTo>
                      <a:lnTo>
                        <a:pt x="314325" y="778668"/>
                      </a:lnTo>
                      <a:lnTo>
                        <a:pt x="273843" y="940593"/>
                      </a:lnTo>
                      <a:lnTo>
                        <a:pt x="247650" y="997743"/>
                      </a:lnTo>
                      <a:lnTo>
                        <a:pt x="252412" y="108823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9" name="Полилиния 38"/>
                <p:cNvSpPr>
                  <a:spLocks noChangeAspect="1"/>
                </p:cNvSpPr>
                <p:nvPr/>
              </p:nvSpPr>
              <p:spPr>
                <a:xfrm>
                  <a:off x="2562225" y="2278856"/>
                  <a:ext cx="962025" cy="1016794"/>
                </a:xfrm>
                <a:custGeom>
                  <a:avLst/>
                  <a:gdLst>
                    <a:gd name="connsiteX0" fmla="*/ 0 w 962025"/>
                    <a:gd name="connsiteY0" fmla="*/ 69057 h 1016794"/>
                    <a:gd name="connsiteX1" fmla="*/ 102394 w 962025"/>
                    <a:gd name="connsiteY1" fmla="*/ 66675 h 1016794"/>
                    <a:gd name="connsiteX2" fmla="*/ 183356 w 962025"/>
                    <a:gd name="connsiteY2" fmla="*/ 130969 h 1016794"/>
                    <a:gd name="connsiteX3" fmla="*/ 228600 w 962025"/>
                    <a:gd name="connsiteY3" fmla="*/ 164307 h 1016794"/>
                    <a:gd name="connsiteX4" fmla="*/ 233363 w 962025"/>
                    <a:gd name="connsiteY4" fmla="*/ 195263 h 1016794"/>
                    <a:gd name="connsiteX5" fmla="*/ 233363 w 962025"/>
                    <a:gd name="connsiteY5" fmla="*/ 78582 h 1016794"/>
                    <a:gd name="connsiteX6" fmla="*/ 278606 w 962025"/>
                    <a:gd name="connsiteY6" fmla="*/ 47625 h 1016794"/>
                    <a:gd name="connsiteX7" fmla="*/ 302419 w 962025"/>
                    <a:gd name="connsiteY7" fmla="*/ 0 h 1016794"/>
                    <a:gd name="connsiteX8" fmla="*/ 421481 w 962025"/>
                    <a:gd name="connsiteY8" fmla="*/ 23813 h 1016794"/>
                    <a:gd name="connsiteX9" fmla="*/ 488156 w 962025"/>
                    <a:gd name="connsiteY9" fmla="*/ 76200 h 1016794"/>
                    <a:gd name="connsiteX10" fmla="*/ 573881 w 962025"/>
                    <a:gd name="connsiteY10" fmla="*/ 88107 h 1016794"/>
                    <a:gd name="connsiteX11" fmla="*/ 745331 w 962025"/>
                    <a:gd name="connsiteY11" fmla="*/ 140494 h 1016794"/>
                    <a:gd name="connsiteX12" fmla="*/ 709613 w 962025"/>
                    <a:gd name="connsiteY12" fmla="*/ 264319 h 1016794"/>
                    <a:gd name="connsiteX13" fmla="*/ 735806 w 962025"/>
                    <a:gd name="connsiteY13" fmla="*/ 476250 h 1016794"/>
                    <a:gd name="connsiteX14" fmla="*/ 816769 w 962025"/>
                    <a:gd name="connsiteY14" fmla="*/ 595313 h 1016794"/>
                    <a:gd name="connsiteX15" fmla="*/ 962025 w 962025"/>
                    <a:gd name="connsiteY15" fmla="*/ 714375 h 1016794"/>
                    <a:gd name="connsiteX16" fmla="*/ 959644 w 962025"/>
                    <a:gd name="connsiteY16" fmla="*/ 833438 h 1016794"/>
                    <a:gd name="connsiteX17" fmla="*/ 850106 w 962025"/>
                    <a:gd name="connsiteY17" fmla="*/ 883444 h 1016794"/>
                    <a:gd name="connsiteX18" fmla="*/ 850106 w 962025"/>
                    <a:gd name="connsiteY18" fmla="*/ 907257 h 1016794"/>
                    <a:gd name="connsiteX19" fmla="*/ 764381 w 962025"/>
                    <a:gd name="connsiteY19" fmla="*/ 866775 h 1016794"/>
                    <a:gd name="connsiteX20" fmla="*/ 754856 w 962025"/>
                    <a:gd name="connsiteY20" fmla="*/ 1012032 h 1016794"/>
                    <a:gd name="connsiteX21" fmla="*/ 650081 w 962025"/>
                    <a:gd name="connsiteY21" fmla="*/ 995363 h 1016794"/>
                    <a:gd name="connsiteX22" fmla="*/ 516731 w 962025"/>
                    <a:gd name="connsiteY22" fmla="*/ 988219 h 1016794"/>
                    <a:gd name="connsiteX23" fmla="*/ 421481 w 962025"/>
                    <a:gd name="connsiteY23" fmla="*/ 1016794 h 1016794"/>
                    <a:gd name="connsiteX24" fmla="*/ 357188 w 962025"/>
                    <a:gd name="connsiteY24" fmla="*/ 921544 h 1016794"/>
                    <a:gd name="connsiteX25" fmla="*/ 285750 w 962025"/>
                    <a:gd name="connsiteY25" fmla="*/ 862013 h 1016794"/>
                    <a:gd name="connsiteX26" fmla="*/ 230981 w 962025"/>
                    <a:gd name="connsiteY26" fmla="*/ 952500 h 1016794"/>
                    <a:gd name="connsiteX27" fmla="*/ 116681 w 962025"/>
                    <a:gd name="connsiteY27" fmla="*/ 904875 h 1016794"/>
                    <a:gd name="connsiteX28" fmla="*/ 78581 w 962025"/>
                    <a:gd name="connsiteY28" fmla="*/ 904875 h 1016794"/>
                    <a:gd name="connsiteX29" fmla="*/ 71438 w 962025"/>
                    <a:gd name="connsiteY29" fmla="*/ 759619 h 1016794"/>
                    <a:gd name="connsiteX30" fmla="*/ 154781 w 962025"/>
                    <a:gd name="connsiteY30" fmla="*/ 707232 h 1016794"/>
                    <a:gd name="connsiteX31" fmla="*/ 323850 w 962025"/>
                    <a:gd name="connsiteY31" fmla="*/ 723900 h 1016794"/>
                    <a:gd name="connsiteX32" fmla="*/ 300038 w 962025"/>
                    <a:gd name="connsiteY32" fmla="*/ 569119 h 1016794"/>
                    <a:gd name="connsiteX33" fmla="*/ 190500 w 962025"/>
                    <a:gd name="connsiteY33" fmla="*/ 438150 h 1016794"/>
                    <a:gd name="connsiteX34" fmla="*/ 85725 w 962025"/>
                    <a:gd name="connsiteY34" fmla="*/ 359569 h 1016794"/>
                    <a:gd name="connsiteX35" fmla="*/ 59531 w 962025"/>
                    <a:gd name="connsiteY35" fmla="*/ 259557 h 1016794"/>
                    <a:gd name="connsiteX36" fmla="*/ 76200 w 962025"/>
                    <a:gd name="connsiteY36" fmla="*/ 123825 h 1016794"/>
                    <a:gd name="connsiteX37" fmla="*/ 0 w 962025"/>
                    <a:gd name="connsiteY37" fmla="*/ 69057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62025" h="1016794">
                      <a:moveTo>
                        <a:pt x="0" y="69057"/>
                      </a:moveTo>
                      <a:lnTo>
                        <a:pt x="102394" y="66675"/>
                      </a:lnTo>
                      <a:lnTo>
                        <a:pt x="183356" y="130969"/>
                      </a:lnTo>
                      <a:lnTo>
                        <a:pt x="228600" y="164307"/>
                      </a:lnTo>
                      <a:lnTo>
                        <a:pt x="233363" y="195263"/>
                      </a:lnTo>
                      <a:lnTo>
                        <a:pt x="233363" y="78582"/>
                      </a:lnTo>
                      <a:lnTo>
                        <a:pt x="278606" y="47625"/>
                      </a:lnTo>
                      <a:lnTo>
                        <a:pt x="302419" y="0"/>
                      </a:lnTo>
                      <a:lnTo>
                        <a:pt x="421481" y="23813"/>
                      </a:lnTo>
                      <a:lnTo>
                        <a:pt x="488156" y="76200"/>
                      </a:lnTo>
                      <a:lnTo>
                        <a:pt x="573881" y="88107"/>
                      </a:lnTo>
                      <a:lnTo>
                        <a:pt x="745331" y="140494"/>
                      </a:lnTo>
                      <a:lnTo>
                        <a:pt x="709613" y="264319"/>
                      </a:lnTo>
                      <a:lnTo>
                        <a:pt x="735806" y="476250"/>
                      </a:lnTo>
                      <a:lnTo>
                        <a:pt x="816769" y="595313"/>
                      </a:lnTo>
                      <a:lnTo>
                        <a:pt x="962025" y="714375"/>
                      </a:lnTo>
                      <a:cubicBezTo>
                        <a:pt x="961231" y="754063"/>
                        <a:pt x="960438" y="793750"/>
                        <a:pt x="959644" y="833438"/>
                      </a:cubicBezTo>
                      <a:lnTo>
                        <a:pt x="850106" y="883444"/>
                      </a:lnTo>
                      <a:lnTo>
                        <a:pt x="850106" y="907257"/>
                      </a:lnTo>
                      <a:lnTo>
                        <a:pt x="764381" y="866775"/>
                      </a:lnTo>
                      <a:lnTo>
                        <a:pt x="754856" y="1012032"/>
                      </a:lnTo>
                      <a:lnTo>
                        <a:pt x="650081" y="995363"/>
                      </a:lnTo>
                      <a:lnTo>
                        <a:pt x="516731" y="988219"/>
                      </a:lnTo>
                      <a:lnTo>
                        <a:pt x="421481" y="1016794"/>
                      </a:lnTo>
                      <a:lnTo>
                        <a:pt x="357188" y="921544"/>
                      </a:lnTo>
                      <a:lnTo>
                        <a:pt x="285750" y="862013"/>
                      </a:lnTo>
                      <a:lnTo>
                        <a:pt x="230981" y="952500"/>
                      </a:lnTo>
                      <a:lnTo>
                        <a:pt x="116681" y="904875"/>
                      </a:lnTo>
                      <a:lnTo>
                        <a:pt x="78581" y="904875"/>
                      </a:lnTo>
                      <a:lnTo>
                        <a:pt x="71438" y="759619"/>
                      </a:lnTo>
                      <a:lnTo>
                        <a:pt x="154781" y="707232"/>
                      </a:lnTo>
                      <a:lnTo>
                        <a:pt x="323850" y="723900"/>
                      </a:lnTo>
                      <a:lnTo>
                        <a:pt x="300038" y="569119"/>
                      </a:lnTo>
                      <a:lnTo>
                        <a:pt x="190500" y="438150"/>
                      </a:lnTo>
                      <a:lnTo>
                        <a:pt x="85725" y="359569"/>
                      </a:lnTo>
                      <a:lnTo>
                        <a:pt x="59531" y="259557"/>
                      </a:lnTo>
                      <a:lnTo>
                        <a:pt x="76200" y="123825"/>
                      </a:lnTo>
                      <a:lnTo>
                        <a:pt x="0" y="6905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0" name="Полилиния 39"/>
                <p:cNvSpPr>
                  <a:spLocks noChangeAspect="1"/>
                </p:cNvSpPr>
                <p:nvPr/>
              </p:nvSpPr>
              <p:spPr>
                <a:xfrm>
                  <a:off x="2474119" y="1204913"/>
                  <a:ext cx="1081087" cy="1269206"/>
                </a:xfrm>
                <a:custGeom>
                  <a:avLst/>
                  <a:gdLst>
                    <a:gd name="connsiteX0" fmla="*/ 85725 w 1081087"/>
                    <a:gd name="connsiteY0" fmla="*/ 1016793 h 1269206"/>
                    <a:gd name="connsiteX1" fmla="*/ 85725 w 1081087"/>
                    <a:gd name="connsiteY1" fmla="*/ 1016793 h 1269206"/>
                    <a:gd name="connsiteX2" fmla="*/ 142875 w 1081087"/>
                    <a:gd name="connsiteY2" fmla="*/ 778668 h 1269206"/>
                    <a:gd name="connsiteX3" fmla="*/ 123825 w 1081087"/>
                    <a:gd name="connsiteY3" fmla="*/ 657225 h 1269206"/>
                    <a:gd name="connsiteX4" fmla="*/ 28575 w 1081087"/>
                    <a:gd name="connsiteY4" fmla="*/ 573881 h 1269206"/>
                    <a:gd name="connsiteX5" fmla="*/ 0 w 1081087"/>
                    <a:gd name="connsiteY5" fmla="*/ 440531 h 1269206"/>
                    <a:gd name="connsiteX6" fmla="*/ 52387 w 1081087"/>
                    <a:gd name="connsiteY6" fmla="*/ 300037 h 1269206"/>
                    <a:gd name="connsiteX7" fmla="*/ 207169 w 1081087"/>
                    <a:gd name="connsiteY7" fmla="*/ 304800 h 1269206"/>
                    <a:gd name="connsiteX8" fmla="*/ 383381 w 1081087"/>
                    <a:gd name="connsiteY8" fmla="*/ 304800 h 1269206"/>
                    <a:gd name="connsiteX9" fmla="*/ 561975 w 1081087"/>
                    <a:gd name="connsiteY9" fmla="*/ 323850 h 1269206"/>
                    <a:gd name="connsiteX10" fmla="*/ 604837 w 1081087"/>
                    <a:gd name="connsiteY10" fmla="*/ 326231 h 1269206"/>
                    <a:gd name="connsiteX11" fmla="*/ 707231 w 1081087"/>
                    <a:gd name="connsiteY11" fmla="*/ 257175 h 1269206"/>
                    <a:gd name="connsiteX12" fmla="*/ 757237 w 1081087"/>
                    <a:gd name="connsiteY12" fmla="*/ 159543 h 1269206"/>
                    <a:gd name="connsiteX13" fmla="*/ 897731 w 1081087"/>
                    <a:gd name="connsiteY13" fmla="*/ 166687 h 1269206"/>
                    <a:gd name="connsiteX14" fmla="*/ 926306 w 1081087"/>
                    <a:gd name="connsiteY14" fmla="*/ 119062 h 1269206"/>
                    <a:gd name="connsiteX15" fmla="*/ 928687 w 1081087"/>
                    <a:gd name="connsiteY15" fmla="*/ 23812 h 1269206"/>
                    <a:gd name="connsiteX16" fmla="*/ 976312 w 1081087"/>
                    <a:gd name="connsiteY16" fmla="*/ 0 h 1269206"/>
                    <a:gd name="connsiteX17" fmla="*/ 1081087 w 1081087"/>
                    <a:gd name="connsiteY17" fmla="*/ 28575 h 1269206"/>
                    <a:gd name="connsiteX18" fmla="*/ 1062037 w 1081087"/>
                    <a:gd name="connsiteY18" fmla="*/ 64293 h 1269206"/>
                    <a:gd name="connsiteX19" fmla="*/ 1050131 w 1081087"/>
                    <a:gd name="connsiteY19" fmla="*/ 180975 h 1269206"/>
                    <a:gd name="connsiteX20" fmla="*/ 1064419 w 1081087"/>
                    <a:gd name="connsiteY20" fmla="*/ 323850 h 1269206"/>
                    <a:gd name="connsiteX21" fmla="*/ 1031081 w 1081087"/>
                    <a:gd name="connsiteY21" fmla="*/ 614362 h 1269206"/>
                    <a:gd name="connsiteX22" fmla="*/ 1076325 w 1081087"/>
                    <a:gd name="connsiteY22" fmla="*/ 704850 h 1269206"/>
                    <a:gd name="connsiteX23" fmla="*/ 1045369 w 1081087"/>
                    <a:gd name="connsiteY23" fmla="*/ 857250 h 1269206"/>
                    <a:gd name="connsiteX24" fmla="*/ 852487 w 1081087"/>
                    <a:gd name="connsiteY24" fmla="*/ 1126331 h 1269206"/>
                    <a:gd name="connsiteX25" fmla="*/ 831056 w 1081087"/>
                    <a:gd name="connsiteY25" fmla="*/ 1202531 h 1269206"/>
                    <a:gd name="connsiteX26" fmla="*/ 647700 w 1081087"/>
                    <a:gd name="connsiteY26" fmla="*/ 1157287 h 1269206"/>
                    <a:gd name="connsiteX27" fmla="*/ 576262 w 1081087"/>
                    <a:gd name="connsiteY27" fmla="*/ 1147762 h 1269206"/>
                    <a:gd name="connsiteX28" fmla="*/ 511969 w 1081087"/>
                    <a:gd name="connsiteY28" fmla="*/ 1095375 h 1269206"/>
                    <a:gd name="connsiteX29" fmla="*/ 392906 w 1081087"/>
                    <a:gd name="connsiteY29" fmla="*/ 1069181 h 1269206"/>
                    <a:gd name="connsiteX30" fmla="*/ 364331 w 1081087"/>
                    <a:gd name="connsiteY30" fmla="*/ 1121568 h 1269206"/>
                    <a:gd name="connsiteX31" fmla="*/ 321469 w 1081087"/>
                    <a:gd name="connsiteY31" fmla="*/ 1152525 h 1269206"/>
                    <a:gd name="connsiteX32" fmla="*/ 321469 w 1081087"/>
                    <a:gd name="connsiteY32" fmla="*/ 1269206 h 1269206"/>
                    <a:gd name="connsiteX33" fmla="*/ 307181 w 1081087"/>
                    <a:gd name="connsiteY33" fmla="*/ 1223962 h 1269206"/>
                    <a:gd name="connsiteX34" fmla="*/ 192881 w 1081087"/>
                    <a:gd name="connsiteY34" fmla="*/ 1143000 h 1269206"/>
                    <a:gd name="connsiteX35" fmla="*/ 88106 w 1081087"/>
                    <a:gd name="connsiteY35" fmla="*/ 1138237 h 1269206"/>
                    <a:gd name="connsiteX36" fmla="*/ 85725 w 1081087"/>
                    <a:gd name="connsiteY36" fmla="*/ 1016793 h 1269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81087" h="1269206">
                      <a:moveTo>
                        <a:pt x="85725" y="1016793"/>
                      </a:moveTo>
                      <a:lnTo>
                        <a:pt x="85725" y="1016793"/>
                      </a:lnTo>
                      <a:lnTo>
                        <a:pt x="142875" y="778668"/>
                      </a:lnTo>
                      <a:lnTo>
                        <a:pt x="123825" y="657225"/>
                      </a:lnTo>
                      <a:lnTo>
                        <a:pt x="28575" y="573881"/>
                      </a:lnTo>
                      <a:lnTo>
                        <a:pt x="0" y="440531"/>
                      </a:lnTo>
                      <a:lnTo>
                        <a:pt x="52387" y="300037"/>
                      </a:lnTo>
                      <a:lnTo>
                        <a:pt x="207169" y="304800"/>
                      </a:lnTo>
                      <a:lnTo>
                        <a:pt x="383381" y="304800"/>
                      </a:lnTo>
                      <a:lnTo>
                        <a:pt x="561975" y="323850"/>
                      </a:lnTo>
                      <a:lnTo>
                        <a:pt x="604837" y="326231"/>
                      </a:lnTo>
                      <a:lnTo>
                        <a:pt x="707231" y="257175"/>
                      </a:lnTo>
                      <a:lnTo>
                        <a:pt x="757237" y="159543"/>
                      </a:lnTo>
                      <a:lnTo>
                        <a:pt x="897731" y="166687"/>
                      </a:lnTo>
                      <a:lnTo>
                        <a:pt x="926306" y="119062"/>
                      </a:lnTo>
                      <a:cubicBezTo>
                        <a:pt x="927100" y="87312"/>
                        <a:pt x="927893" y="55562"/>
                        <a:pt x="928687" y="23812"/>
                      </a:cubicBezTo>
                      <a:lnTo>
                        <a:pt x="976312" y="0"/>
                      </a:lnTo>
                      <a:lnTo>
                        <a:pt x="1081087" y="28575"/>
                      </a:lnTo>
                      <a:lnTo>
                        <a:pt x="1062037" y="64293"/>
                      </a:lnTo>
                      <a:lnTo>
                        <a:pt x="1050131" y="180975"/>
                      </a:lnTo>
                      <a:lnTo>
                        <a:pt x="1064419" y="323850"/>
                      </a:lnTo>
                      <a:lnTo>
                        <a:pt x="1031081" y="614362"/>
                      </a:lnTo>
                      <a:lnTo>
                        <a:pt x="1076325" y="704850"/>
                      </a:lnTo>
                      <a:lnTo>
                        <a:pt x="1045369" y="857250"/>
                      </a:lnTo>
                      <a:lnTo>
                        <a:pt x="852487" y="1126331"/>
                      </a:lnTo>
                      <a:lnTo>
                        <a:pt x="831056" y="1202531"/>
                      </a:lnTo>
                      <a:lnTo>
                        <a:pt x="647700" y="1157287"/>
                      </a:lnTo>
                      <a:lnTo>
                        <a:pt x="576262" y="1147762"/>
                      </a:lnTo>
                      <a:lnTo>
                        <a:pt x="511969" y="1095375"/>
                      </a:lnTo>
                      <a:lnTo>
                        <a:pt x="392906" y="1069181"/>
                      </a:lnTo>
                      <a:lnTo>
                        <a:pt x="364331" y="1121568"/>
                      </a:lnTo>
                      <a:lnTo>
                        <a:pt x="321469" y="1152525"/>
                      </a:lnTo>
                      <a:lnTo>
                        <a:pt x="321469" y="1269206"/>
                      </a:lnTo>
                      <a:lnTo>
                        <a:pt x="307181" y="1223962"/>
                      </a:lnTo>
                      <a:lnTo>
                        <a:pt x="192881" y="1143000"/>
                      </a:lnTo>
                      <a:lnTo>
                        <a:pt x="88106" y="1138237"/>
                      </a:lnTo>
                      <a:cubicBezTo>
                        <a:pt x="87312" y="1097756"/>
                        <a:pt x="86519" y="1057274"/>
                        <a:pt x="85725" y="101679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1" name="Полилиния 40"/>
                <p:cNvSpPr>
                  <a:spLocks noChangeAspect="1"/>
                </p:cNvSpPr>
                <p:nvPr/>
              </p:nvSpPr>
              <p:spPr>
                <a:xfrm>
                  <a:off x="2090738" y="688181"/>
                  <a:ext cx="1371600" cy="840582"/>
                </a:xfrm>
                <a:custGeom>
                  <a:avLst/>
                  <a:gdLst>
                    <a:gd name="connsiteX0" fmla="*/ 500062 w 1371600"/>
                    <a:gd name="connsiteY0" fmla="*/ 0 h 840582"/>
                    <a:gd name="connsiteX1" fmla="*/ 616743 w 1371600"/>
                    <a:gd name="connsiteY1" fmla="*/ 90488 h 840582"/>
                    <a:gd name="connsiteX2" fmla="*/ 907256 w 1371600"/>
                    <a:gd name="connsiteY2" fmla="*/ 64294 h 840582"/>
                    <a:gd name="connsiteX3" fmla="*/ 916781 w 1371600"/>
                    <a:gd name="connsiteY3" fmla="*/ 157163 h 840582"/>
                    <a:gd name="connsiteX4" fmla="*/ 945356 w 1371600"/>
                    <a:gd name="connsiteY4" fmla="*/ 176213 h 840582"/>
                    <a:gd name="connsiteX5" fmla="*/ 928687 w 1371600"/>
                    <a:gd name="connsiteY5" fmla="*/ 273844 h 840582"/>
                    <a:gd name="connsiteX6" fmla="*/ 942975 w 1371600"/>
                    <a:gd name="connsiteY6" fmla="*/ 326232 h 840582"/>
                    <a:gd name="connsiteX7" fmla="*/ 1371600 w 1371600"/>
                    <a:gd name="connsiteY7" fmla="*/ 514350 h 840582"/>
                    <a:gd name="connsiteX8" fmla="*/ 1312068 w 1371600"/>
                    <a:gd name="connsiteY8" fmla="*/ 542925 h 840582"/>
                    <a:gd name="connsiteX9" fmla="*/ 1307306 w 1371600"/>
                    <a:gd name="connsiteY9" fmla="*/ 631032 h 840582"/>
                    <a:gd name="connsiteX10" fmla="*/ 1281112 w 1371600"/>
                    <a:gd name="connsiteY10" fmla="*/ 678657 h 840582"/>
                    <a:gd name="connsiteX11" fmla="*/ 1138237 w 1371600"/>
                    <a:gd name="connsiteY11" fmla="*/ 676275 h 840582"/>
                    <a:gd name="connsiteX12" fmla="*/ 1085850 w 1371600"/>
                    <a:gd name="connsiteY12" fmla="*/ 773907 h 840582"/>
                    <a:gd name="connsiteX13" fmla="*/ 988218 w 1371600"/>
                    <a:gd name="connsiteY13" fmla="*/ 840582 h 840582"/>
                    <a:gd name="connsiteX14" fmla="*/ 742950 w 1371600"/>
                    <a:gd name="connsiteY14" fmla="*/ 821532 h 840582"/>
                    <a:gd name="connsiteX15" fmla="*/ 438150 w 1371600"/>
                    <a:gd name="connsiteY15" fmla="*/ 812007 h 840582"/>
                    <a:gd name="connsiteX16" fmla="*/ 497681 w 1371600"/>
                    <a:gd name="connsiteY16" fmla="*/ 619125 h 840582"/>
                    <a:gd name="connsiteX17" fmla="*/ 397668 w 1371600"/>
                    <a:gd name="connsiteY17" fmla="*/ 628650 h 840582"/>
                    <a:gd name="connsiteX18" fmla="*/ 316706 w 1371600"/>
                    <a:gd name="connsiteY18" fmla="*/ 690563 h 840582"/>
                    <a:gd name="connsiteX19" fmla="*/ 242887 w 1371600"/>
                    <a:gd name="connsiteY19" fmla="*/ 704850 h 840582"/>
                    <a:gd name="connsiteX20" fmla="*/ 23812 w 1371600"/>
                    <a:gd name="connsiteY20" fmla="*/ 628650 h 840582"/>
                    <a:gd name="connsiteX21" fmla="*/ 0 w 1371600"/>
                    <a:gd name="connsiteY21" fmla="*/ 454819 h 840582"/>
                    <a:gd name="connsiteX22" fmla="*/ 78581 w 1371600"/>
                    <a:gd name="connsiteY22" fmla="*/ 431007 h 840582"/>
                    <a:gd name="connsiteX23" fmla="*/ 235743 w 1371600"/>
                    <a:gd name="connsiteY23" fmla="*/ 450057 h 840582"/>
                    <a:gd name="connsiteX24" fmla="*/ 309562 w 1371600"/>
                    <a:gd name="connsiteY24" fmla="*/ 421482 h 840582"/>
                    <a:gd name="connsiteX25" fmla="*/ 307181 w 1371600"/>
                    <a:gd name="connsiteY25" fmla="*/ 297657 h 840582"/>
                    <a:gd name="connsiteX26" fmla="*/ 416718 w 1371600"/>
                    <a:gd name="connsiteY26" fmla="*/ 95250 h 840582"/>
                    <a:gd name="connsiteX27" fmla="*/ 500062 w 1371600"/>
                    <a:gd name="connsiteY27" fmla="*/ 0 h 84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71600" h="840582">
                      <a:moveTo>
                        <a:pt x="500062" y="0"/>
                      </a:moveTo>
                      <a:lnTo>
                        <a:pt x="616743" y="90488"/>
                      </a:lnTo>
                      <a:lnTo>
                        <a:pt x="907256" y="64294"/>
                      </a:lnTo>
                      <a:lnTo>
                        <a:pt x="916781" y="157163"/>
                      </a:lnTo>
                      <a:lnTo>
                        <a:pt x="945356" y="176213"/>
                      </a:lnTo>
                      <a:lnTo>
                        <a:pt x="928687" y="273844"/>
                      </a:lnTo>
                      <a:lnTo>
                        <a:pt x="942975" y="326232"/>
                      </a:lnTo>
                      <a:lnTo>
                        <a:pt x="1371600" y="514350"/>
                      </a:lnTo>
                      <a:lnTo>
                        <a:pt x="1312068" y="542925"/>
                      </a:lnTo>
                      <a:lnTo>
                        <a:pt x="1307306" y="631032"/>
                      </a:lnTo>
                      <a:lnTo>
                        <a:pt x="1281112" y="678657"/>
                      </a:lnTo>
                      <a:lnTo>
                        <a:pt x="1138237" y="676275"/>
                      </a:lnTo>
                      <a:lnTo>
                        <a:pt x="1085850" y="773907"/>
                      </a:lnTo>
                      <a:lnTo>
                        <a:pt x="988218" y="840582"/>
                      </a:lnTo>
                      <a:lnTo>
                        <a:pt x="742950" y="821532"/>
                      </a:lnTo>
                      <a:lnTo>
                        <a:pt x="438150" y="812007"/>
                      </a:lnTo>
                      <a:lnTo>
                        <a:pt x="497681" y="619125"/>
                      </a:lnTo>
                      <a:lnTo>
                        <a:pt x="397668" y="628650"/>
                      </a:lnTo>
                      <a:lnTo>
                        <a:pt x="316706" y="690563"/>
                      </a:lnTo>
                      <a:lnTo>
                        <a:pt x="242887" y="704850"/>
                      </a:lnTo>
                      <a:lnTo>
                        <a:pt x="23812" y="628650"/>
                      </a:lnTo>
                      <a:lnTo>
                        <a:pt x="0" y="454819"/>
                      </a:lnTo>
                      <a:lnTo>
                        <a:pt x="78581" y="431007"/>
                      </a:lnTo>
                      <a:lnTo>
                        <a:pt x="235743" y="450057"/>
                      </a:lnTo>
                      <a:lnTo>
                        <a:pt x="309562" y="421482"/>
                      </a:lnTo>
                      <a:cubicBezTo>
                        <a:pt x="308768" y="380207"/>
                        <a:pt x="307975" y="338932"/>
                        <a:pt x="307181" y="297657"/>
                      </a:cubicBezTo>
                      <a:lnTo>
                        <a:pt x="416718" y="95250"/>
                      </a:lnTo>
                      <a:lnTo>
                        <a:pt x="50006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2" name="Полилиния 41"/>
                <p:cNvSpPr>
                  <a:spLocks noChangeAspect="1"/>
                </p:cNvSpPr>
                <p:nvPr/>
              </p:nvSpPr>
              <p:spPr>
                <a:xfrm>
                  <a:off x="4257668" y="2374097"/>
                  <a:ext cx="935832" cy="1273969"/>
                </a:xfrm>
                <a:custGeom>
                  <a:avLst/>
                  <a:gdLst>
                    <a:gd name="connsiteX0" fmla="*/ 171450 w 935832"/>
                    <a:gd name="connsiteY0" fmla="*/ 0 h 1273969"/>
                    <a:gd name="connsiteX1" fmla="*/ 414338 w 935832"/>
                    <a:gd name="connsiteY1" fmla="*/ 40482 h 1273969"/>
                    <a:gd name="connsiteX2" fmla="*/ 450057 w 935832"/>
                    <a:gd name="connsiteY2" fmla="*/ 321469 h 1273969"/>
                    <a:gd name="connsiteX3" fmla="*/ 704850 w 935832"/>
                    <a:gd name="connsiteY3" fmla="*/ 371475 h 1273969"/>
                    <a:gd name="connsiteX4" fmla="*/ 588169 w 935832"/>
                    <a:gd name="connsiteY4" fmla="*/ 431007 h 1273969"/>
                    <a:gd name="connsiteX5" fmla="*/ 628650 w 935832"/>
                    <a:gd name="connsiteY5" fmla="*/ 621507 h 1273969"/>
                    <a:gd name="connsiteX6" fmla="*/ 711994 w 935832"/>
                    <a:gd name="connsiteY6" fmla="*/ 726282 h 1273969"/>
                    <a:gd name="connsiteX7" fmla="*/ 740569 w 935832"/>
                    <a:gd name="connsiteY7" fmla="*/ 873919 h 1273969"/>
                    <a:gd name="connsiteX8" fmla="*/ 845344 w 935832"/>
                    <a:gd name="connsiteY8" fmla="*/ 985838 h 1273969"/>
                    <a:gd name="connsiteX9" fmla="*/ 935832 w 935832"/>
                    <a:gd name="connsiteY9" fmla="*/ 995363 h 1273969"/>
                    <a:gd name="connsiteX10" fmla="*/ 871538 w 935832"/>
                    <a:gd name="connsiteY10" fmla="*/ 1197769 h 1273969"/>
                    <a:gd name="connsiteX11" fmla="*/ 788194 w 935832"/>
                    <a:gd name="connsiteY11" fmla="*/ 1228725 h 1273969"/>
                    <a:gd name="connsiteX12" fmla="*/ 766763 w 935832"/>
                    <a:gd name="connsiteY12" fmla="*/ 1273969 h 1273969"/>
                    <a:gd name="connsiteX13" fmla="*/ 547688 w 935832"/>
                    <a:gd name="connsiteY13" fmla="*/ 1159669 h 1273969"/>
                    <a:gd name="connsiteX14" fmla="*/ 497682 w 935832"/>
                    <a:gd name="connsiteY14" fmla="*/ 983457 h 1273969"/>
                    <a:gd name="connsiteX15" fmla="*/ 280988 w 935832"/>
                    <a:gd name="connsiteY15" fmla="*/ 1009650 h 1273969"/>
                    <a:gd name="connsiteX16" fmla="*/ 230982 w 935832"/>
                    <a:gd name="connsiteY16" fmla="*/ 1026319 h 1273969"/>
                    <a:gd name="connsiteX17" fmla="*/ 159544 w 935832"/>
                    <a:gd name="connsiteY17" fmla="*/ 1026319 h 1273969"/>
                    <a:gd name="connsiteX18" fmla="*/ 97632 w 935832"/>
                    <a:gd name="connsiteY18" fmla="*/ 942975 h 1273969"/>
                    <a:gd name="connsiteX19" fmla="*/ 4763 w 935832"/>
                    <a:gd name="connsiteY19" fmla="*/ 892969 h 1273969"/>
                    <a:gd name="connsiteX20" fmla="*/ 50007 w 935832"/>
                    <a:gd name="connsiteY20" fmla="*/ 859632 h 1273969"/>
                    <a:gd name="connsiteX21" fmla="*/ 116682 w 935832"/>
                    <a:gd name="connsiteY21" fmla="*/ 752475 h 1273969"/>
                    <a:gd name="connsiteX22" fmla="*/ 130969 w 935832"/>
                    <a:gd name="connsiteY22" fmla="*/ 707232 h 1273969"/>
                    <a:gd name="connsiteX23" fmla="*/ 138113 w 935832"/>
                    <a:gd name="connsiteY23" fmla="*/ 631032 h 1273969"/>
                    <a:gd name="connsiteX24" fmla="*/ 121444 w 935832"/>
                    <a:gd name="connsiteY24" fmla="*/ 592932 h 1273969"/>
                    <a:gd name="connsiteX25" fmla="*/ 42863 w 935832"/>
                    <a:gd name="connsiteY25" fmla="*/ 542925 h 1273969"/>
                    <a:gd name="connsiteX26" fmla="*/ 0 w 935832"/>
                    <a:gd name="connsiteY26" fmla="*/ 481013 h 1273969"/>
                    <a:gd name="connsiteX27" fmla="*/ 2382 w 935832"/>
                    <a:gd name="connsiteY27" fmla="*/ 433388 h 1273969"/>
                    <a:gd name="connsiteX28" fmla="*/ 100013 w 935832"/>
                    <a:gd name="connsiteY28" fmla="*/ 326232 h 1273969"/>
                    <a:gd name="connsiteX29" fmla="*/ 104775 w 935832"/>
                    <a:gd name="connsiteY29" fmla="*/ 209550 h 1273969"/>
                    <a:gd name="connsiteX30" fmla="*/ 142875 w 935832"/>
                    <a:gd name="connsiteY30" fmla="*/ 216694 h 1273969"/>
                    <a:gd name="connsiteX31" fmla="*/ 171450 w 935832"/>
                    <a:gd name="connsiteY31" fmla="*/ 0 h 127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35832" h="1273969">
                      <a:moveTo>
                        <a:pt x="171450" y="0"/>
                      </a:moveTo>
                      <a:lnTo>
                        <a:pt x="414338" y="40482"/>
                      </a:lnTo>
                      <a:lnTo>
                        <a:pt x="450057" y="321469"/>
                      </a:lnTo>
                      <a:lnTo>
                        <a:pt x="704850" y="371475"/>
                      </a:lnTo>
                      <a:lnTo>
                        <a:pt x="588169" y="431007"/>
                      </a:lnTo>
                      <a:lnTo>
                        <a:pt x="628650" y="621507"/>
                      </a:lnTo>
                      <a:lnTo>
                        <a:pt x="711994" y="726282"/>
                      </a:lnTo>
                      <a:lnTo>
                        <a:pt x="740569" y="873919"/>
                      </a:lnTo>
                      <a:lnTo>
                        <a:pt x="845344" y="985838"/>
                      </a:lnTo>
                      <a:lnTo>
                        <a:pt x="935832" y="995363"/>
                      </a:lnTo>
                      <a:lnTo>
                        <a:pt x="871538" y="1197769"/>
                      </a:lnTo>
                      <a:lnTo>
                        <a:pt x="788194" y="1228725"/>
                      </a:lnTo>
                      <a:lnTo>
                        <a:pt x="766763" y="1273969"/>
                      </a:lnTo>
                      <a:lnTo>
                        <a:pt x="547688" y="1159669"/>
                      </a:lnTo>
                      <a:lnTo>
                        <a:pt x="497682" y="983457"/>
                      </a:lnTo>
                      <a:lnTo>
                        <a:pt x="280988" y="1009650"/>
                      </a:lnTo>
                      <a:lnTo>
                        <a:pt x="230982" y="1026319"/>
                      </a:lnTo>
                      <a:lnTo>
                        <a:pt x="159544" y="1026319"/>
                      </a:lnTo>
                      <a:lnTo>
                        <a:pt x="97632" y="942975"/>
                      </a:lnTo>
                      <a:lnTo>
                        <a:pt x="4763" y="892969"/>
                      </a:lnTo>
                      <a:lnTo>
                        <a:pt x="50007" y="859632"/>
                      </a:lnTo>
                      <a:lnTo>
                        <a:pt x="116682" y="752475"/>
                      </a:lnTo>
                      <a:lnTo>
                        <a:pt x="130969" y="707232"/>
                      </a:lnTo>
                      <a:lnTo>
                        <a:pt x="138113" y="631032"/>
                      </a:lnTo>
                      <a:lnTo>
                        <a:pt x="121444" y="592932"/>
                      </a:lnTo>
                      <a:lnTo>
                        <a:pt x="42863" y="542925"/>
                      </a:lnTo>
                      <a:lnTo>
                        <a:pt x="0" y="481013"/>
                      </a:lnTo>
                      <a:lnTo>
                        <a:pt x="2382" y="433388"/>
                      </a:lnTo>
                      <a:lnTo>
                        <a:pt x="100013" y="326232"/>
                      </a:lnTo>
                      <a:lnTo>
                        <a:pt x="104775" y="209550"/>
                      </a:lnTo>
                      <a:lnTo>
                        <a:pt x="142875" y="216694"/>
                      </a:lnTo>
                      <a:lnTo>
                        <a:pt x="17145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3" name="Полилиния 42"/>
                <p:cNvSpPr>
                  <a:spLocks noChangeAspect="1"/>
                </p:cNvSpPr>
                <p:nvPr/>
              </p:nvSpPr>
              <p:spPr>
                <a:xfrm>
                  <a:off x="6324600" y="2185988"/>
                  <a:ext cx="914400" cy="1416843"/>
                </a:xfrm>
                <a:custGeom>
                  <a:avLst/>
                  <a:gdLst>
                    <a:gd name="connsiteX0" fmla="*/ 0 w 914400"/>
                    <a:gd name="connsiteY0" fmla="*/ 0 h 1416843"/>
                    <a:gd name="connsiteX1" fmla="*/ 171450 w 914400"/>
                    <a:gd name="connsiteY1" fmla="*/ 14287 h 1416843"/>
                    <a:gd name="connsiteX2" fmla="*/ 323850 w 914400"/>
                    <a:gd name="connsiteY2" fmla="*/ 80962 h 1416843"/>
                    <a:gd name="connsiteX3" fmla="*/ 454819 w 914400"/>
                    <a:gd name="connsiteY3" fmla="*/ 114300 h 1416843"/>
                    <a:gd name="connsiteX4" fmla="*/ 447675 w 914400"/>
                    <a:gd name="connsiteY4" fmla="*/ 147637 h 1416843"/>
                    <a:gd name="connsiteX5" fmla="*/ 531019 w 914400"/>
                    <a:gd name="connsiteY5" fmla="*/ 392906 h 1416843"/>
                    <a:gd name="connsiteX6" fmla="*/ 742950 w 914400"/>
                    <a:gd name="connsiteY6" fmla="*/ 395287 h 1416843"/>
                    <a:gd name="connsiteX7" fmla="*/ 804863 w 914400"/>
                    <a:gd name="connsiteY7" fmla="*/ 371475 h 1416843"/>
                    <a:gd name="connsiteX8" fmla="*/ 902494 w 914400"/>
                    <a:gd name="connsiteY8" fmla="*/ 454818 h 1416843"/>
                    <a:gd name="connsiteX9" fmla="*/ 881063 w 914400"/>
                    <a:gd name="connsiteY9" fmla="*/ 550068 h 1416843"/>
                    <a:gd name="connsiteX10" fmla="*/ 833438 w 914400"/>
                    <a:gd name="connsiteY10" fmla="*/ 631031 h 1416843"/>
                    <a:gd name="connsiteX11" fmla="*/ 878681 w 914400"/>
                    <a:gd name="connsiteY11" fmla="*/ 819150 h 1416843"/>
                    <a:gd name="connsiteX12" fmla="*/ 914400 w 914400"/>
                    <a:gd name="connsiteY12" fmla="*/ 881062 h 1416843"/>
                    <a:gd name="connsiteX13" fmla="*/ 883444 w 914400"/>
                    <a:gd name="connsiteY13" fmla="*/ 947737 h 1416843"/>
                    <a:gd name="connsiteX14" fmla="*/ 814388 w 914400"/>
                    <a:gd name="connsiteY14" fmla="*/ 1007268 h 1416843"/>
                    <a:gd name="connsiteX15" fmla="*/ 778669 w 914400"/>
                    <a:gd name="connsiteY15" fmla="*/ 1154906 h 1416843"/>
                    <a:gd name="connsiteX16" fmla="*/ 866775 w 914400"/>
                    <a:gd name="connsiteY16" fmla="*/ 1316831 h 1416843"/>
                    <a:gd name="connsiteX17" fmla="*/ 783431 w 914400"/>
                    <a:gd name="connsiteY17" fmla="*/ 1328737 h 1416843"/>
                    <a:gd name="connsiteX18" fmla="*/ 673894 w 914400"/>
                    <a:gd name="connsiteY18" fmla="*/ 1373981 h 1416843"/>
                    <a:gd name="connsiteX19" fmla="*/ 535781 w 914400"/>
                    <a:gd name="connsiteY19" fmla="*/ 1416843 h 1416843"/>
                    <a:gd name="connsiteX20" fmla="*/ 366713 w 914400"/>
                    <a:gd name="connsiteY20" fmla="*/ 1252537 h 1416843"/>
                    <a:gd name="connsiteX21" fmla="*/ 290513 w 914400"/>
                    <a:gd name="connsiteY21" fmla="*/ 1266825 h 1416843"/>
                    <a:gd name="connsiteX22" fmla="*/ 171450 w 914400"/>
                    <a:gd name="connsiteY22" fmla="*/ 1169193 h 1416843"/>
                    <a:gd name="connsiteX23" fmla="*/ 111919 w 914400"/>
                    <a:gd name="connsiteY23" fmla="*/ 990600 h 1416843"/>
                    <a:gd name="connsiteX24" fmla="*/ 197644 w 914400"/>
                    <a:gd name="connsiteY24" fmla="*/ 721518 h 1416843"/>
                    <a:gd name="connsiteX25" fmla="*/ 238125 w 914400"/>
                    <a:gd name="connsiteY25" fmla="*/ 571500 h 1416843"/>
                    <a:gd name="connsiteX26" fmla="*/ 347663 w 914400"/>
                    <a:gd name="connsiteY26" fmla="*/ 452437 h 1416843"/>
                    <a:gd name="connsiteX27" fmla="*/ 280988 w 914400"/>
                    <a:gd name="connsiteY27" fmla="*/ 402431 h 1416843"/>
                    <a:gd name="connsiteX28" fmla="*/ 142875 w 914400"/>
                    <a:gd name="connsiteY28" fmla="*/ 357187 h 1416843"/>
                    <a:gd name="connsiteX29" fmla="*/ 14288 w 914400"/>
                    <a:gd name="connsiteY29" fmla="*/ 354806 h 1416843"/>
                    <a:gd name="connsiteX30" fmla="*/ 61913 w 914400"/>
                    <a:gd name="connsiteY30" fmla="*/ 64293 h 1416843"/>
                    <a:gd name="connsiteX31" fmla="*/ 0 w 914400"/>
                    <a:gd name="connsiteY31" fmla="*/ 0 h 141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4400" h="1416843">
                      <a:moveTo>
                        <a:pt x="0" y="0"/>
                      </a:moveTo>
                      <a:lnTo>
                        <a:pt x="171450" y="14287"/>
                      </a:lnTo>
                      <a:lnTo>
                        <a:pt x="323850" y="80962"/>
                      </a:lnTo>
                      <a:lnTo>
                        <a:pt x="454819" y="114300"/>
                      </a:lnTo>
                      <a:lnTo>
                        <a:pt x="447675" y="147637"/>
                      </a:lnTo>
                      <a:lnTo>
                        <a:pt x="531019" y="392906"/>
                      </a:lnTo>
                      <a:lnTo>
                        <a:pt x="742950" y="395287"/>
                      </a:lnTo>
                      <a:lnTo>
                        <a:pt x="804863" y="371475"/>
                      </a:lnTo>
                      <a:lnTo>
                        <a:pt x="902494" y="454818"/>
                      </a:lnTo>
                      <a:lnTo>
                        <a:pt x="881063" y="550068"/>
                      </a:lnTo>
                      <a:lnTo>
                        <a:pt x="833438" y="631031"/>
                      </a:lnTo>
                      <a:lnTo>
                        <a:pt x="878681" y="819150"/>
                      </a:lnTo>
                      <a:lnTo>
                        <a:pt x="914400" y="881062"/>
                      </a:lnTo>
                      <a:lnTo>
                        <a:pt x="883444" y="947737"/>
                      </a:lnTo>
                      <a:lnTo>
                        <a:pt x="814388" y="1007268"/>
                      </a:lnTo>
                      <a:lnTo>
                        <a:pt x="778669" y="1154906"/>
                      </a:lnTo>
                      <a:lnTo>
                        <a:pt x="866775" y="1316831"/>
                      </a:lnTo>
                      <a:lnTo>
                        <a:pt x="783431" y="1328737"/>
                      </a:lnTo>
                      <a:lnTo>
                        <a:pt x="673894" y="1373981"/>
                      </a:lnTo>
                      <a:lnTo>
                        <a:pt x="535781" y="1416843"/>
                      </a:lnTo>
                      <a:lnTo>
                        <a:pt x="366713" y="1252537"/>
                      </a:lnTo>
                      <a:lnTo>
                        <a:pt x="290513" y="1266825"/>
                      </a:lnTo>
                      <a:lnTo>
                        <a:pt x="171450" y="1169193"/>
                      </a:lnTo>
                      <a:lnTo>
                        <a:pt x="111919" y="990600"/>
                      </a:lnTo>
                      <a:lnTo>
                        <a:pt x="197644" y="721518"/>
                      </a:lnTo>
                      <a:lnTo>
                        <a:pt x="238125" y="571500"/>
                      </a:lnTo>
                      <a:lnTo>
                        <a:pt x="347663" y="452437"/>
                      </a:lnTo>
                      <a:lnTo>
                        <a:pt x="280988" y="402431"/>
                      </a:lnTo>
                      <a:lnTo>
                        <a:pt x="142875" y="357187"/>
                      </a:lnTo>
                      <a:lnTo>
                        <a:pt x="14288" y="354806"/>
                      </a:lnTo>
                      <a:lnTo>
                        <a:pt x="61913" y="64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4" name="Полилиния 43"/>
                <p:cNvSpPr>
                  <a:spLocks noChangeAspect="1"/>
                </p:cNvSpPr>
                <p:nvPr/>
              </p:nvSpPr>
              <p:spPr>
                <a:xfrm>
                  <a:off x="5576888" y="2497931"/>
                  <a:ext cx="1100137" cy="1112044"/>
                </a:xfrm>
                <a:custGeom>
                  <a:avLst/>
                  <a:gdLst>
                    <a:gd name="connsiteX0" fmla="*/ 0 w 1100137"/>
                    <a:gd name="connsiteY0" fmla="*/ 400050 h 1112044"/>
                    <a:gd name="connsiteX1" fmla="*/ 161925 w 1100137"/>
                    <a:gd name="connsiteY1" fmla="*/ 364332 h 1112044"/>
                    <a:gd name="connsiteX2" fmla="*/ 319087 w 1100137"/>
                    <a:gd name="connsiteY2" fmla="*/ 411957 h 1112044"/>
                    <a:gd name="connsiteX3" fmla="*/ 354806 w 1100137"/>
                    <a:gd name="connsiteY3" fmla="*/ 283369 h 1112044"/>
                    <a:gd name="connsiteX4" fmla="*/ 352425 w 1100137"/>
                    <a:gd name="connsiteY4" fmla="*/ 123825 h 1112044"/>
                    <a:gd name="connsiteX5" fmla="*/ 383381 w 1100137"/>
                    <a:gd name="connsiteY5" fmla="*/ 104775 h 1112044"/>
                    <a:gd name="connsiteX6" fmla="*/ 373856 w 1100137"/>
                    <a:gd name="connsiteY6" fmla="*/ 47625 h 1112044"/>
                    <a:gd name="connsiteX7" fmla="*/ 450056 w 1100137"/>
                    <a:gd name="connsiteY7" fmla="*/ 0 h 1112044"/>
                    <a:gd name="connsiteX8" fmla="*/ 626268 w 1100137"/>
                    <a:gd name="connsiteY8" fmla="*/ 109538 h 1112044"/>
                    <a:gd name="connsiteX9" fmla="*/ 762000 w 1100137"/>
                    <a:gd name="connsiteY9" fmla="*/ 69057 h 1112044"/>
                    <a:gd name="connsiteX10" fmla="*/ 762000 w 1100137"/>
                    <a:gd name="connsiteY10" fmla="*/ 33338 h 1112044"/>
                    <a:gd name="connsiteX11" fmla="*/ 885825 w 1100137"/>
                    <a:gd name="connsiteY11" fmla="*/ 38100 h 1112044"/>
                    <a:gd name="connsiteX12" fmla="*/ 1033462 w 1100137"/>
                    <a:gd name="connsiteY12" fmla="*/ 92869 h 1112044"/>
                    <a:gd name="connsiteX13" fmla="*/ 1100137 w 1100137"/>
                    <a:gd name="connsiteY13" fmla="*/ 140494 h 1112044"/>
                    <a:gd name="connsiteX14" fmla="*/ 983456 w 1100137"/>
                    <a:gd name="connsiteY14" fmla="*/ 257175 h 1112044"/>
                    <a:gd name="connsiteX15" fmla="*/ 859631 w 1100137"/>
                    <a:gd name="connsiteY15" fmla="*/ 678657 h 1112044"/>
                    <a:gd name="connsiteX16" fmla="*/ 914400 w 1100137"/>
                    <a:gd name="connsiteY16" fmla="*/ 852488 h 1112044"/>
                    <a:gd name="connsiteX17" fmla="*/ 1042987 w 1100137"/>
                    <a:gd name="connsiteY17" fmla="*/ 954882 h 1112044"/>
                    <a:gd name="connsiteX18" fmla="*/ 1000125 w 1100137"/>
                    <a:gd name="connsiteY18" fmla="*/ 954882 h 1112044"/>
                    <a:gd name="connsiteX19" fmla="*/ 966787 w 1100137"/>
                    <a:gd name="connsiteY19" fmla="*/ 1102519 h 1112044"/>
                    <a:gd name="connsiteX20" fmla="*/ 752475 w 1100137"/>
                    <a:gd name="connsiteY20" fmla="*/ 1112044 h 1112044"/>
                    <a:gd name="connsiteX21" fmla="*/ 604837 w 1100137"/>
                    <a:gd name="connsiteY21" fmla="*/ 1052513 h 1112044"/>
                    <a:gd name="connsiteX22" fmla="*/ 466725 w 1100137"/>
                    <a:gd name="connsiteY22" fmla="*/ 1042988 h 1112044"/>
                    <a:gd name="connsiteX23" fmla="*/ 381000 w 1100137"/>
                    <a:gd name="connsiteY23" fmla="*/ 1035844 h 1112044"/>
                    <a:gd name="connsiteX24" fmla="*/ 419100 w 1100137"/>
                    <a:gd name="connsiteY24" fmla="*/ 914400 h 1112044"/>
                    <a:gd name="connsiteX25" fmla="*/ 300037 w 1100137"/>
                    <a:gd name="connsiteY25" fmla="*/ 900113 h 1112044"/>
                    <a:gd name="connsiteX26" fmla="*/ 183356 w 1100137"/>
                    <a:gd name="connsiteY26" fmla="*/ 869157 h 1112044"/>
                    <a:gd name="connsiteX27" fmla="*/ 207168 w 1100137"/>
                    <a:gd name="connsiteY27" fmla="*/ 726282 h 1112044"/>
                    <a:gd name="connsiteX28" fmla="*/ 92868 w 1100137"/>
                    <a:gd name="connsiteY28" fmla="*/ 750094 h 1112044"/>
                    <a:gd name="connsiteX29" fmla="*/ 30956 w 1100137"/>
                    <a:gd name="connsiteY29" fmla="*/ 557213 h 1112044"/>
                    <a:gd name="connsiteX30" fmla="*/ 0 w 1100137"/>
                    <a:gd name="connsiteY30" fmla="*/ 400050 h 111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00137" h="1112044">
                      <a:moveTo>
                        <a:pt x="0" y="400050"/>
                      </a:moveTo>
                      <a:lnTo>
                        <a:pt x="161925" y="364332"/>
                      </a:lnTo>
                      <a:lnTo>
                        <a:pt x="319087" y="411957"/>
                      </a:lnTo>
                      <a:lnTo>
                        <a:pt x="354806" y="283369"/>
                      </a:lnTo>
                      <a:cubicBezTo>
                        <a:pt x="354012" y="230188"/>
                        <a:pt x="353219" y="177006"/>
                        <a:pt x="352425" y="123825"/>
                      </a:cubicBezTo>
                      <a:lnTo>
                        <a:pt x="383381" y="104775"/>
                      </a:lnTo>
                      <a:lnTo>
                        <a:pt x="373856" y="47625"/>
                      </a:lnTo>
                      <a:lnTo>
                        <a:pt x="450056" y="0"/>
                      </a:lnTo>
                      <a:lnTo>
                        <a:pt x="626268" y="109538"/>
                      </a:lnTo>
                      <a:lnTo>
                        <a:pt x="762000" y="69057"/>
                      </a:lnTo>
                      <a:lnTo>
                        <a:pt x="762000" y="33338"/>
                      </a:lnTo>
                      <a:lnTo>
                        <a:pt x="885825" y="38100"/>
                      </a:lnTo>
                      <a:lnTo>
                        <a:pt x="1033462" y="92869"/>
                      </a:lnTo>
                      <a:lnTo>
                        <a:pt x="1100137" y="140494"/>
                      </a:lnTo>
                      <a:lnTo>
                        <a:pt x="983456" y="257175"/>
                      </a:lnTo>
                      <a:lnTo>
                        <a:pt x="859631" y="678657"/>
                      </a:lnTo>
                      <a:lnTo>
                        <a:pt x="914400" y="852488"/>
                      </a:lnTo>
                      <a:lnTo>
                        <a:pt x="1042987" y="954882"/>
                      </a:lnTo>
                      <a:lnTo>
                        <a:pt x="1000125" y="954882"/>
                      </a:lnTo>
                      <a:lnTo>
                        <a:pt x="966787" y="1102519"/>
                      </a:lnTo>
                      <a:lnTo>
                        <a:pt x="752475" y="1112044"/>
                      </a:lnTo>
                      <a:lnTo>
                        <a:pt x="604837" y="1052513"/>
                      </a:lnTo>
                      <a:lnTo>
                        <a:pt x="466725" y="1042988"/>
                      </a:lnTo>
                      <a:lnTo>
                        <a:pt x="381000" y="1035844"/>
                      </a:lnTo>
                      <a:lnTo>
                        <a:pt x="419100" y="914400"/>
                      </a:lnTo>
                      <a:lnTo>
                        <a:pt x="300037" y="900113"/>
                      </a:lnTo>
                      <a:lnTo>
                        <a:pt x="183356" y="869157"/>
                      </a:lnTo>
                      <a:lnTo>
                        <a:pt x="207168" y="726282"/>
                      </a:lnTo>
                      <a:lnTo>
                        <a:pt x="92868" y="750094"/>
                      </a:lnTo>
                      <a:lnTo>
                        <a:pt x="30956" y="557213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5" name="Полилиния 44"/>
                <p:cNvSpPr>
                  <a:spLocks noChangeAspect="1"/>
                </p:cNvSpPr>
                <p:nvPr/>
              </p:nvSpPr>
              <p:spPr>
                <a:xfrm>
                  <a:off x="4848225" y="2047875"/>
                  <a:ext cx="1085850" cy="1312069"/>
                </a:xfrm>
                <a:custGeom>
                  <a:avLst/>
                  <a:gdLst>
                    <a:gd name="connsiteX0" fmla="*/ 862013 w 1085850"/>
                    <a:gd name="connsiteY0" fmla="*/ 0 h 1312069"/>
                    <a:gd name="connsiteX1" fmla="*/ 973931 w 1085850"/>
                    <a:gd name="connsiteY1" fmla="*/ 135731 h 1312069"/>
                    <a:gd name="connsiteX2" fmla="*/ 1047750 w 1085850"/>
                    <a:gd name="connsiteY2" fmla="*/ 240506 h 1312069"/>
                    <a:gd name="connsiteX3" fmla="*/ 973931 w 1085850"/>
                    <a:gd name="connsiteY3" fmla="*/ 261938 h 1312069"/>
                    <a:gd name="connsiteX4" fmla="*/ 935831 w 1085850"/>
                    <a:gd name="connsiteY4" fmla="*/ 335756 h 1312069"/>
                    <a:gd name="connsiteX5" fmla="*/ 950119 w 1085850"/>
                    <a:gd name="connsiteY5" fmla="*/ 390525 h 1312069"/>
                    <a:gd name="connsiteX6" fmla="*/ 897731 w 1085850"/>
                    <a:gd name="connsiteY6" fmla="*/ 531019 h 1312069"/>
                    <a:gd name="connsiteX7" fmla="*/ 1004888 w 1085850"/>
                    <a:gd name="connsiteY7" fmla="*/ 621506 h 1312069"/>
                    <a:gd name="connsiteX8" fmla="*/ 1081088 w 1085850"/>
                    <a:gd name="connsiteY8" fmla="*/ 576263 h 1312069"/>
                    <a:gd name="connsiteX9" fmla="*/ 1085850 w 1085850"/>
                    <a:gd name="connsiteY9" fmla="*/ 738188 h 1312069"/>
                    <a:gd name="connsiteX10" fmla="*/ 1047750 w 1085850"/>
                    <a:gd name="connsiteY10" fmla="*/ 862013 h 1312069"/>
                    <a:gd name="connsiteX11" fmla="*/ 890588 w 1085850"/>
                    <a:gd name="connsiteY11" fmla="*/ 821531 h 1312069"/>
                    <a:gd name="connsiteX12" fmla="*/ 731044 w 1085850"/>
                    <a:gd name="connsiteY12" fmla="*/ 840581 h 1312069"/>
                    <a:gd name="connsiteX13" fmla="*/ 754856 w 1085850"/>
                    <a:gd name="connsiteY13" fmla="*/ 1012031 h 1312069"/>
                    <a:gd name="connsiteX14" fmla="*/ 814388 w 1085850"/>
                    <a:gd name="connsiteY14" fmla="*/ 1202531 h 1312069"/>
                    <a:gd name="connsiteX15" fmla="*/ 769144 w 1085850"/>
                    <a:gd name="connsiteY15" fmla="*/ 1176338 h 1312069"/>
                    <a:gd name="connsiteX16" fmla="*/ 488156 w 1085850"/>
                    <a:gd name="connsiteY16" fmla="*/ 1135856 h 1312069"/>
                    <a:gd name="connsiteX17" fmla="*/ 447675 w 1085850"/>
                    <a:gd name="connsiteY17" fmla="*/ 1312069 h 1312069"/>
                    <a:gd name="connsiteX18" fmla="*/ 261938 w 1085850"/>
                    <a:gd name="connsiteY18" fmla="*/ 1312069 h 1312069"/>
                    <a:gd name="connsiteX19" fmla="*/ 152400 w 1085850"/>
                    <a:gd name="connsiteY19" fmla="*/ 1202531 h 1312069"/>
                    <a:gd name="connsiteX20" fmla="*/ 121444 w 1085850"/>
                    <a:gd name="connsiteY20" fmla="*/ 1047750 h 1312069"/>
                    <a:gd name="connsiteX21" fmla="*/ 40481 w 1085850"/>
                    <a:gd name="connsiteY21" fmla="*/ 942975 h 1312069"/>
                    <a:gd name="connsiteX22" fmla="*/ 0 w 1085850"/>
                    <a:gd name="connsiteY22" fmla="*/ 759619 h 1312069"/>
                    <a:gd name="connsiteX23" fmla="*/ 100013 w 1085850"/>
                    <a:gd name="connsiteY23" fmla="*/ 700088 h 1312069"/>
                    <a:gd name="connsiteX24" fmla="*/ 197644 w 1085850"/>
                    <a:gd name="connsiteY24" fmla="*/ 707231 h 1312069"/>
                    <a:gd name="connsiteX25" fmla="*/ 209550 w 1085850"/>
                    <a:gd name="connsiteY25" fmla="*/ 485775 h 1312069"/>
                    <a:gd name="connsiteX26" fmla="*/ 259556 w 1085850"/>
                    <a:gd name="connsiteY26" fmla="*/ 361950 h 1312069"/>
                    <a:gd name="connsiteX27" fmla="*/ 361950 w 1085850"/>
                    <a:gd name="connsiteY27" fmla="*/ 369094 h 1312069"/>
                    <a:gd name="connsiteX28" fmla="*/ 483394 w 1085850"/>
                    <a:gd name="connsiteY28" fmla="*/ 450056 h 1312069"/>
                    <a:gd name="connsiteX29" fmla="*/ 692944 w 1085850"/>
                    <a:gd name="connsiteY29" fmla="*/ 342900 h 1312069"/>
                    <a:gd name="connsiteX30" fmla="*/ 695325 w 1085850"/>
                    <a:gd name="connsiteY30" fmla="*/ 171450 h 1312069"/>
                    <a:gd name="connsiteX31" fmla="*/ 733425 w 1085850"/>
                    <a:gd name="connsiteY31" fmla="*/ 19050 h 1312069"/>
                    <a:gd name="connsiteX32" fmla="*/ 862013 w 1085850"/>
                    <a:gd name="connsiteY32" fmla="*/ 0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85850" h="1312069">
                      <a:moveTo>
                        <a:pt x="862013" y="0"/>
                      </a:moveTo>
                      <a:lnTo>
                        <a:pt x="973931" y="135731"/>
                      </a:lnTo>
                      <a:lnTo>
                        <a:pt x="1047750" y="240506"/>
                      </a:lnTo>
                      <a:lnTo>
                        <a:pt x="973931" y="261938"/>
                      </a:lnTo>
                      <a:lnTo>
                        <a:pt x="935831" y="335756"/>
                      </a:lnTo>
                      <a:lnTo>
                        <a:pt x="950119" y="390525"/>
                      </a:lnTo>
                      <a:lnTo>
                        <a:pt x="897731" y="531019"/>
                      </a:lnTo>
                      <a:lnTo>
                        <a:pt x="1004888" y="621506"/>
                      </a:lnTo>
                      <a:lnTo>
                        <a:pt x="1081088" y="576263"/>
                      </a:lnTo>
                      <a:lnTo>
                        <a:pt x="1085850" y="738188"/>
                      </a:lnTo>
                      <a:lnTo>
                        <a:pt x="1047750" y="862013"/>
                      </a:lnTo>
                      <a:lnTo>
                        <a:pt x="890588" y="821531"/>
                      </a:lnTo>
                      <a:lnTo>
                        <a:pt x="731044" y="840581"/>
                      </a:lnTo>
                      <a:lnTo>
                        <a:pt x="754856" y="1012031"/>
                      </a:lnTo>
                      <a:lnTo>
                        <a:pt x="814388" y="1202531"/>
                      </a:lnTo>
                      <a:lnTo>
                        <a:pt x="769144" y="1176338"/>
                      </a:lnTo>
                      <a:lnTo>
                        <a:pt x="488156" y="1135856"/>
                      </a:lnTo>
                      <a:lnTo>
                        <a:pt x="447675" y="1312069"/>
                      </a:lnTo>
                      <a:lnTo>
                        <a:pt x="261938" y="1312069"/>
                      </a:lnTo>
                      <a:lnTo>
                        <a:pt x="152400" y="1202531"/>
                      </a:lnTo>
                      <a:lnTo>
                        <a:pt x="121444" y="1047750"/>
                      </a:lnTo>
                      <a:lnTo>
                        <a:pt x="40481" y="942975"/>
                      </a:lnTo>
                      <a:lnTo>
                        <a:pt x="0" y="759619"/>
                      </a:lnTo>
                      <a:lnTo>
                        <a:pt x="100013" y="700088"/>
                      </a:lnTo>
                      <a:lnTo>
                        <a:pt x="197644" y="707231"/>
                      </a:lnTo>
                      <a:lnTo>
                        <a:pt x="209550" y="485775"/>
                      </a:lnTo>
                      <a:lnTo>
                        <a:pt x="259556" y="361950"/>
                      </a:lnTo>
                      <a:lnTo>
                        <a:pt x="361950" y="369094"/>
                      </a:lnTo>
                      <a:lnTo>
                        <a:pt x="483394" y="450056"/>
                      </a:lnTo>
                      <a:lnTo>
                        <a:pt x="692944" y="342900"/>
                      </a:lnTo>
                      <a:cubicBezTo>
                        <a:pt x="693738" y="285750"/>
                        <a:pt x="694531" y="228600"/>
                        <a:pt x="695325" y="171450"/>
                      </a:cubicBezTo>
                      <a:lnTo>
                        <a:pt x="733425" y="19050"/>
                      </a:lnTo>
                      <a:lnTo>
                        <a:pt x="862013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6" name="Полилиния 45"/>
                <p:cNvSpPr>
                  <a:spLocks noChangeAspect="1"/>
                </p:cNvSpPr>
                <p:nvPr/>
              </p:nvSpPr>
              <p:spPr>
                <a:xfrm>
                  <a:off x="5581650" y="1104900"/>
                  <a:ext cx="1435894" cy="1557338"/>
                </a:xfrm>
                <a:custGeom>
                  <a:avLst/>
                  <a:gdLst>
                    <a:gd name="connsiteX0" fmla="*/ 0 w 1435894"/>
                    <a:gd name="connsiteY0" fmla="*/ 435769 h 1557338"/>
                    <a:gd name="connsiteX1" fmla="*/ 192881 w 1435894"/>
                    <a:gd name="connsiteY1" fmla="*/ 185738 h 1557338"/>
                    <a:gd name="connsiteX2" fmla="*/ 250031 w 1435894"/>
                    <a:gd name="connsiteY2" fmla="*/ 64294 h 1557338"/>
                    <a:gd name="connsiteX3" fmla="*/ 307181 w 1435894"/>
                    <a:gd name="connsiteY3" fmla="*/ 0 h 1557338"/>
                    <a:gd name="connsiteX4" fmla="*/ 671513 w 1435894"/>
                    <a:gd name="connsiteY4" fmla="*/ 121444 h 1557338"/>
                    <a:gd name="connsiteX5" fmla="*/ 978694 w 1435894"/>
                    <a:gd name="connsiteY5" fmla="*/ 102394 h 1557338"/>
                    <a:gd name="connsiteX6" fmla="*/ 1183481 w 1435894"/>
                    <a:gd name="connsiteY6" fmla="*/ 126206 h 1557338"/>
                    <a:gd name="connsiteX7" fmla="*/ 1250156 w 1435894"/>
                    <a:gd name="connsiteY7" fmla="*/ 28575 h 1557338"/>
                    <a:gd name="connsiteX8" fmla="*/ 1340644 w 1435894"/>
                    <a:gd name="connsiteY8" fmla="*/ 152400 h 1557338"/>
                    <a:gd name="connsiteX9" fmla="*/ 1435894 w 1435894"/>
                    <a:gd name="connsiteY9" fmla="*/ 338138 h 1557338"/>
                    <a:gd name="connsiteX10" fmla="*/ 1402556 w 1435894"/>
                    <a:gd name="connsiteY10" fmla="*/ 747713 h 1557338"/>
                    <a:gd name="connsiteX11" fmla="*/ 1302544 w 1435894"/>
                    <a:gd name="connsiteY11" fmla="*/ 776288 h 1557338"/>
                    <a:gd name="connsiteX12" fmla="*/ 1304925 w 1435894"/>
                    <a:gd name="connsiteY12" fmla="*/ 1023938 h 1557338"/>
                    <a:gd name="connsiteX13" fmla="*/ 1204913 w 1435894"/>
                    <a:gd name="connsiteY13" fmla="*/ 1195388 h 1557338"/>
                    <a:gd name="connsiteX14" fmla="*/ 1054894 w 1435894"/>
                    <a:gd name="connsiteY14" fmla="*/ 1166813 h 1557338"/>
                    <a:gd name="connsiteX15" fmla="*/ 921544 w 1435894"/>
                    <a:gd name="connsiteY15" fmla="*/ 1092994 h 1557338"/>
                    <a:gd name="connsiteX16" fmla="*/ 745331 w 1435894"/>
                    <a:gd name="connsiteY16" fmla="*/ 1078706 h 1557338"/>
                    <a:gd name="connsiteX17" fmla="*/ 795338 w 1435894"/>
                    <a:gd name="connsiteY17" fmla="*/ 1138238 h 1557338"/>
                    <a:gd name="connsiteX18" fmla="*/ 759619 w 1435894"/>
                    <a:gd name="connsiteY18" fmla="*/ 1459706 h 1557338"/>
                    <a:gd name="connsiteX19" fmla="*/ 631031 w 1435894"/>
                    <a:gd name="connsiteY19" fmla="*/ 1497806 h 1557338"/>
                    <a:gd name="connsiteX20" fmla="*/ 445294 w 1435894"/>
                    <a:gd name="connsiteY20" fmla="*/ 1393031 h 1557338"/>
                    <a:gd name="connsiteX21" fmla="*/ 371475 w 1435894"/>
                    <a:gd name="connsiteY21" fmla="*/ 1438275 h 1557338"/>
                    <a:gd name="connsiteX22" fmla="*/ 378619 w 1435894"/>
                    <a:gd name="connsiteY22" fmla="*/ 1493044 h 1557338"/>
                    <a:gd name="connsiteX23" fmla="*/ 271463 w 1435894"/>
                    <a:gd name="connsiteY23" fmla="*/ 1557338 h 1557338"/>
                    <a:gd name="connsiteX24" fmla="*/ 164306 w 1435894"/>
                    <a:gd name="connsiteY24" fmla="*/ 1471613 h 1557338"/>
                    <a:gd name="connsiteX25" fmla="*/ 214313 w 1435894"/>
                    <a:gd name="connsiteY25" fmla="*/ 1333500 h 1557338"/>
                    <a:gd name="connsiteX26" fmla="*/ 204788 w 1435894"/>
                    <a:gd name="connsiteY26" fmla="*/ 1273969 h 1557338"/>
                    <a:gd name="connsiteX27" fmla="*/ 240506 w 1435894"/>
                    <a:gd name="connsiteY27" fmla="*/ 1200150 h 1557338"/>
                    <a:gd name="connsiteX28" fmla="*/ 314325 w 1435894"/>
                    <a:gd name="connsiteY28" fmla="*/ 1183481 h 1557338"/>
                    <a:gd name="connsiteX29" fmla="*/ 126206 w 1435894"/>
                    <a:gd name="connsiteY29" fmla="*/ 938213 h 1557338"/>
                    <a:gd name="connsiteX30" fmla="*/ 135731 w 1435894"/>
                    <a:gd name="connsiteY30" fmla="*/ 769144 h 1557338"/>
                    <a:gd name="connsiteX31" fmla="*/ 0 w 1435894"/>
                    <a:gd name="connsiteY31" fmla="*/ 435769 h 155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1557338">
                      <a:moveTo>
                        <a:pt x="0" y="435769"/>
                      </a:moveTo>
                      <a:lnTo>
                        <a:pt x="192881" y="185738"/>
                      </a:lnTo>
                      <a:lnTo>
                        <a:pt x="250031" y="64294"/>
                      </a:lnTo>
                      <a:lnTo>
                        <a:pt x="307181" y="0"/>
                      </a:lnTo>
                      <a:lnTo>
                        <a:pt x="671513" y="121444"/>
                      </a:lnTo>
                      <a:lnTo>
                        <a:pt x="978694" y="102394"/>
                      </a:lnTo>
                      <a:lnTo>
                        <a:pt x="1183481" y="126206"/>
                      </a:lnTo>
                      <a:lnTo>
                        <a:pt x="1250156" y="28575"/>
                      </a:lnTo>
                      <a:lnTo>
                        <a:pt x="1340644" y="152400"/>
                      </a:lnTo>
                      <a:lnTo>
                        <a:pt x="1435894" y="338138"/>
                      </a:lnTo>
                      <a:lnTo>
                        <a:pt x="1402556" y="747713"/>
                      </a:lnTo>
                      <a:lnTo>
                        <a:pt x="1302544" y="776288"/>
                      </a:lnTo>
                      <a:cubicBezTo>
                        <a:pt x="1303338" y="858838"/>
                        <a:pt x="1304131" y="941388"/>
                        <a:pt x="1304925" y="1023938"/>
                      </a:cubicBezTo>
                      <a:lnTo>
                        <a:pt x="1204913" y="1195388"/>
                      </a:lnTo>
                      <a:lnTo>
                        <a:pt x="1054894" y="1166813"/>
                      </a:lnTo>
                      <a:lnTo>
                        <a:pt x="921544" y="1092994"/>
                      </a:lnTo>
                      <a:lnTo>
                        <a:pt x="745331" y="1078706"/>
                      </a:lnTo>
                      <a:lnTo>
                        <a:pt x="795338" y="1138238"/>
                      </a:lnTo>
                      <a:lnTo>
                        <a:pt x="759619" y="1459706"/>
                      </a:lnTo>
                      <a:lnTo>
                        <a:pt x="631031" y="1497806"/>
                      </a:lnTo>
                      <a:lnTo>
                        <a:pt x="445294" y="1393031"/>
                      </a:lnTo>
                      <a:lnTo>
                        <a:pt x="371475" y="1438275"/>
                      </a:lnTo>
                      <a:lnTo>
                        <a:pt x="378619" y="1493044"/>
                      </a:lnTo>
                      <a:lnTo>
                        <a:pt x="271463" y="1557338"/>
                      </a:lnTo>
                      <a:lnTo>
                        <a:pt x="164306" y="1471613"/>
                      </a:lnTo>
                      <a:lnTo>
                        <a:pt x="214313" y="1333500"/>
                      </a:lnTo>
                      <a:lnTo>
                        <a:pt x="204788" y="1273969"/>
                      </a:lnTo>
                      <a:lnTo>
                        <a:pt x="240506" y="1200150"/>
                      </a:lnTo>
                      <a:lnTo>
                        <a:pt x="314325" y="1183481"/>
                      </a:lnTo>
                      <a:lnTo>
                        <a:pt x="126206" y="938213"/>
                      </a:lnTo>
                      <a:lnTo>
                        <a:pt x="135731" y="769144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7" name="Полилиния 46"/>
                <p:cNvSpPr>
                  <a:spLocks noChangeAspect="1"/>
                </p:cNvSpPr>
                <p:nvPr/>
              </p:nvSpPr>
              <p:spPr>
                <a:xfrm>
                  <a:off x="4414838" y="1440656"/>
                  <a:ext cx="1307306" cy="1312069"/>
                </a:xfrm>
                <a:custGeom>
                  <a:avLst/>
                  <a:gdLst>
                    <a:gd name="connsiteX0" fmla="*/ 7143 w 1307306"/>
                    <a:gd name="connsiteY0" fmla="*/ 928688 h 1312069"/>
                    <a:gd name="connsiteX1" fmla="*/ 0 w 1307306"/>
                    <a:gd name="connsiteY1" fmla="*/ 826294 h 1312069"/>
                    <a:gd name="connsiteX2" fmla="*/ 50006 w 1307306"/>
                    <a:gd name="connsiteY2" fmla="*/ 566738 h 1312069"/>
                    <a:gd name="connsiteX3" fmla="*/ 171450 w 1307306"/>
                    <a:gd name="connsiteY3" fmla="*/ 535782 h 1312069"/>
                    <a:gd name="connsiteX4" fmla="*/ 109537 w 1307306"/>
                    <a:gd name="connsiteY4" fmla="*/ 457200 h 1312069"/>
                    <a:gd name="connsiteX5" fmla="*/ 100012 w 1307306"/>
                    <a:gd name="connsiteY5" fmla="*/ 381000 h 1312069"/>
                    <a:gd name="connsiteX6" fmla="*/ 278606 w 1307306"/>
                    <a:gd name="connsiteY6" fmla="*/ 409575 h 1312069"/>
                    <a:gd name="connsiteX7" fmla="*/ 264318 w 1307306"/>
                    <a:gd name="connsiteY7" fmla="*/ 345282 h 1312069"/>
                    <a:gd name="connsiteX8" fmla="*/ 400050 w 1307306"/>
                    <a:gd name="connsiteY8" fmla="*/ 311944 h 1312069"/>
                    <a:gd name="connsiteX9" fmla="*/ 440531 w 1307306"/>
                    <a:gd name="connsiteY9" fmla="*/ 261938 h 1312069"/>
                    <a:gd name="connsiteX10" fmla="*/ 700087 w 1307306"/>
                    <a:gd name="connsiteY10" fmla="*/ 252413 h 1312069"/>
                    <a:gd name="connsiteX11" fmla="*/ 714375 w 1307306"/>
                    <a:gd name="connsiteY11" fmla="*/ 166688 h 1312069"/>
                    <a:gd name="connsiteX12" fmla="*/ 797718 w 1307306"/>
                    <a:gd name="connsiteY12" fmla="*/ 47625 h 1312069"/>
                    <a:gd name="connsiteX13" fmla="*/ 904875 w 1307306"/>
                    <a:gd name="connsiteY13" fmla="*/ 0 h 1312069"/>
                    <a:gd name="connsiteX14" fmla="*/ 1057275 w 1307306"/>
                    <a:gd name="connsiteY14" fmla="*/ 47625 h 1312069"/>
                    <a:gd name="connsiteX15" fmla="*/ 1097756 w 1307306"/>
                    <a:gd name="connsiteY15" fmla="*/ 164307 h 1312069"/>
                    <a:gd name="connsiteX16" fmla="*/ 1164431 w 1307306"/>
                    <a:gd name="connsiteY16" fmla="*/ 97632 h 1312069"/>
                    <a:gd name="connsiteX17" fmla="*/ 1307306 w 1307306"/>
                    <a:gd name="connsiteY17" fmla="*/ 431007 h 1312069"/>
                    <a:gd name="connsiteX18" fmla="*/ 1288256 w 1307306"/>
                    <a:gd name="connsiteY18" fmla="*/ 600075 h 1312069"/>
                    <a:gd name="connsiteX19" fmla="*/ 1171575 w 1307306"/>
                    <a:gd name="connsiteY19" fmla="*/ 621507 h 1312069"/>
                    <a:gd name="connsiteX20" fmla="*/ 1123950 w 1307306"/>
                    <a:gd name="connsiteY20" fmla="*/ 783432 h 1312069"/>
                    <a:gd name="connsiteX21" fmla="*/ 1114425 w 1307306"/>
                    <a:gd name="connsiteY21" fmla="*/ 945357 h 1312069"/>
                    <a:gd name="connsiteX22" fmla="*/ 1121568 w 1307306"/>
                    <a:gd name="connsiteY22" fmla="*/ 945357 h 1312069"/>
                    <a:gd name="connsiteX23" fmla="*/ 914400 w 1307306"/>
                    <a:gd name="connsiteY23" fmla="*/ 1054894 h 1312069"/>
                    <a:gd name="connsiteX24" fmla="*/ 785812 w 1307306"/>
                    <a:gd name="connsiteY24" fmla="*/ 971550 h 1312069"/>
                    <a:gd name="connsiteX25" fmla="*/ 702468 w 1307306"/>
                    <a:gd name="connsiteY25" fmla="*/ 971550 h 1312069"/>
                    <a:gd name="connsiteX26" fmla="*/ 638175 w 1307306"/>
                    <a:gd name="connsiteY26" fmla="*/ 1104900 h 1312069"/>
                    <a:gd name="connsiteX27" fmla="*/ 628650 w 1307306"/>
                    <a:gd name="connsiteY27" fmla="*/ 1312069 h 1312069"/>
                    <a:gd name="connsiteX28" fmla="*/ 523875 w 1307306"/>
                    <a:gd name="connsiteY28" fmla="*/ 1307307 h 1312069"/>
                    <a:gd name="connsiteX29" fmla="*/ 295275 w 1307306"/>
                    <a:gd name="connsiteY29" fmla="*/ 1252538 h 1312069"/>
                    <a:gd name="connsiteX30" fmla="*/ 254793 w 1307306"/>
                    <a:gd name="connsiteY30" fmla="*/ 978694 h 1312069"/>
                    <a:gd name="connsiteX31" fmla="*/ 7143 w 1307306"/>
                    <a:gd name="connsiteY31" fmla="*/ 928688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07306" h="1312069">
                      <a:moveTo>
                        <a:pt x="7143" y="928688"/>
                      </a:moveTo>
                      <a:lnTo>
                        <a:pt x="0" y="826294"/>
                      </a:lnTo>
                      <a:lnTo>
                        <a:pt x="50006" y="566738"/>
                      </a:lnTo>
                      <a:lnTo>
                        <a:pt x="171450" y="535782"/>
                      </a:lnTo>
                      <a:lnTo>
                        <a:pt x="109537" y="457200"/>
                      </a:lnTo>
                      <a:lnTo>
                        <a:pt x="100012" y="381000"/>
                      </a:lnTo>
                      <a:lnTo>
                        <a:pt x="278606" y="409575"/>
                      </a:lnTo>
                      <a:lnTo>
                        <a:pt x="264318" y="345282"/>
                      </a:lnTo>
                      <a:lnTo>
                        <a:pt x="400050" y="311944"/>
                      </a:lnTo>
                      <a:lnTo>
                        <a:pt x="440531" y="261938"/>
                      </a:lnTo>
                      <a:lnTo>
                        <a:pt x="700087" y="252413"/>
                      </a:lnTo>
                      <a:lnTo>
                        <a:pt x="714375" y="166688"/>
                      </a:lnTo>
                      <a:lnTo>
                        <a:pt x="797718" y="47625"/>
                      </a:lnTo>
                      <a:lnTo>
                        <a:pt x="904875" y="0"/>
                      </a:lnTo>
                      <a:lnTo>
                        <a:pt x="1057275" y="47625"/>
                      </a:lnTo>
                      <a:lnTo>
                        <a:pt x="1097756" y="164307"/>
                      </a:lnTo>
                      <a:lnTo>
                        <a:pt x="1164431" y="97632"/>
                      </a:lnTo>
                      <a:lnTo>
                        <a:pt x="1307306" y="431007"/>
                      </a:lnTo>
                      <a:lnTo>
                        <a:pt x="1288256" y="600075"/>
                      </a:lnTo>
                      <a:lnTo>
                        <a:pt x="1171575" y="621507"/>
                      </a:lnTo>
                      <a:lnTo>
                        <a:pt x="1123950" y="783432"/>
                      </a:lnTo>
                      <a:lnTo>
                        <a:pt x="1114425" y="945357"/>
                      </a:lnTo>
                      <a:lnTo>
                        <a:pt x="1121568" y="945357"/>
                      </a:lnTo>
                      <a:lnTo>
                        <a:pt x="914400" y="1054894"/>
                      </a:lnTo>
                      <a:lnTo>
                        <a:pt x="785812" y="971550"/>
                      </a:lnTo>
                      <a:lnTo>
                        <a:pt x="702468" y="971550"/>
                      </a:lnTo>
                      <a:lnTo>
                        <a:pt x="638175" y="1104900"/>
                      </a:lnTo>
                      <a:lnTo>
                        <a:pt x="628650" y="1312069"/>
                      </a:lnTo>
                      <a:lnTo>
                        <a:pt x="523875" y="1307307"/>
                      </a:lnTo>
                      <a:lnTo>
                        <a:pt x="295275" y="1252538"/>
                      </a:lnTo>
                      <a:lnTo>
                        <a:pt x="254793" y="978694"/>
                      </a:lnTo>
                      <a:lnTo>
                        <a:pt x="7143" y="928688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8" name="Овал 47"/>
                <p:cNvSpPr>
                  <a:spLocks noChangeAspect="1"/>
                </p:cNvSpPr>
                <p:nvPr/>
              </p:nvSpPr>
              <p:spPr>
                <a:xfrm>
                  <a:off x="4657732" y="321468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9" name="Овал 48"/>
                <p:cNvSpPr>
                  <a:spLocks noChangeAspect="1"/>
                </p:cNvSpPr>
                <p:nvPr/>
              </p:nvSpPr>
              <p:spPr>
                <a:xfrm>
                  <a:off x="5105400" y="305276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0" name="Овал 49"/>
                <p:cNvSpPr>
                  <a:spLocks noChangeAspect="1"/>
                </p:cNvSpPr>
                <p:nvPr/>
              </p:nvSpPr>
              <p:spPr>
                <a:xfrm>
                  <a:off x="4014782" y="277891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1" name="Овал 50"/>
                <p:cNvSpPr>
                  <a:spLocks noChangeAspect="1"/>
                </p:cNvSpPr>
                <p:nvPr/>
              </p:nvSpPr>
              <p:spPr>
                <a:xfrm>
                  <a:off x="3769515" y="344804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2" name="Овал 51"/>
                <p:cNvSpPr>
                  <a:spLocks noChangeAspect="1"/>
                </p:cNvSpPr>
                <p:nvPr/>
              </p:nvSpPr>
              <p:spPr>
                <a:xfrm>
                  <a:off x="3883811" y="360997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3" name="Овал 52"/>
                <p:cNvSpPr>
                  <a:spLocks noChangeAspect="1"/>
                </p:cNvSpPr>
                <p:nvPr/>
              </p:nvSpPr>
              <p:spPr>
                <a:xfrm>
                  <a:off x="4564857" y="3414714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4" name="Овал 53"/>
                <p:cNvSpPr>
                  <a:spLocks noChangeAspect="1"/>
                </p:cNvSpPr>
                <p:nvPr/>
              </p:nvSpPr>
              <p:spPr>
                <a:xfrm>
                  <a:off x="4214810" y="3286124"/>
                  <a:ext cx="214314" cy="21431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5" name="Овал 54"/>
                <p:cNvSpPr>
                  <a:spLocks noChangeAspect="1"/>
                </p:cNvSpPr>
                <p:nvPr/>
              </p:nvSpPr>
              <p:spPr>
                <a:xfrm>
                  <a:off x="5319714" y="359568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6" name="Овал 55"/>
                <p:cNvSpPr>
                  <a:spLocks noChangeAspect="1"/>
                </p:cNvSpPr>
                <p:nvPr/>
              </p:nvSpPr>
              <p:spPr>
                <a:xfrm>
                  <a:off x="5634046" y="365045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7" name="Овал 56"/>
                <p:cNvSpPr>
                  <a:spLocks noChangeAspect="1"/>
                </p:cNvSpPr>
                <p:nvPr/>
              </p:nvSpPr>
              <p:spPr>
                <a:xfrm>
                  <a:off x="4483895" y="404337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8" name="Овал 57"/>
                <p:cNvSpPr>
                  <a:spLocks noChangeAspect="1"/>
                </p:cNvSpPr>
                <p:nvPr/>
              </p:nvSpPr>
              <p:spPr>
                <a:xfrm>
                  <a:off x="3893335" y="418147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9" name="Овал 58"/>
                <p:cNvSpPr>
                  <a:spLocks noChangeAspect="1"/>
                </p:cNvSpPr>
                <p:nvPr/>
              </p:nvSpPr>
              <p:spPr>
                <a:xfrm>
                  <a:off x="4557714" y="44005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0" name="Овал 59"/>
                <p:cNvSpPr>
                  <a:spLocks noChangeAspect="1"/>
                </p:cNvSpPr>
                <p:nvPr/>
              </p:nvSpPr>
              <p:spPr>
                <a:xfrm>
                  <a:off x="5064923" y="4402941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1" name="Овал 60"/>
                <p:cNvSpPr>
                  <a:spLocks noChangeAspect="1"/>
                </p:cNvSpPr>
                <p:nvPr/>
              </p:nvSpPr>
              <p:spPr>
                <a:xfrm>
                  <a:off x="5617371" y="448866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2" name="Овал 61"/>
                <p:cNvSpPr>
                  <a:spLocks noChangeAspect="1"/>
                </p:cNvSpPr>
                <p:nvPr/>
              </p:nvSpPr>
              <p:spPr>
                <a:xfrm>
                  <a:off x="4888713" y="48577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3" name="Овал 62"/>
                <p:cNvSpPr>
                  <a:spLocks noChangeAspect="1"/>
                </p:cNvSpPr>
                <p:nvPr/>
              </p:nvSpPr>
              <p:spPr>
                <a:xfrm>
                  <a:off x="4493419" y="479822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4" name="Овал 63"/>
                <p:cNvSpPr>
                  <a:spLocks noChangeAspect="1"/>
                </p:cNvSpPr>
                <p:nvPr/>
              </p:nvSpPr>
              <p:spPr>
                <a:xfrm>
                  <a:off x="4181476" y="498158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5" name="Овал 64"/>
                <p:cNvSpPr>
                  <a:spLocks noChangeAspect="1"/>
                </p:cNvSpPr>
                <p:nvPr/>
              </p:nvSpPr>
              <p:spPr>
                <a:xfrm>
                  <a:off x="3774277" y="477441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6" name="Овал 65"/>
                <p:cNvSpPr>
                  <a:spLocks noChangeAspect="1"/>
                </p:cNvSpPr>
                <p:nvPr/>
              </p:nvSpPr>
              <p:spPr>
                <a:xfrm>
                  <a:off x="4517229" y="534115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7" name="Овал 66"/>
                <p:cNvSpPr>
                  <a:spLocks noChangeAspect="1"/>
                </p:cNvSpPr>
                <p:nvPr/>
              </p:nvSpPr>
              <p:spPr>
                <a:xfrm>
                  <a:off x="5329238" y="557928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8" name="Овал 67"/>
                <p:cNvSpPr>
                  <a:spLocks noChangeAspect="1"/>
                </p:cNvSpPr>
                <p:nvPr/>
              </p:nvSpPr>
              <p:spPr>
                <a:xfrm>
                  <a:off x="5088733" y="619127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9" name="Овал 68"/>
                <p:cNvSpPr>
                  <a:spLocks noChangeAspect="1"/>
                </p:cNvSpPr>
                <p:nvPr/>
              </p:nvSpPr>
              <p:spPr>
                <a:xfrm>
                  <a:off x="5429256" y="664371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0" name="Овал 69"/>
                <p:cNvSpPr>
                  <a:spLocks noChangeAspect="1"/>
                </p:cNvSpPr>
                <p:nvPr/>
              </p:nvSpPr>
              <p:spPr>
                <a:xfrm>
                  <a:off x="3481380" y="48958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1" name="Овал 70"/>
                <p:cNvSpPr>
                  <a:spLocks noChangeAspect="1"/>
                </p:cNvSpPr>
                <p:nvPr/>
              </p:nvSpPr>
              <p:spPr>
                <a:xfrm>
                  <a:off x="2981314" y="511493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2" name="Овал 71"/>
                <p:cNvSpPr>
                  <a:spLocks noChangeAspect="1"/>
                </p:cNvSpPr>
                <p:nvPr/>
              </p:nvSpPr>
              <p:spPr>
                <a:xfrm>
                  <a:off x="3059102" y="469900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3" name="Овал 72"/>
                <p:cNvSpPr>
                  <a:spLocks noChangeAspect="1"/>
                </p:cNvSpPr>
                <p:nvPr/>
              </p:nvSpPr>
              <p:spPr>
                <a:xfrm>
                  <a:off x="3328979" y="458788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4" name="Овал 73"/>
                <p:cNvSpPr>
                  <a:spLocks noChangeAspect="1"/>
                </p:cNvSpPr>
                <p:nvPr/>
              </p:nvSpPr>
              <p:spPr>
                <a:xfrm>
                  <a:off x="2500298" y="51133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5" name="Овал 74"/>
                <p:cNvSpPr>
                  <a:spLocks noChangeAspect="1"/>
                </p:cNvSpPr>
                <p:nvPr/>
              </p:nvSpPr>
              <p:spPr>
                <a:xfrm>
                  <a:off x="2525698" y="560547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6" name="Овал 75"/>
                <p:cNvSpPr>
                  <a:spLocks noChangeAspect="1"/>
                </p:cNvSpPr>
                <p:nvPr/>
              </p:nvSpPr>
              <p:spPr>
                <a:xfrm>
                  <a:off x="3378983" y="3743324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7" name="Овал 76"/>
                <p:cNvSpPr>
                  <a:spLocks noChangeAspect="1"/>
                </p:cNvSpPr>
                <p:nvPr/>
              </p:nvSpPr>
              <p:spPr>
                <a:xfrm>
                  <a:off x="2774145" y="377666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8" name="Овал 77"/>
                <p:cNvSpPr>
                  <a:spLocks noChangeAspect="1"/>
                </p:cNvSpPr>
                <p:nvPr/>
              </p:nvSpPr>
              <p:spPr>
                <a:xfrm>
                  <a:off x="2471718" y="371475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9" name="Овал 78"/>
                <p:cNvSpPr>
                  <a:spLocks noChangeAspect="1"/>
                </p:cNvSpPr>
                <p:nvPr/>
              </p:nvSpPr>
              <p:spPr>
                <a:xfrm>
                  <a:off x="3124192" y="312420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0" name="Овал 79"/>
                <p:cNvSpPr>
                  <a:spLocks noChangeAspect="1"/>
                </p:cNvSpPr>
                <p:nvPr/>
              </p:nvSpPr>
              <p:spPr>
                <a:xfrm>
                  <a:off x="3810000" y="22788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1" name="Овал 80"/>
                <p:cNvSpPr>
                  <a:spLocks noChangeAspect="1"/>
                </p:cNvSpPr>
                <p:nvPr/>
              </p:nvSpPr>
              <p:spPr>
                <a:xfrm>
                  <a:off x="3357554" y="164305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2" name="Овал 81"/>
                <p:cNvSpPr>
                  <a:spLocks noChangeAspect="1"/>
                </p:cNvSpPr>
                <p:nvPr/>
              </p:nvSpPr>
              <p:spPr>
                <a:xfrm>
                  <a:off x="2574117" y="103106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3" name="Овал 82"/>
                <p:cNvSpPr>
                  <a:spLocks noChangeAspect="1"/>
                </p:cNvSpPr>
                <p:nvPr/>
              </p:nvSpPr>
              <p:spPr>
                <a:xfrm>
                  <a:off x="2666984" y="56433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4" name="Овал 83"/>
                <p:cNvSpPr>
                  <a:spLocks noChangeAspect="1"/>
                </p:cNvSpPr>
                <p:nvPr/>
              </p:nvSpPr>
              <p:spPr>
                <a:xfrm>
                  <a:off x="5043488" y="231933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5" name="Овал 84"/>
                <p:cNvSpPr>
                  <a:spLocks noChangeAspect="1"/>
                </p:cNvSpPr>
                <p:nvPr/>
              </p:nvSpPr>
              <p:spPr>
                <a:xfrm>
                  <a:off x="5100637" y="304799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6" name="Овал 85"/>
                <p:cNvSpPr>
                  <a:spLocks noChangeAspect="1"/>
                </p:cNvSpPr>
                <p:nvPr/>
              </p:nvSpPr>
              <p:spPr>
                <a:xfrm>
                  <a:off x="6072198" y="231932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7" name="Овал 86"/>
                <p:cNvSpPr>
                  <a:spLocks noChangeAspect="1"/>
                </p:cNvSpPr>
                <p:nvPr/>
              </p:nvSpPr>
              <p:spPr>
                <a:xfrm>
                  <a:off x="6043620" y="322421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8" name="Овал 87"/>
                <p:cNvSpPr>
                  <a:spLocks noChangeAspect="1"/>
                </p:cNvSpPr>
                <p:nvPr/>
              </p:nvSpPr>
              <p:spPr>
                <a:xfrm>
                  <a:off x="6800867" y="289559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9" name="TextBox 88"/>
                <p:cNvSpPr txBox="1">
                  <a:spLocks noChangeAspect="1"/>
                </p:cNvSpPr>
                <p:nvPr/>
              </p:nvSpPr>
              <p:spPr>
                <a:xfrm>
                  <a:off x="2643174" y="571481"/>
                  <a:ext cx="494047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ЛУЗА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TextBox 89"/>
                <p:cNvSpPr txBox="1">
                  <a:spLocks noChangeAspect="1"/>
                </p:cNvSpPr>
                <p:nvPr/>
              </p:nvSpPr>
              <p:spPr>
                <a:xfrm>
                  <a:off x="2357422" y="1071545"/>
                  <a:ext cx="104709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ПОДОСИНОВЕЦ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1" name="TextBox 90"/>
                <p:cNvSpPr txBox="1">
                  <a:spLocks noChangeAspect="1"/>
                </p:cNvSpPr>
                <p:nvPr/>
              </p:nvSpPr>
              <p:spPr>
                <a:xfrm>
                  <a:off x="2857489" y="1714488"/>
                  <a:ext cx="74141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ОПАРИНО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TextBox 91"/>
                <p:cNvSpPr txBox="1">
                  <a:spLocks noChangeAspect="1"/>
                </p:cNvSpPr>
                <p:nvPr/>
              </p:nvSpPr>
              <p:spPr>
                <a:xfrm>
                  <a:off x="3395651" y="2114544"/>
                  <a:ext cx="68583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МУРАШИ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TextBox 92"/>
                <p:cNvSpPr txBox="1">
                  <a:spLocks noChangeAspect="1"/>
                </p:cNvSpPr>
                <p:nvPr/>
              </p:nvSpPr>
              <p:spPr>
                <a:xfrm>
                  <a:off x="4929190" y="2143116"/>
                  <a:ext cx="70806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НАГОРСК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TextBox 93"/>
                <p:cNvSpPr txBox="1">
                  <a:spLocks noChangeAspect="1"/>
                </p:cNvSpPr>
                <p:nvPr/>
              </p:nvSpPr>
              <p:spPr>
                <a:xfrm>
                  <a:off x="5929323" y="2143116"/>
                  <a:ext cx="49316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КИРС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TextBox 94"/>
                <p:cNvSpPr txBox="1">
                  <a:spLocks noChangeAspect="1"/>
                </p:cNvSpPr>
                <p:nvPr/>
              </p:nvSpPr>
              <p:spPr>
                <a:xfrm>
                  <a:off x="6477018" y="2743198"/>
                  <a:ext cx="971139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АФАНАСЬЕВО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Box 95"/>
                <p:cNvSpPr txBox="1">
                  <a:spLocks noChangeAspect="1"/>
                </p:cNvSpPr>
                <p:nvPr/>
              </p:nvSpPr>
              <p:spPr>
                <a:xfrm>
                  <a:off x="5786447" y="3243235"/>
                  <a:ext cx="86924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ОМУТНИНСК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Box 96"/>
                <p:cNvSpPr txBox="1">
                  <a:spLocks noChangeAspect="1"/>
                </p:cNvSpPr>
                <p:nvPr/>
              </p:nvSpPr>
              <p:spPr>
                <a:xfrm>
                  <a:off x="3890954" y="2595559"/>
                  <a:ext cx="53762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ЮРЬЯ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TextBox 97"/>
                <p:cNvSpPr txBox="1">
                  <a:spLocks noChangeAspect="1"/>
                </p:cNvSpPr>
                <p:nvPr/>
              </p:nvSpPr>
              <p:spPr>
                <a:xfrm>
                  <a:off x="4929190" y="2786058"/>
                  <a:ext cx="119159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БЕЛАЯ ХОЛУНИЦА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TextBox 98"/>
                <p:cNvSpPr txBox="1">
                  <a:spLocks noChangeAspect="1"/>
                </p:cNvSpPr>
                <p:nvPr/>
              </p:nvSpPr>
              <p:spPr>
                <a:xfrm>
                  <a:off x="4286247" y="3071810"/>
                  <a:ext cx="96372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СЛОБОДСКОЙ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TextBox 99"/>
                <p:cNvSpPr txBox="1">
                  <a:spLocks noChangeAspect="1"/>
                </p:cNvSpPr>
                <p:nvPr/>
              </p:nvSpPr>
              <p:spPr>
                <a:xfrm>
                  <a:off x="2857489" y="2928934"/>
                  <a:ext cx="878507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ДАРОВСКОЙ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TextBox 100"/>
                <p:cNvSpPr txBox="1">
                  <a:spLocks noChangeAspect="1"/>
                </p:cNvSpPr>
                <p:nvPr/>
              </p:nvSpPr>
              <p:spPr>
                <a:xfrm>
                  <a:off x="3428992" y="3286125"/>
                  <a:ext cx="59135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ОРЛОВ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Box 101"/>
                <p:cNvSpPr txBox="1">
                  <a:spLocks noChangeAspect="1"/>
                </p:cNvSpPr>
                <p:nvPr/>
              </p:nvSpPr>
              <p:spPr>
                <a:xfrm>
                  <a:off x="3071802" y="3571876"/>
                  <a:ext cx="85627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КОТЕЛЬНИЧ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>
                  <a:spLocks noChangeAspect="1"/>
                </p:cNvSpPr>
                <p:nvPr/>
              </p:nvSpPr>
              <p:spPr>
                <a:xfrm>
                  <a:off x="2714613" y="3571876"/>
                  <a:ext cx="57653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СВЕЧА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TextBox 103"/>
                <p:cNvSpPr txBox="1">
                  <a:spLocks noChangeAspect="1"/>
                </p:cNvSpPr>
                <p:nvPr/>
              </p:nvSpPr>
              <p:spPr>
                <a:xfrm>
                  <a:off x="2143107" y="3500438"/>
                  <a:ext cx="84145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ШАБАЛИНО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TextBox 104"/>
                <p:cNvSpPr txBox="1">
                  <a:spLocks noChangeAspect="1"/>
                </p:cNvSpPr>
                <p:nvPr/>
              </p:nvSpPr>
              <p:spPr>
                <a:xfrm>
                  <a:off x="3714744" y="3714752"/>
                  <a:ext cx="58394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ОРИЧИ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spect="1"/>
                </p:cNvSpPr>
                <p:nvPr/>
              </p:nvSpPr>
              <p:spPr>
                <a:xfrm>
                  <a:off x="4027485" y="3376612"/>
                  <a:ext cx="588623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КИРОВ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TextBox 106"/>
                <p:cNvSpPr txBox="1">
                  <a:spLocks noChangeAspect="1"/>
                </p:cNvSpPr>
                <p:nvPr/>
              </p:nvSpPr>
              <p:spPr>
                <a:xfrm>
                  <a:off x="4309318" y="3489112"/>
                  <a:ext cx="691394" cy="355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КИРОВО-</a:t>
                  </a:r>
                </a:p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ЧЕПЕЦК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TextBox 107"/>
                <p:cNvSpPr txBox="1">
                  <a:spLocks noChangeAspect="1"/>
                </p:cNvSpPr>
                <p:nvPr/>
              </p:nvSpPr>
              <p:spPr>
                <a:xfrm>
                  <a:off x="5143505" y="3429001"/>
                  <a:ext cx="62284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ЗУЕВКА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TextBox 108"/>
                <p:cNvSpPr txBox="1">
                  <a:spLocks noChangeAspect="1"/>
                </p:cNvSpPr>
                <p:nvPr/>
              </p:nvSpPr>
              <p:spPr>
                <a:xfrm>
                  <a:off x="5500694" y="3500438"/>
                  <a:ext cx="72844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ФАЛЕНКИ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TextBox 109"/>
                <p:cNvSpPr txBox="1">
                  <a:spLocks noChangeAspect="1"/>
                </p:cNvSpPr>
                <p:nvPr/>
              </p:nvSpPr>
              <p:spPr>
                <a:xfrm>
                  <a:off x="4286247" y="3857628"/>
                  <a:ext cx="67286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КУМЕНЫ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TextBox 110"/>
                <p:cNvSpPr txBox="1">
                  <a:spLocks noChangeAspect="1"/>
                </p:cNvSpPr>
                <p:nvPr/>
              </p:nvSpPr>
              <p:spPr>
                <a:xfrm>
                  <a:off x="5500694" y="4572009"/>
                  <a:ext cx="426472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УНИ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>
                  <a:spLocks noChangeAspect="1"/>
                </p:cNvSpPr>
                <p:nvPr/>
              </p:nvSpPr>
              <p:spPr>
                <a:xfrm>
                  <a:off x="4357685" y="4214817"/>
                  <a:ext cx="50057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СУНА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TextBox 112"/>
                <p:cNvSpPr txBox="1">
                  <a:spLocks noChangeAspect="1"/>
                </p:cNvSpPr>
                <p:nvPr/>
              </p:nvSpPr>
              <p:spPr>
                <a:xfrm>
                  <a:off x="4857753" y="4286256"/>
                  <a:ext cx="102115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БОГОРОДСКОЕ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TextBox 113"/>
                <p:cNvSpPr txBox="1">
                  <a:spLocks noChangeAspect="1"/>
                </p:cNvSpPr>
                <p:nvPr/>
              </p:nvSpPr>
              <p:spPr>
                <a:xfrm>
                  <a:off x="4643437" y="4643447"/>
                  <a:ext cx="51724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НЕМА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TextBox 114"/>
                <p:cNvSpPr txBox="1">
                  <a:spLocks noChangeAspect="1"/>
                </p:cNvSpPr>
                <p:nvPr/>
              </p:nvSpPr>
              <p:spPr>
                <a:xfrm>
                  <a:off x="5072066" y="5643578"/>
                  <a:ext cx="79143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КИЛЬМЕЗЬ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TextBox 115"/>
                <p:cNvSpPr txBox="1">
                  <a:spLocks noChangeAspect="1"/>
                </p:cNvSpPr>
                <p:nvPr/>
              </p:nvSpPr>
              <p:spPr>
                <a:xfrm>
                  <a:off x="4572001" y="5357826"/>
                  <a:ext cx="59320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УРЖУМ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TextBox 116"/>
                <p:cNvSpPr txBox="1">
                  <a:spLocks noChangeAspect="1"/>
                </p:cNvSpPr>
                <p:nvPr/>
              </p:nvSpPr>
              <p:spPr>
                <a:xfrm>
                  <a:off x="4786313" y="6215082"/>
                  <a:ext cx="730299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МАЛМЫЖ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TextBox 117"/>
                <p:cNvSpPr txBox="1">
                  <a:spLocks noChangeAspect="1"/>
                </p:cNvSpPr>
                <p:nvPr/>
              </p:nvSpPr>
              <p:spPr>
                <a:xfrm>
                  <a:off x="4000495" y="5072074"/>
                  <a:ext cx="739562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ЛЕБЯЖЬЕ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TextBox 118"/>
                <p:cNvSpPr txBox="1">
                  <a:spLocks noChangeAspect="1"/>
                </p:cNvSpPr>
                <p:nvPr/>
              </p:nvSpPr>
              <p:spPr>
                <a:xfrm>
                  <a:off x="4143371" y="4643447"/>
                  <a:ext cx="72659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НОЛИНСК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TextBox 119"/>
                <p:cNvSpPr txBox="1">
                  <a:spLocks noChangeAspect="1"/>
                </p:cNvSpPr>
                <p:nvPr/>
              </p:nvSpPr>
              <p:spPr>
                <a:xfrm>
                  <a:off x="3571868" y="4572009"/>
                  <a:ext cx="71177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СОВЕТСК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TextBox 120"/>
                <p:cNvSpPr txBox="1">
                  <a:spLocks noChangeAspect="1"/>
                </p:cNvSpPr>
                <p:nvPr/>
              </p:nvSpPr>
              <p:spPr>
                <a:xfrm>
                  <a:off x="3195629" y="4929198"/>
                  <a:ext cx="74141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ПИЖАНКА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TextBox 121"/>
                <p:cNvSpPr txBox="1">
                  <a:spLocks noChangeAspect="1"/>
                </p:cNvSpPr>
                <p:nvPr/>
              </p:nvSpPr>
              <p:spPr>
                <a:xfrm>
                  <a:off x="3143240" y="4429133"/>
                  <a:ext cx="59876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АРБАЖ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TextBox 122"/>
                <p:cNvSpPr txBox="1">
                  <a:spLocks noChangeAspect="1"/>
                </p:cNvSpPr>
                <p:nvPr/>
              </p:nvSpPr>
              <p:spPr>
                <a:xfrm>
                  <a:off x="2857489" y="4714883"/>
                  <a:ext cx="50983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ТУЖА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" name="TextBox 123"/>
                <p:cNvSpPr txBox="1">
                  <a:spLocks noChangeAspect="1"/>
                </p:cNvSpPr>
                <p:nvPr/>
              </p:nvSpPr>
              <p:spPr>
                <a:xfrm>
                  <a:off x="2285983" y="4929198"/>
                  <a:ext cx="62099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КИКНУР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" name="TextBox 124"/>
                <p:cNvSpPr txBox="1">
                  <a:spLocks noChangeAspect="1"/>
                </p:cNvSpPr>
                <p:nvPr/>
              </p:nvSpPr>
              <p:spPr>
                <a:xfrm>
                  <a:off x="2714613" y="5173160"/>
                  <a:ext cx="64137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ЯРАНСК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TextBox 125"/>
                <p:cNvSpPr txBox="1">
                  <a:spLocks noChangeAspect="1"/>
                </p:cNvSpPr>
                <p:nvPr/>
              </p:nvSpPr>
              <p:spPr>
                <a:xfrm>
                  <a:off x="2214546" y="5429263"/>
                  <a:ext cx="778467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САНЧУРСК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TextBox 126"/>
                <p:cNvSpPr txBox="1">
                  <a:spLocks noChangeAspect="1"/>
                </p:cNvSpPr>
                <p:nvPr/>
              </p:nvSpPr>
              <p:spPr>
                <a:xfrm>
                  <a:off x="5286381" y="6357958"/>
                  <a:ext cx="121197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ВЯТСКИЕ ПОЛЯНЫ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TextBox 127"/>
                <p:cNvSpPr txBox="1">
                  <a:spLocks noChangeAspect="1"/>
                </p:cNvSpPr>
                <p:nvPr/>
              </p:nvSpPr>
              <p:spPr>
                <a:xfrm>
                  <a:off x="3479793" y="4202117"/>
                  <a:ext cx="114528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ВЕРХОШИЖЕМЬЕ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3" name="Овал 132"/>
            <p:cNvSpPr/>
            <p:nvPr/>
          </p:nvSpPr>
          <p:spPr>
            <a:xfrm>
              <a:off x="4968365" y="2506403"/>
              <a:ext cx="306195" cy="30619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3,8</a:t>
              </a:r>
              <a:endParaRPr lang="ru-RU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6866772" y="6249308"/>
              <a:ext cx="428672" cy="42867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66,3</a:t>
              </a:r>
              <a:endPara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5" name="Номер слайда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FAABA-420A-402C-9AEC-A15D963D5567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82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904267" cy="19442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Социально-значимые заболевания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23"/>
          <p:cNvGraphicFramePr>
            <a:graphicFrameLocks noGrp="1" noChangeAspect="1"/>
          </p:cNvGraphicFramePr>
          <p:nvPr>
            <p:ph idx="1"/>
          </p:nvPr>
        </p:nvGraphicFramePr>
        <p:xfrm>
          <a:off x="744538" y="1071563"/>
          <a:ext cx="8088312" cy="576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07904" y="106710"/>
            <a:ext cx="5338936" cy="87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Показатели заболеваемости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 смертности от болезней системы </a:t>
            </a:r>
            <a:r>
              <a:rPr lang="ru-RU" sz="2400" b="1" dirty="0" smtClean="0">
                <a:solidFill>
                  <a:srgbClr val="C00000"/>
                </a:solidFill>
              </a:rPr>
              <a:t>кровообращения (БСК)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 bwMode="auto">
          <a:xfrm rot="16200000">
            <a:off x="3268215" y="4681498"/>
            <a:ext cx="303314" cy="3816424"/>
          </a:xfrm>
          <a:prstGeom prst="leftBrace">
            <a:avLst>
              <a:gd name="adj1" fmla="val 9803"/>
              <a:gd name="adj2" fmla="val 484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Кировская область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11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Рисунок 17" descr="Схемат_карты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0269"/>
            <a:ext cx="40005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8" descr="УСЛ ОБОЗ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16" y="1268934"/>
            <a:ext cx="11541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7564512" y="1263675"/>
            <a:ext cx="823912" cy="365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900" b="1" dirty="0" smtClean="0">
                <a:solidFill>
                  <a:srgbClr val="000000"/>
                </a:solidFill>
              </a:rPr>
              <a:t>Плотность </a:t>
            </a:r>
          </a:p>
          <a:p>
            <a:pPr eaLnBrk="1" hangingPunct="1"/>
            <a:r>
              <a:rPr lang="ru-RU" sz="900" b="1" dirty="0" smtClean="0">
                <a:solidFill>
                  <a:srgbClr val="000000"/>
                </a:solidFill>
              </a:rPr>
              <a:t>населения</a:t>
            </a:r>
          </a:p>
        </p:txBody>
      </p:sp>
      <p:grpSp>
        <p:nvGrpSpPr>
          <p:cNvPr id="15364" name="Группа 18"/>
          <p:cNvGrpSpPr>
            <a:grpSpLocks/>
          </p:cNvGrpSpPr>
          <p:nvPr/>
        </p:nvGrpSpPr>
        <p:grpSpPr bwMode="auto">
          <a:xfrm>
            <a:off x="36513" y="2178050"/>
            <a:ext cx="5256212" cy="2906713"/>
            <a:chOff x="214282" y="1357298"/>
            <a:chExt cx="5256182" cy="2908029"/>
          </a:xfrm>
        </p:grpSpPr>
        <p:sp>
          <p:nvSpPr>
            <p:cNvPr id="15369" name="Прямоугольник 7"/>
            <p:cNvSpPr>
              <a:spLocks noChangeArrowheads="1"/>
            </p:cNvSpPr>
            <p:nvPr/>
          </p:nvSpPr>
          <p:spPr bwMode="auto">
            <a:xfrm>
              <a:off x="214282" y="1357298"/>
              <a:ext cx="5256182" cy="100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Территория </a:t>
              </a:r>
              <a:r>
                <a:rPr lang="ru-RU" sz="2000" b="1" dirty="0" smtClean="0">
                  <a:solidFill>
                    <a:srgbClr val="000066"/>
                  </a:solidFill>
                  <a:latin typeface="Verdana" pitchFamily="34" charset="0"/>
                  <a:ea typeface="ＭＳ Ｐゴシック" pitchFamily="34" charset="-128"/>
                </a:rPr>
                <a:t>−</a:t>
              </a:r>
              <a:r>
                <a:rPr lang="ru-RU" sz="2000" b="1" dirty="0" smtClean="0">
                  <a:solidFill>
                    <a:srgbClr val="990000"/>
                  </a:solidFill>
                  <a:ea typeface="ＭＳ Ｐゴシック" pitchFamily="34" charset="-128"/>
                </a:rPr>
                <a:t>120,8 </a:t>
              </a:r>
              <a:r>
                <a:rPr lang="ru-RU" sz="20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км</a:t>
              </a:r>
              <a:r>
                <a:rPr lang="ru-RU" sz="2000" b="1" baseline="30000" dirty="0" smtClean="0">
                  <a:solidFill>
                    <a:srgbClr val="000066"/>
                  </a:solidFill>
                  <a:ea typeface="ＭＳ Ｐゴシック" pitchFamily="34" charset="-128"/>
                </a:rPr>
                <a:t>2</a:t>
              </a:r>
            </a:p>
            <a:p>
              <a:r>
                <a:rPr lang="ru-RU" sz="20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Население </a:t>
              </a:r>
              <a:r>
                <a:rPr lang="ru-RU" sz="2000" b="1" dirty="0" smtClean="0">
                  <a:solidFill>
                    <a:srgbClr val="000066"/>
                  </a:solidFill>
                  <a:latin typeface="Verdana" pitchFamily="34" charset="0"/>
                  <a:ea typeface="ＭＳ Ｐゴシック" pitchFamily="34" charset="-128"/>
                </a:rPr>
                <a:t>−</a:t>
              </a:r>
              <a:r>
                <a:rPr lang="ru-RU" sz="2000" b="1" dirty="0" smtClean="0">
                  <a:solidFill>
                    <a:srgbClr val="000099"/>
                  </a:solidFill>
                  <a:ea typeface="ＭＳ Ｐゴシック" pitchFamily="34" charset="-128"/>
                </a:rPr>
                <a:t> </a:t>
              </a:r>
              <a:r>
                <a:rPr lang="ru-RU" sz="2000" b="1" dirty="0" smtClean="0">
                  <a:solidFill>
                    <a:srgbClr val="990000"/>
                  </a:solidFill>
                  <a:ea typeface="ＭＳ Ｐゴシック" pitchFamily="34" charset="-128"/>
                </a:rPr>
                <a:t>1327,6 </a:t>
              </a:r>
              <a:r>
                <a:rPr lang="ru-RU" sz="20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млн. чел.</a:t>
              </a:r>
            </a:p>
            <a:p>
              <a:r>
                <a:rPr lang="ru-RU" sz="20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Плотность населения – </a:t>
              </a:r>
              <a:r>
                <a:rPr lang="ru-RU" sz="2000" b="1" dirty="0" smtClean="0">
                  <a:solidFill>
                    <a:srgbClr val="990000"/>
                  </a:solidFill>
                  <a:ea typeface="ＭＳ Ｐゴシック" pitchFamily="34" charset="-128"/>
                </a:rPr>
                <a:t>11,0</a:t>
              </a:r>
              <a:r>
                <a:rPr lang="ru-RU" sz="20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 чел. на км</a:t>
              </a:r>
              <a:r>
                <a:rPr lang="ru-RU" sz="2000" b="1" baseline="20000" dirty="0" smtClean="0">
                  <a:solidFill>
                    <a:srgbClr val="000066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15370" name="Прямоугольник 7"/>
            <p:cNvSpPr>
              <a:spLocks noChangeArrowheads="1"/>
            </p:cNvSpPr>
            <p:nvPr/>
          </p:nvSpPr>
          <p:spPr bwMode="auto">
            <a:xfrm>
              <a:off x="785779" y="2858165"/>
              <a:ext cx="4214788" cy="140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муниципальных образований - </a:t>
              </a:r>
              <a:r>
                <a:rPr lang="ru-RU" sz="2000" b="1" dirty="0" smtClean="0">
                  <a:solidFill>
                    <a:srgbClr val="C00000"/>
                  </a:solidFill>
                  <a:ea typeface="ＭＳ Ｐゴシック" pitchFamily="34" charset="-128"/>
                </a:rPr>
                <a:t>45</a:t>
              </a:r>
            </a:p>
            <a:p>
              <a:pPr>
                <a:lnSpc>
                  <a:spcPct val="50000"/>
                </a:lnSpc>
              </a:pPr>
              <a:endParaRPr lang="ru-RU" b="1" dirty="0" smtClean="0">
                <a:solidFill>
                  <a:srgbClr val="990000"/>
                </a:solidFill>
                <a:ea typeface="ＭＳ Ｐゴシック" pitchFamily="34" charset="-128"/>
              </a:endParaRPr>
            </a:p>
            <a:p>
              <a:pPr>
                <a:lnSpc>
                  <a:spcPct val="50000"/>
                </a:lnSpc>
              </a:pP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муниципальных районов - </a:t>
              </a:r>
              <a:r>
                <a:rPr lang="ru-RU" sz="2000" b="1" dirty="0" smtClean="0">
                  <a:solidFill>
                    <a:srgbClr val="C00000"/>
                  </a:solidFill>
                  <a:ea typeface="ＭＳ Ｐゴシック" pitchFamily="34" charset="-128"/>
                </a:rPr>
                <a:t>39</a:t>
              </a: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 </a:t>
              </a:r>
            </a:p>
            <a:p>
              <a:pPr>
                <a:lnSpc>
                  <a:spcPct val="50000"/>
                </a:lnSpc>
              </a:pPr>
              <a:endParaRPr lang="ru-RU" b="1" dirty="0" smtClean="0">
                <a:solidFill>
                  <a:srgbClr val="000099"/>
                </a:solidFill>
                <a:ea typeface="ＭＳ Ｐゴシック" pitchFamily="34" charset="-128"/>
              </a:endParaRPr>
            </a:p>
            <a:p>
              <a:pPr>
                <a:lnSpc>
                  <a:spcPct val="50000"/>
                </a:lnSpc>
              </a:pP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городов - </a:t>
              </a:r>
              <a:r>
                <a:rPr lang="ru-RU" sz="2000" b="1" dirty="0" smtClean="0">
                  <a:solidFill>
                    <a:srgbClr val="C00000"/>
                  </a:solidFill>
                  <a:ea typeface="ＭＳ Ｐゴシック" pitchFamily="34" charset="-128"/>
                </a:rPr>
                <a:t>5</a:t>
              </a: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  и</a:t>
              </a:r>
              <a:r>
                <a:rPr lang="ru-RU" b="1" dirty="0" smtClean="0">
                  <a:solidFill>
                    <a:srgbClr val="000099"/>
                  </a:solidFill>
                  <a:ea typeface="ＭＳ Ｐゴシック" pitchFamily="34" charset="-128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ea typeface="ＭＳ Ｐゴシック" pitchFamily="34" charset="-128"/>
                </a:rPr>
                <a:t>1</a:t>
              </a:r>
              <a:r>
                <a:rPr lang="ru-RU" b="1" dirty="0" smtClean="0">
                  <a:solidFill>
                    <a:srgbClr val="990000"/>
                  </a:solidFill>
                  <a:ea typeface="ＭＳ Ｐゴシック" pitchFamily="34" charset="-128"/>
                </a:rPr>
                <a:t> </a:t>
              </a: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ЗАТО</a:t>
              </a:r>
            </a:p>
            <a:p>
              <a:pPr>
                <a:lnSpc>
                  <a:spcPct val="50000"/>
                </a:lnSpc>
              </a:pPr>
              <a:endParaRPr lang="ru-RU" b="1" dirty="0" smtClean="0">
                <a:solidFill>
                  <a:srgbClr val="000099"/>
                </a:solidFill>
                <a:ea typeface="ＭＳ Ｐゴシック" pitchFamily="34" charset="-128"/>
              </a:endParaRPr>
            </a:p>
            <a:p>
              <a:pPr>
                <a:lnSpc>
                  <a:spcPct val="50000"/>
                </a:lnSpc>
              </a:pP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городских поселения - </a:t>
              </a:r>
              <a:r>
                <a:rPr lang="ru-RU" sz="2000" b="1" dirty="0" smtClean="0">
                  <a:solidFill>
                    <a:srgbClr val="C00000"/>
                  </a:solidFill>
                  <a:ea typeface="ＭＳ Ｐゴシック" pitchFamily="34" charset="-128"/>
                </a:rPr>
                <a:t>53</a:t>
              </a: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 </a:t>
              </a:r>
            </a:p>
            <a:p>
              <a:pPr>
                <a:lnSpc>
                  <a:spcPct val="50000"/>
                </a:lnSpc>
              </a:pPr>
              <a:endParaRPr lang="ru-RU" b="1" dirty="0" smtClean="0">
                <a:solidFill>
                  <a:srgbClr val="000099"/>
                </a:solidFill>
                <a:ea typeface="ＭＳ Ｐゴシック" pitchFamily="34" charset="-128"/>
              </a:endParaRPr>
            </a:p>
            <a:p>
              <a:pPr>
                <a:lnSpc>
                  <a:spcPct val="50000"/>
                </a:lnSpc>
              </a:pPr>
              <a:r>
                <a:rPr lang="ru-RU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сельских поселений - </a:t>
              </a:r>
              <a:r>
                <a:rPr lang="ru-RU" sz="2000" b="1" dirty="0" smtClean="0">
                  <a:solidFill>
                    <a:srgbClr val="C00000"/>
                  </a:solidFill>
                  <a:ea typeface="ＭＳ Ｐゴシック" pitchFamily="34" charset="-128"/>
                </a:rPr>
                <a:t>350</a:t>
              </a:r>
            </a:p>
          </p:txBody>
        </p:sp>
        <p:sp>
          <p:nvSpPr>
            <p:cNvPr id="15371" name="Прямоугольник 7"/>
            <p:cNvSpPr>
              <a:spLocks noChangeArrowheads="1"/>
            </p:cNvSpPr>
            <p:nvPr/>
          </p:nvSpPr>
          <p:spPr bwMode="auto">
            <a:xfrm>
              <a:off x="285720" y="2357430"/>
              <a:ext cx="50720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66"/>
                  </a:solidFill>
                  <a:ea typeface="ＭＳ Ｐゴシック" pitchFamily="34" charset="-128"/>
                </a:rPr>
                <a:t>на территории расположено:</a:t>
              </a:r>
              <a:endParaRPr lang="ru-RU" sz="1600" b="1" dirty="0" smtClean="0">
                <a:solidFill>
                  <a:srgbClr val="000099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4067944" y="0"/>
            <a:ext cx="507605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Паспорт Кировской области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732E3-140D-41C0-918B-0C5BED64C47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8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4624"/>
            <a:ext cx="6012160" cy="10081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kern="1200" dirty="0">
                <a:solidFill>
                  <a:srgbClr val="C00000"/>
                </a:solidFill>
              </a:rPr>
              <a:t>Первичная </a:t>
            </a:r>
            <a:r>
              <a:rPr lang="ru-RU" sz="2400" b="1" kern="1200" dirty="0" smtClean="0">
                <a:solidFill>
                  <a:srgbClr val="C00000"/>
                </a:solidFill>
              </a:rPr>
              <a:t>заболеваемость взрослого населения БСК </a:t>
            </a:r>
            <a:r>
              <a:rPr lang="ru-RU" sz="2000" b="1" kern="1200" dirty="0" smtClean="0">
                <a:solidFill>
                  <a:srgbClr val="C00000"/>
                </a:solidFill>
              </a:rPr>
              <a:t>(</a:t>
            </a:r>
            <a:r>
              <a:rPr lang="ru-RU" sz="2000" b="1" kern="1200" dirty="0">
                <a:solidFill>
                  <a:srgbClr val="C00000"/>
                </a:solidFill>
              </a:rPr>
              <a:t>на </a:t>
            </a:r>
            <a:r>
              <a:rPr lang="ru-RU" sz="2000" b="1" kern="1200" dirty="0" smtClean="0">
                <a:solidFill>
                  <a:srgbClr val="C00000"/>
                </a:solidFill>
              </a:rPr>
              <a:t>1 тыс.)</a:t>
            </a:r>
            <a:endParaRPr lang="ru-RU" sz="2000" b="1" kern="12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565"/>
          <p:cNvGraphicFramePr>
            <a:graphicFrameLocks noGrp="1" noChangeAspect="1"/>
          </p:cNvGraphicFramePr>
          <p:nvPr/>
        </p:nvGraphicFramePr>
        <p:xfrm>
          <a:off x="662360" y="1535584"/>
          <a:ext cx="7891288" cy="492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6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6012160" cy="10081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kern="1200" dirty="0">
                <a:solidFill>
                  <a:srgbClr val="C00000"/>
                </a:solidFill>
              </a:rPr>
              <a:t>Первичная </a:t>
            </a:r>
            <a:r>
              <a:rPr lang="ru-RU" sz="2400" b="1" kern="1200" dirty="0" smtClean="0">
                <a:solidFill>
                  <a:srgbClr val="C00000"/>
                </a:solidFill>
              </a:rPr>
              <a:t>заболеваемость взрослого населения БСК в разрезе муниципальных образований </a:t>
            </a:r>
            <a:br>
              <a:rPr lang="ru-RU" sz="2400" b="1" kern="1200" dirty="0" smtClean="0">
                <a:solidFill>
                  <a:srgbClr val="C00000"/>
                </a:solidFill>
              </a:rPr>
            </a:br>
            <a:r>
              <a:rPr lang="ru-RU" sz="2400" b="1" kern="1200" dirty="0" smtClean="0">
                <a:solidFill>
                  <a:srgbClr val="C00000"/>
                </a:solidFill>
              </a:rPr>
              <a:t>(</a:t>
            </a:r>
            <a:r>
              <a:rPr lang="ru-RU" sz="2000" b="1" kern="1200" dirty="0" smtClean="0">
                <a:solidFill>
                  <a:srgbClr val="C00000"/>
                </a:solidFill>
              </a:rPr>
              <a:t>на 1 </a:t>
            </a:r>
            <a:r>
              <a:rPr lang="ru-RU" sz="2000" b="1" kern="1200" dirty="0">
                <a:solidFill>
                  <a:srgbClr val="C00000"/>
                </a:solidFill>
              </a:rPr>
              <a:t>тыс</a:t>
            </a:r>
            <a:r>
              <a:rPr lang="ru-RU" sz="2000" b="1" kern="1200" dirty="0" smtClean="0">
                <a:solidFill>
                  <a:srgbClr val="C00000"/>
                </a:solidFill>
              </a:rPr>
              <a:t>.)</a:t>
            </a:r>
            <a:endParaRPr lang="ru-RU" sz="2000" b="1" kern="1200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11"/>
          <p:cNvGraphicFramePr>
            <a:graphicFrameLocks noGrp="1" noChangeAspect="1"/>
          </p:cNvGraphicFramePr>
          <p:nvPr/>
        </p:nvGraphicFramePr>
        <p:xfrm>
          <a:off x="950392" y="1751608"/>
          <a:ext cx="7343776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6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65"/>
          <p:cNvGraphicFramePr>
            <a:graphicFrameLocks noGrp="1" noChangeAspect="1"/>
          </p:cNvGraphicFramePr>
          <p:nvPr/>
        </p:nvGraphicFramePr>
        <p:xfrm>
          <a:off x="1310432" y="1391568"/>
          <a:ext cx="6235104" cy="529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491880" y="0"/>
            <a:ext cx="5544616" cy="98072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56384" y="44624"/>
            <a:ext cx="5724128" cy="10081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kern="1200" dirty="0">
                <a:solidFill>
                  <a:srgbClr val="C00000"/>
                </a:solidFill>
              </a:rPr>
              <a:t>Показатели смертности от </a:t>
            </a:r>
            <a:r>
              <a:rPr lang="ru-RU" sz="2400" b="1" kern="1200" dirty="0" smtClean="0">
                <a:solidFill>
                  <a:srgbClr val="C00000"/>
                </a:solidFill>
              </a:rPr>
              <a:t>БСК</a:t>
            </a:r>
            <a:r>
              <a:rPr lang="ru-RU" sz="2400" b="1" kern="1200" dirty="0">
                <a:solidFill>
                  <a:srgbClr val="C00000"/>
                </a:solidFill>
              </a:rPr>
              <a:t/>
            </a:r>
            <a:br>
              <a:rPr lang="ru-RU" sz="2400" b="1" kern="1200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(на 100 тыс. населения)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21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491880" y="0"/>
            <a:ext cx="5544616" cy="98072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56384" y="116632"/>
            <a:ext cx="5724128" cy="10081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kern="1200" dirty="0">
                <a:solidFill>
                  <a:srgbClr val="C00000"/>
                </a:solidFill>
              </a:rPr>
              <a:t>Показатели смертности от </a:t>
            </a:r>
            <a:r>
              <a:rPr lang="ru-RU" sz="2400" b="1" kern="1200" dirty="0" smtClean="0">
                <a:solidFill>
                  <a:srgbClr val="C00000"/>
                </a:solidFill>
              </a:rPr>
              <a:t>БСК </a:t>
            </a:r>
            <a:br>
              <a:rPr lang="ru-RU" sz="2400" b="1" kern="1200" dirty="0" smtClean="0">
                <a:solidFill>
                  <a:srgbClr val="C00000"/>
                </a:solidFill>
              </a:rPr>
            </a:br>
            <a:r>
              <a:rPr lang="ru-RU" sz="2400" b="1" kern="1200" dirty="0" smtClean="0">
                <a:solidFill>
                  <a:srgbClr val="C00000"/>
                </a:solidFill>
              </a:rPr>
              <a:t>в разрезе муниципальных образований</a:t>
            </a:r>
            <a:r>
              <a:rPr lang="ru-RU" sz="2400" b="1" kern="1200" dirty="0">
                <a:solidFill>
                  <a:srgbClr val="C00000"/>
                </a:solidFill>
              </a:rPr>
              <a:t/>
            </a:r>
            <a:br>
              <a:rPr lang="ru-RU" sz="2400" b="1" kern="1200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(на 100 тыс. населения)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11"/>
          <p:cNvGraphicFramePr>
            <a:graphicFrameLocks noGrp="1" noChangeAspect="1"/>
          </p:cNvGraphicFramePr>
          <p:nvPr/>
        </p:nvGraphicFramePr>
        <p:xfrm>
          <a:off x="734368" y="1535584"/>
          <a:ext cx="7531248" cy="48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21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72008"/>
            <a:ext cx="5076056" cy="90872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kern="1200" dirty="0">
                <a:solidFill>
                  <a:srgbClr val="C00000"/>
                </a:solidFill>
              </a:rPr>
              <a:t>Медицинская помощь больным </a:t>
            </a:r>
            <a:br>
              <a:rPr lang="ru-RU" sz="2400" b="1" kern="1200" dirty="0">
                <a:solidFill>
                  <a:srgbClr val="C00000"/>
                </a:solidFill>
              </a:rPr>
            </a:br>
            <a:r>
              <a:rPr lang="ru-RU" sz="2400" b="1" kern="1200" dirty="0">
                <a:solidFill>
                  <a:srgbClr val="C00000"/>
                </a:solidFill>
              </a:rPr>
              <a:t>с инфарктом </a:t>
            </a:r>
            <a:r>
              <a:rPr lang="ru-RU" sz="2400" b="1" kern="1200" dirty="0" smtClean="0">
                <a:solidFill>
                  <a:srgbClr val="C00000"/>
                </a:solidFill>
              </a:rPr>
              <a:t>миокарда, %</a:t>
            </a:r>
            <a:endParaRPr lang="ru-RU" sz="2400" b="1" kern="1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13175"/>
            <a:ext cx="2941911" cy="18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553019"/>
              </p:ext>
            </p:extLst>
          </p:nvPr>
        </p:nvGraphicFramePr>
        <p:xfrm>
          <a:off x="1470954" y="1052736"/>
          <a:ext cx="7565542" cy="396043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82771"/>
                <a:gridCol w="1134831"/>
                <a:gridCol w="1286143"/>
                <a:gridCol w="1361797"/>
              </a:tblGrid>
              <a:tr h="474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ru-RU" sz="2000" u="none" strike="noStrike" dirty="0" smtClean="0">
                          <a:effectLst/>
                        </a:rPr>
                        <a:t>2009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2010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ru-RU" sz="2000" u="none" strike="noStrike" dirty="0" smtClean="0">
                          <a:effectLst/>
                        </a:rPr>
                        <a:t>2011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935728">
                <a:tc>
                  <a:txBody>
                    <a:bodyPr/>
                    <a:lstStyle/>
                    <a:p>
                      <a:pPr marL="90488" indent="0" algn="l" defTabSz="914400" rtl="0" eaLnBrk="1" fontAlgn="t" latinLnBrk="0" hangingPunct="1"/>
                      <a:r>
                        <a:rPr lang="ru-RU" sz="2400" b="1" u="none" strike="noStrike" kern="1200" dirty="0">
                          <a:effectLst/>
                        </a:rPr>
                        <a:t>Уровень </a:t>
                      </a:r>
                      <a:r>
                        <a:rPr lang="ru-RU" sz="2400" b="1" u="none" strike="noStrike" kern="1200" dirty="0" smtClean="0">
                          <a:effectLst/>
                        </a:rPr>
                        <a:t/>
                      </a:r>
                      <a:br>
                        <a:rPr lang="ru-RU" sz="2400" b="1" u="none" strike="noStrike" kern="1200" dirty="0" smtClean="0">
                          <a:effectLst/>
                        </a:rPr>
                      </a:br>
                      <a:r>
                        <a:rPr lang="ru-RU" sz="2400" b="1" u="none" strike="noStrike" kern="1200" dirty="0" smtClean="0">
                          <a:effectLst/>
                        </a:rPr>
                        <a:t>госпитализации </a:t>
                      </a:r>
                      <a:endParaRPr lang="ru-RU" sz="2400" b="1" u="none" strike="noStrike" kern="1200" dirty="0"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90,5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95,7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97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5728">
                <a:tc>
                  <a:txBody>
                    <a:bodyPr/>
                    <a:lstStyle/>
                    <a:p>
                      <a:pPr marL="90488" indent="0" algn="l" defTabSz="914400" rtl="0" eaLnBrk="1" fontAlgn="t" latinLnBrk="0" hangingPunct="1">
                        <a:lnSpc>
                          <a:spcPct val="85000"/>
                        </a:lnSpc>
                      </a:pPr>
                      <a:r>
                        <a:rPr lang="ru-RU" sz="2400" b="1" u="none" strike="noStrike" kern="1200" dirty="0">
                          <a:effectLst/>
                        </a:rPr>
                        <a:t>Больничная </a:t>
                      </a:r>
                      <a:r>
                        <a:rPr lang="ru-RU" sz="2400" b="1" u="none" strike="noStrike" kern="1200" dirty="0" smtClean="0">
                          <a:effectLst/>
                        </a:rPr>
                        <a:t/>
                      </a:r>
                      <a:br>
                        <a:rPr lang="ru-RU" sz="2400" b="1" u="none" strike="noStrike" kern="1200" dirty="0" smtClean="0">
                          <a:effectLst/>
                        </a:rPr>
                      </a:br>
                      <a:r>
                        <a:rPr lang="ru-RU" sz="2400" b="1" u="none" strike="noStrike" kern="1200" dirty="0" smtClean="0">
                          <a:effectLst/>
                        </a:rPr>
                        <a:t>летальность </a:t>
                      </a:r>
                      <a:r>
                        <a:rPr lang="ru-RU" sz="2400" b="1" u="none" strike="noStrike" kern="1200" dirty="0">
                          <a:effectLst/>
                        </a:rPr>
                        <a:t>- всего</a:t>
                      </a:r>
                      <a:endParaRPr lang="ru-RU" sz="2400" b="1" u="none" strike="noStrike" kern="1200" dirty="0"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16,5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13,5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10,9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4854">
                <a:tc>
                  <a:txBody>
                    <a:bodyPr/>
                    <a:lstStyle/>
                    <a:p>
                      <a:pPr marL="90488" indent="0" algn="l" defTabSz="914400" rtl="0" eaLnBrk="1" fontAlgn="t" latinLnBrk="0" hangingPunct="1">
                        <a:lnSpc>
                          <a:spcPct val="85000"/>
                        </a:lnSpc>
                      </a:pPr>
                      <a:r>
                        <a:rPr lang="ru-RU" sz="2400" b="1" u="none" strike="noStrike" kern="1200" dirty="0">
                          <a:effectLst/>
                        </a:rPr>
                        <a:t>Применяемость тромболитической </a:t>
                      </a:r>
                      <a:r>
                        <a:rPr lang="ru-RU" sz="2400" b="1" u="none" strike="noStrike" kern="1200" dirty="0" smtClean="0">
                          <a:effectLst/>
                        </a:rPr>
                        <a:t>терапии </a:t>
                      </a:r>
                      <a:br>
                        <a:rPr lang="ru-RU" sz="2400" b="1" u="none" strike="noStrike" kern="1200" dirty="0" smtClean="0">
                          <a:effectLst/>
                        </a:rPr>
                      </a:br>
                      <a:r>
                        <a:rPr lang="ru-RU" sz="1800" b="1" u="none" strike="noStrike" kern="1200" dirty="0" smtClean="0">
                          <a:effectLst/>
                        </a:rPr>
                        <a:t>(от </a:t>
                      </a:r>
                      <a:r>
                        <a:rPr lang="ru-RU" sz="1800" b="1" u="none" strike="noStrike" kern="1200" dirty="0">
                          <a:effectLst/>
                        </a:rPr>
                        <a:t>числа госпитализированных больных)</a:t>
                      </a:r>
                      <a:endParaRPr lang="ru-RU" sz="1800" b="1" u="none" strike="noStrike" kern="1200" dirty="0"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9,7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14,0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15,9</a:t>
                      </a:r>
                      <a:endParaRPr lang="ru-RU" sz="2400" b="1" i="0" u="none" strike="noStrike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24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472608" cy="98072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kern="1200" dirty="0" smtClean="0">
                <a:solidFill>
                  <a:srgbClr val="C00000"/>
                </a:solidFill>
              </a:rPr>
              <a:t>Медицинская помощь больным </a:t>
            </a:r>
            <a:br>
              <a:rPr lang="ru-RU" sz="2400" b="1" kern="1200" dirty="0" smtClean="0">
                <a:solidFill>
                  <a:srgbClr val="C00000"/>
                </a:solidFill>
              </a:rPr>
            </a:br>
            <a:r>
              <a:rPr lang="ru-RU" sz="2400" b="1" kern="1200" dirty="0" smtClean="0">
                <a:solidFill>
                  <a:srgbClr val="C00000"/>
                </a:solidFill>
              </a:rPr>
              <a:t>с острым нарушением мозгового кровообращения  (ОНМК), %</a:t>
            </a:r>
            <a:endParaRPr lang="ru-RU" sz="2400" b="1" kern="1200" dirty="0">
              <a:solidFill>
                <a:srgbClr val="C00000"/>
              </a:solidFill>
            </a:endParaRPr>
          </a:p>
        </p:txBody>
      </p:sp>
      <p:pic>
        <p:nvPicPr>
          <p:cNvPr id="37172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6371" b="75857" l="7794" r="7014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435" r="22064" b="19207"/>
          <a:stretch/>
        </p:blipFill>
        <p:spPr bwMode="auto">
          <a:xfrm>
            <a:off x="-323955" y="3564268"/>
            <a:ext cx="3888432" cy="35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918922749"/>
              </p:ext>
            </p:extLst>
          </p:nvPr>
        </p:nvGraphicFramePr>
        <p:xfrm>
          <a:off x="2483768" y="1090453"/>
          <a:ext cx="6336704" cy="39947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8352"/>
                <a:gridCol w="950505"/>
                <a:gridCol w="1077240"/>
                <a:gridCol w="1140607"/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ru-RU" sz="2000" u="none" strike="noStrike" dirty="0" smtClean="0">
                          <a:effectLst/>
                        </a:rPr>
                        <a:t>2009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2010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ru-RU" sz="2000" u="none" strike="noStrike" dirty="0" smtClean="0">
                          <a:effectLst/>
                        </a:rPr>
                        <a:t>2011</a:t>
                      </a:r>
                      <a:endParaRPr lang="ru-RU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85308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Уровень госпитализации </a:t>
                      </a:r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/>
                      </a:r>
                      <a:b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(на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100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заболевших)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946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Больничная летальность,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946"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Всего умерло (абс.)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946">
                <a:tc>
                  <a:txBody>
                    <a:bodyPr/>
                    <a:lstStyle/>
                    <a:p>
                      <a:pPr marL="85725" indent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Смертность  </a:t>
                      </a:r>
                      <a:b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(на </a:t>
                      </a: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 тыс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. населения)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173,1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32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1" y="0"/>
            <a:ext cx="5256144" cy="1008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Первичная заболеваемость  </a:t>
            </a:r>
            <a:r>
              <a:rPr lang="ru-RU" sz="2400" b="1" dirty="0" smtClean="0">
                <a:solidFill>
                  <a:srgbClr val="C00000"/>
                </a:solidFill>
              </a:rPr>
              <a:t>туберкулезом населения 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100 тыс. </a:t>
            </a:r>
            <a:r>
              <a:rPr lang="ru-RU" sz="2000" b="1" dirty="0" smtClean="0">
                <a:solidFill>
                  <a:srgbClr val="C00000"/>
                </a:solidFill>
              </a:rPr>
              <a:t>населения)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602"/>
          <p:cNvGraphicFramePr>
            <a:graphicFrameLocks noGrp="1" noChangeAspect="1"/>
          </p:cNvGraphicFramePr>
          <p:nvPr/>
        </p:nvGraphicFramePr>
        <p:xfrm>
          <a:off x="950392" y="1391568"/>
          <a:ext cx="7099200" cy="520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07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1" y="116632"/>
            <a:ext cx="5256144" cy="1008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Первичная заболеваемость  туберкулезом </a:t>
            </a:r>
            <a:r>
              <a:rPr lang="ru-RU" sz="2400" b="1" dirty="0" smtClean="0">
                <a:solidFill>
                  <a:schemeClr val="tx1"/>
                </a:solidFill>
              </a:rPr>
              <a:t>взрослого</a:t>
            </a:r>
            <a:r>
              <a:rPr lang="ru-RU" sz="2400" b="1" dirty="0" smtClean="0">
                <a:solidFill>
                  <a:srgbClr val="C00000"/>
                </a:solidFill>
              </a:rPr>
              <a:t> населения в разрезе МО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100 тыс. </a:t>
            </a:r>
            <a:r>
              <a:rPr lang="ru-RU" sz="2000" b="1" dirty="0" smtClean="0">
                <a:solidFill>
                  <a:srgbClr val="C00000"/>
                </a:solidFill>
              </a:rPr>
              <a:t>населения)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10"/>
          <p:cNvGraphicFramePr>
            <a:graphicFrameLocks noGrp="1" noChangeAspect="1"/>
          </p:cNvGraphicFramePr>
          <p:nvPr/>
        </p:nvGraphicFramePr>
        <p:xfrm>
          <a:off x="878384" y="1607592"/>
          <a:ext cx="7171208" cy="512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07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76"/>
          <p:cNvGraphicFramePr>
            <a:graphicFrameLocks noGrp="1" noChangeAspect="1"/>
          </p:cNvGraphicFramePr>
          <p:nvPr/>
        </p:nvGraphicFramePr>
        <p:xfrm>
          <a:off x="1022400" y="1211745"/>
          <a:ext cx="7171208" cy="497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059832" y="167701"/>
            <a:ext cx="6084168" cy="885035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Показатели смертности </a:t>
            </a:r>
            <a:b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туберкулеза всего населения </a:t>
            </a: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(на 100 тыс. нас.)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9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541047"/>
              </p:ext>
            </p:extLst>
          </p:nvPr>
        </p:nvGraphicFramePr>
        <p:xfrm>
          <a:off x="755576" y="1484784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059832" y="455733"/>
            <a:ext cx="6084168" cy="885035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Показатели смертности </a:t>
            </a:r>
            <a:b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туберкулеза в разрезе муниципальных образований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(на </a:t>
            </a: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100 тыс. нас.)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 bwMode="auto">
          <a:xfrm>
            <a:off x="0" y="5976664"/>
            <a:ext cx="9169002" cy="908720"/>
          </a:xfrm>
          <a:prstGeom prst="rect">
            <a:avLst/>
          </a:prstGeom>
          <a:solidFill>
            <a:srgbClr val="008A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Смертности от туберкулеза не  было в районах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Арбажский, Богородский,  Лузский, Малмыжский, Мурашинский, Нагорский, Немский, Сунский,Тужинский,  Унинский, Уржумский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9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4067944" y="0"/>
            <a:ext cx="507605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численности  населения области (тыс. чел.)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6216502"/>
              </p:ext>
            </p:extLst>
          </p:nvPr>
        </p:nvGraphicFramePr>
        <p:xfrm>
          <a:off x="467544" y="1196752"/>
          <a:ext cx="83164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0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742" y="116632"/>
            <a:ext cx="5184576" cy="8640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Не обследовано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туберкулез 2 года </a:t>
            </a:r>
            <a:r>
              <a:rPr lang="ru-RU" sz="2400" b="1" dirty="0">
                <a:solidFill>
                  <a:srgbClr val="C00000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более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(% от населения)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5284490"/>
              </p:ext>
            </p:extLst>
          </p:nvPr>
        </p:nvGraphicFramePr>
        <p:xfrm>
          <a:off x="395536" y="1484784"/>
          <a:ext cx="821925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13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6084168" cy="11521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Первичная заболеваемость злокачественными новообразованиями </a:t>
            </a:r>
            <a:r>
              <a:rPr lang="ru-RU" sz="2400" b="1" dirty="0" smtClean="0">
                <a:solidFill>
                  <a:srgbClr val="002060"/>
                </a:solidFill>
              </a:rPr>
              <a:t>всего</a:t>
            </a:r>
            <a:r>
              <a:rPr lang="ru-RU" sz="2400" b="1" dirty="0" smtClean="0">
                <a:solidFill>
                  <a:srgbClr val="C00000"/>
                </a:solidFill>
              </a:rPr>
              <a:t> населения </a:t>
            </a:r>
            <a:r>
              <a:rPr lang="ru-RU" sz="2000" b="1" dirty="0" smtClean="0">
                <a:solidFill>
                  <a:srgbClr val="C00000"/>
                </a:solidFill>
              </a:rPr>
              <a:t>(на 100 тыс.)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606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12" y="2017886"/>
          <a:ext cx="4506912" cy="308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607"/>
          <p:cNvGraphicFramePr>
            <a:graphicFrameLocks noGrp="1" noChangeAspect="1"/>
          </p:cNvGraphicFramePr>
          <p:nvPr/>
        </p:nvGraphicFramePr>
        <p:xfrm>
          <a:off x="4190752" y="1616018"/>
          <a:ext cx="4867917" cy="493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9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5940152" cy="10081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Смертность от злокачественных новообразований  </a:t>
            </a:r>
            <a:r>
              <a:rPr lang="ru-RU" sz="2400" b="1" dirty="0" smtClean="0">
                <a:solidFill>
                  <a:srgbClr val="002060"/>
                </a:solidFill>
              </a:rPr>
              <a:t>всего</a:t>
            </a:r>
            <a:r>
              <a:rPr lang="ru-RU" sz="2400" b="1" dirty="0" smtClean="0">
                <a:solidFill>
                  <a:srgbClr val="C00000"/>
                </a:solidFill>
              </a:rPr>
              <a:t> населения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(на </a:t>
            </a:r>
            <a:r>
              <a:rPr lang="ru-RU" sz="2000" b="1" dirty="0">
                <a:solidFill>
                  <a:srgbClr val="C00000"/>
                </a:solidFill>
              </a:rPr>
              <a:t>100 тыс</a:t>
            </a:r>
            <a:r>
              <a:rPr lang="ru-RU" sz="2000" b="1" dirty="0" smtClean="0">
                <a:solidFill>
                  <a:srgbClr val="C00000"/>
                </a:solidFill>
              </a:rPr>
              <a:t>.)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454"/>
          <p:cNvGraphicFramePr>
            <a:graphicFrameLocks noGrp="1" noChangeAspect="1"/>
          </p:cNvGraphicFramePr>
          <p:nvPr/>
        </p:nvGraphicFramePr>
        <p:xfrm>
          <a:off x="4478784" y="1247552"/>
          <a:ext cx="4506912" cy="50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455"/>
          <p:cNvGraphicFramePr>
            <a:graphicFrameLocks noGrp="1" noChangeAspect="1"/>
          </p:cNvGraphicFramePr>
          <p:nvPr/>
        </p:nvGraphicFramePr>
        <p:xfrm>
          <a:off x="231775" y="1571625"/>
          <a:ext cx="4703763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75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23928" y="7886"/>
            <a:ext cx="5112568" cy="97284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Первичная заболеваемость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>
                <a:solidFill>
                  <a:srgbClr val="C00000"/>
                </a:solidFill>
              </a:rPr>
              <a:t>одногодичная летальность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от </a:t>
            </a:r>
            <a:r>
              <a:rPr lang="ru-RU" sz="2400" b="1" dirty="0">
                <a:solidFill>
                  <a:srgbClr val="C00000"/>
                </a:solidFill>
              </a:rPr>
              <a:t>новообразований, %</a:t>
            </a:r>
          </a:p>
        </p:txBody>
      </p:sp>
      <p:graphicFrame>
        <p:nvGraphicFramePr>
          <p:cNvPr id="5" name="Object 69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61988" y="1393825"/>
          <a:ext cx="829945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77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1" y="116632"/>
            <a:ext cx="5724129" cy="864096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Выявлено </a:t>
            </a:r>
            <a:r>
              <a:rPr lang="ru-RU" dirty="0">
                <a:solidFill>
                  <a:srgbClr val="C00000"/>
                </a:solidFill>
              </a:rPr>
              <a:t>онкозаболеваний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запущенном состоянии , %</a:t>
            </a:r>
            <a:endParaRPr lang="ru-RU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ct 561"/>
          <p:cNvGraphicFramePr>
            <a:graphicFrameLocks noGrp="1" noChangeAspect="1"/>
          </p:cNvGraphicFramePr>
          <p:nvPr/>
        </p:nvGraphicFramePr>
        <p:xfrm>
          <a:off x="374328" y="1175890"/>
          <a:ext cx="6235103" cy="467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562"/>
          <p:cNvGraphicFramePr>
            <a:graphicFrameLocks noGrp="1" noChangeAspect="1"/>
          </p:cNvGraphicFramePr>
          <p:nvPr/>
        </p:nvGraphicFramePr>
        <p:xfrm>
          <a:off x="6926263" y="959520"/>
          <a:ext cx="7878762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251520" y="6021288"/>
            <a:ext cx="8712968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Доля злокачественных новообразований, выявленных в IV стадии, (визуальных локализаций и в III стадии) от всех выявленных в течение года, 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1" y="116632"/>
            <a:ext cx="5724129" cy="864096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Выявлено </a:t>
            </a:r>
            <a:r>
              <a:rPr lang="ru-RU" dirty="0">
                <a:solidFill>
                  <a:srgbClr val="C00000"/>
                </a:solidFill>
              </a:rPr>
              <a:t>онкозаболеваний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запущенном состоянии по МО, %</a:t>
            </a:r>
            <a:endParaRPr lang="ru-RU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1166416" y="1463576"/>
          <a:ext cx="6667152" cy="511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3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62"/>
          <p:cNvGraphicFramePr>
            <a:graphicFrameLocks noGrp="1" noChangeAspect="1"/>
          </p:cNvGraphicFramePr>
          <p:nvPr>
            <p:ph sz="half" idx="2"/>
          </p:nvPr>
        </p:nvGraphicFramePr>
        <p:xfrm>
          <a:off x="806376" y="1391568"/>
          <a:ext cx="7531248" cy="472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solidFill>
            <a:srgbClr val="008A3E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Снизилась смертность от новообразований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ru-RU" b="1" dirty="0" smtClean="0">
                <a:solidFill>
                  <a:schemeClr val="bg1"/>
                </a:solidFill>
              </a:rPr>
              <a:t>гортани, яичника, прямой кишки, печени, поджелудочной железы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0"/>
            <a:ext cx="536408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Динамика смертности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новообразований различных локализаций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(на 100 тыс.)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01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6012160" cy="10081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Темп прироста смертности населения в </a:t>
            </a:r>
            <a:r>
              <a:rPr lang="ru-RU" sz="2400" b="1" dirty="0">
                <a:solidFill>
                  <a:srgbClr val="002060"/>
                </a:solidFill>
              </a:rPr>
              <a:t>трудоспособном</a:t>
            </a:r>
            <a:r>
              <a:rPr lang="ru-RU" sz="2400" b="1" dirty="0">
                <a:solidFill>
                  <a:srgbClr val="C00000"/>
                </a:solidFill>
              </a:rPr>
              <a:t> возрасте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от </a:t>
            </a:r>
            <a:r>
              <a:rPr lang="ru-RU" sz="2400" b="1" dirty="0">
                <a:solidFill>
                  <a:srgbClr val="C00000"/>
                </a:solidFill>
              </a:rPr>
              <a:t>различных локализаций новообразований, 2011 г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(%)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35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7363" y="1304925"/>
          <a:ext cx="83185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04085" y="57519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42,6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93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112474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Первичная заболеваемость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психическими расстройствами </a:t>
            </a:r>
            <a:r>
              <a:rPr lang="ru-RU" sz="2400" b="1" dirty="0" smtClean="0">
                <a:solidFill>
                  <a:srgbClr val="002060"/>
                </a:solidFill>
              </a:rPr>
              <a:t>взрослого</a:t>
            </a:r>
            <a:r>
              <a:rPr lang="ru-RU" sz="2400" b="1" dirty="0" smtClean="0">
                <a:solidFill>
                  <a:srgbClr val="C00000"/>
                </a:solidFill>
              </a:rPr>
              <a:t> населения </a:t>
            </a:r>
            <a:r>
              <a:rPr lang="ru-RU" sz="2000" b="1" dirty="0" smtClean="0">
                <a:solidFill>
                  <a:srgbClr val="C00000"/>
                </a:solidFill>
              </a:rPr>
              <a:t>(на </a:t>
            </a:r>
            <a:r>
              <a:rPr lang="ru-RU" sz="2000" b="1" dirty="0">
                <a:solidFill>
                  <a:srgbClr val="C00000"/>
                </a:solidFill>
              </a:rPr>
              <a:t>100 тыс. 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483972189"/>
              </p:ext>
            </p:extLst>
          </p:nvPr>
        </p:nvGraphicFramePr>
        <p:xfrm>
          <a:off x="4067944" y="1268760"/>
          <a:ext cx="475252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159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12" y="2039640"/>
          <a:ext cx="4108450" cy="281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body" idx="1"/>
          </p:nvPr>
        </p:nvSpPr>
        <p:spPr>
          <a:xfrm>
            <a:off x="4211960" y="72008"/>
            <a:ext cx="4752528" cy="90872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Завершенные суициды </a:t>
            </a:r>
            <a:b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среди </a:t>
            </a: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всего</a:t>
            </a: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населения </a:t>
            </a:r>
            <a:b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(на 100 тыс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.)</a:t>
            </a:r>
            <a:endParaRPr lang="ru-RU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723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12" y="1463576"/>
          <a:ext cx="4218880" cy="294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8183526"/>
              </p:ext>
            </p:extLst>
          </p:nvPr>
        </p:nvGraphicFramePr>
        <p:xfrm>
          <a:off x="4283968" y="1052736"/>
          <a:ext cx="48600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80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4211959" y="2902"/>
            <a:ext cx="4952007" cy="9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Демографические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показатели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(на 1 тыс. населения)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16" name="Группа 29"/>
          <p:cNvGrpSpPr>
            <a:grpSpLocks/>
          </p:cNvGrpSpPr>
          <p:nvPr/>
        </p:nvGrpSpPr>
        <p:grpSpPr bwMode="auto">
          <a:xfrm>
            <a:off x="3275856" y="5504590"/>
            <a:ext cx="2700808" cy="770600"/>
            <a:chOff x="1643042" y="6429394"/>
            <a:chExt cx="3929064" cy="691677"/>
          </a:xfrm>
        </p:grpSpPr>
        <p:grpSp>
          <p:nvGrpSpPr>
            <p:cNvPr id="17" name="Группа 17"/>
            <p:cNvGrpSpPr>
              <a:grpSpLocks/>
            </p:cNvGrpSpPr>
            <p:nvPr/>
          </p:nvGrpSpPr>
          <p:grpSpPr bwMode="auto">
            <a:xfrm>
              <a:off x="1643042" y="6429394"/>
              <a:ext cx="3929064" cy="303880"/>
              <a:chOff x="1428728" y="6071796"/>
              <a:chExt cx="3929092" cy="304357"/>
            </a:xfrm>
          </p:grpSpPr>
          <p:sp>
            <p:nvSpPr>
              <p:cNvPr id="21" name="TextBox 9"/>
              <p:cNvSpPr txBox="1">
                <a:spLocks noChangeArrowheads="1"/>
              </p:cNvSpPr>
              <p:nvPr/>
            </p:nvSpPr>
            <p:spPr bwMode="auto">
              <a:xfrm>
                <a:off x="1714482" y="6071796"/>
                <a:ext cx="3643338" cy="30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000066"/>
                    </a:solidFill>
                    <a:latin typeface="+mj-lt"/>
                    <a:ea typeface="ＭＳ Ｐゴシック" pitchFamily="34" charset="-128"/>
                  </a:rPr>
                  <a:t>Кировская область</a:t>
                </a:r>
              </a:p>
            </p:txBody>
          </p:sp>
          <p:sp>
            <p:nvSpPr>
              <p:cNvPr id="22" name="Блок-схема: узел 11"/>
              <p:cNvSpPr>
                <a:spLocks noChangeArrowheads="1"/>
              </p:cNvSpPr>
              <p:nvPr/>
            </p:nvSpPr>
            <p:spPr bwMode="auto">
              <a:xfrm>
                <a:off x="1428728" y="6143346"/>
                <a:ext cx="314268" cy="214626"/>
              </a:xfrm>
              <a:prstGeom prst="flowChartConnector">
                <a:avLst/>
              </a:prstGeom>
              <a:solidFill>
                <a:srgbClr val="00206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  <p:grpSp>
          <p:nvGrpSpPr>
            <p:cNvPr id="18" name="Группа 18"/>
            <p:cNvGrpSpPr>
              <a:grpSpLocks/>
            </p:cNvGrpSpPr>
            <p:nvPr/>
          </p:nvGrpSpPr>
          <p:grpSpPr bwMode="auto">
            <a:xfrm>
              <a:off x="1643043" y="6817191"/>
              <a:ext cx="2786063" cy="303880"/>
              <a:chOff x="3000350" y="6317087"/>
              <a:chExt cx="2786082" cy="304356"/>
            </a:xfrm>
          </p:grpSpPr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3357539" y="6317087"/>
                <a:ext cx="2428893" cy="304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РФ</a:t>
                </a:r>
              </a:p>
            </p:txBody>
          </p:sp>
          <p:sp>
            <p:nvSpPr>
              <p:cNvPr id="20" name="Блок-схема: узел 12"/>
              <p:cNvSpPr>
                <a:spLocks noChangeArrowheads="1"/>
              </p:cNvSpPr>
              <p:nvPr/>
            </p:nvSpPr>
            <p:spPr bwMode="auto">
              <a:xfrm>
                <a:off x="3000350" y="6361405"/>
                <a:ext cx="314268" cy="214620"/>
              </a:xfrm>
              <a:prstGeom prst="flowChartConnector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3568" y="148478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0066"/>
                </a:solidFill>
              </a:rPr>
              <a:t>Общая рождаемость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48478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0066"/>
                </a:solidFill>
              </a:rPr>
              <a:t>Общая </a:t>
            </a:r>
            <a:r>
              <a:rPr lang="ru-RU" sz="2000" b="1" dirty="0" smtClean="0">
                <a:solidFill>
                  <a:srgbClr val="000066"/>
                </a:solidFill>
              </a:rPr>
              <a:t>смертность</a:t>
            </a:r>
            <a:endParaRPr lang="ru-RU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1972602"/>
              </p:ext>
            </p:extLst>
          </p:nvPr>
        </p:nvGraphicFramePr>
        <p:xfrm>
          <a:off x="179511" y="1844824"/>
          <a:ext cx="434718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57458988"/>
              </p:ext>
            </p:extLst>
          </p:nvPr>
        </p:nvGraphicFramePr>
        <p:xfrm>
          <a:off x="4427984" y="184482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99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48"/>
          <p:cNvGraphicFramePr>
            <a:graphicFrameLocks noGrp="1" noChangeAspect="1"/>
          </p:cNvGraphicFramePr>
          <p:nvPr>
            <p:ph idx="1"/>
          </p:nvPr>
        </p:nvGraphicFramePr>
        <p:xfrm>
          <a:off x="446088" y="1430338"/>
          <a:ext cx="7810500" cy="52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67944" y="34944"/>
            <a:ext cx="4896544" cy="922114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Завершенные суициды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среди </a:t>
            </a:r>
            <a:r>
              <a:rPr lang="ru-RU" sz="2400" b="1" dirty="0">
                <a:solidFill>
                  <a:srgbClr val="002060"/>
                </a:solidFill>
              </a:rPr>
              <a:t>взрослого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населения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100 тыс. населения)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35729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 зарегистрировано</a:t>
            </a:r>
            <a:endParaRPr lang="ru-RU" sz="1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14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body" idx="1"/>
          </p:nvPr>
        </p:nvSpPr>
        <p:spPr>
          <a:xfrm>
            <a:off x="3779912" y="72008"/>
            <a:ext cx="5256584" cy="90872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Наркология: </a:t>
            </a:r>
            <a:b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первичная заболеваемость </a:t>
            </a:r>
            <a:b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взрослого населения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 100 тыс.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  <a:endParaRPr lang="ru-RU" sz="2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Object 270"/>
          <p:cNvGraphicFramePr>
            <a:graphicFrameLocks noGrp="1" noChangeAspect="1"/>
          </p:cNvGraphicFramePr>
          <p:nvPr>
            <p:ph sz="half" idx="2"/>
          </p:nvPr>
        </p:nvGraphicFramePr>
        <p:xfrm>
          <a:off x="290810" y="3335784"/>
          <a:ext cx="4722936" cy="330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27809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Хронический алкоголизм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Object 27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50792" y="1619655"/>
          <a:ext cx="4304527" cy="300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6056" y="112474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Алкогольный психоз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796136" y="5301208"/>
            <a:ext cx="2700808" cy="958797"/>
            <a:chOff x="5580112" y="5603365"/>
            <a:chExt cx="2700808" cy="958797"/>
          </a:xfrm>
        </p:grpSpPr>
        <p:grpSp>
          <p:nvGrpSpPr>
            <p:cNvPr id="23" name="Группа 18"/>
            <p:cNvGrpSpPr>
              <a:grpSpLocks/>
            </p:cNvGrpSpPr>
            <p:nvPr/>
          </p:nvGrpSpPr>
          <p:grpSpPr bwMode="auto">
            <a:xfrm>
              <a:off x="5580113" y="5603365"/>
              <a:ext cx="1915118" cy="338554"/>
              <a:chOff x="3000350" y="6317087"/>
              <a:chExt cx="2786082" cy="304356"/>
            </a:xfrm>
          </p:grpSpPr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3357539" y="6317087"/>
                <a:ext cx="2428893" cy="304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FF0000"/>
                    </a:solidFill>
                    <a:latin typeface="Verdana" pitchFamily="34" charset="0"/>
                    <a:ea typeface="ＭＳ Ｐゴシック" pitchFamily="34" charset="-128"/>
                  </a:rPr>
                  <a:t>РФ</a:t>
                </a:r>
              </a:p>
            </p:txBody>
          </p:sp>
          <p:sp>
            <p:nvSpPr>
              <p:cNvPr id="31" name="Блок-схема: узел 30"/>
              <p:cNvSpPr>
                <a:spLocks noChangeArrowheads="1"/>
              </p:cNvSpPr>
              <p:nvPr/>
            </p:nvSpPr>
            <p:spPr bwMode="auto">
              <a:xfrm>
                <a:off x="3000350" y="6361405"/>
                <a:ext cx="314268" cy="214620"/>
              </a:xfrm>
              <a:prstGeom prst="flowChartConnector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4" name="Группа 1"/>
            <p:cNvGrpSpPr/>
            <p:nvPr/>
          </p:nvGrpSpPr>
          <p:grpSpPr>
            <a:xfrm>
              <a:off x="5580113" y="5941919"/>
              <a:ext cx="1915118" cy="338554"/>
              <a:chOff x="5670157" y="6279802"/>
              <a:chExt cx="1915118" cy="338554"/>
            </a:xfrm>
          </p:grpSpPr>
          <p:sp>
            <p:nvSpPr>
              <p:cNvPr id="28" name="TextBox 10"/>
              <p:cNvSpPr txBox="1">
                <a:spLocks noChangeArrowheads="1"/>
              </p:cNvSpPr>
              <p:nvPr/>
            </p:nvSpPr>
            <p:spPr bwMode="auto">
              <a:xfrm>
                <a:off x="5915684" y="6279802"/>
                <a:ext cx="166959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8A3E"/>
                    </a:solidFill>
                    <a:latin typeface="Verdana" pitchFamily="34" charset="0"/>
                    <a:ea typeface="ＭＳ Ｐゴシック" pitchFamily="34" charset="-128"/>
                  </a:rPr>
                  <a:t>ПФО</a:t>
                </a:r>
                <a:endParaRPr lang="ru-RU" sz="1600" b="1" dirty="0">
                  <a:solidFill>
                    <a:srgbClr val="008A3E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9" name="Блок-схема: узел 28"/>
              <p:cNvSpPr>
                <a:spLocks noChangeArrowheads="1"/>
              </p:cNvSpPr>
              <p:nvPr/>
            </p:nvSpPr>
            <p:spPr bwMode="auto">
              <a:xfrm>
                <a:off x="5670157" y="6329100"/>
                <a:ext cx="216024" cy="238735"/>
              </a:xfrm>
              <a:prstGeom prst="flowChartConnector">
                <a:avLst/>
              </a:prstGeom>
              <a:solidFill>
                <a:srgbClr val="008A3E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  <p:grpSp>
          <p:nvGrpSpPr>
            <p:cNvPr id="25" name="Группа 2"/>
            <p:cNvGrpSpPr/>
            <p:nvPr/>
          </p:nvGrpSpPr>
          <p:grpSpPr>
            <a:xfrm>
              <a:off x="5580112" y="6223608"/>
              <a:ext cx="2700808" cy="338554"/>
              <a:chOff x="5580112" y="4295270"/>
              <a:chExt cx="2700808" cy="338554"/>
            </a:xfrm>
          </p:grpSpPr>
          <p:sp>
            <p:nvSpPr>
              <p:cNvPr id="26" name="TextBox 9"/>
              <p:cNvSpPr txBox="1">
                <a:spLocks noChangeArrowheads="1"/>
              </p:cNvSpPr>
              <p:nvPr/>
            </p:nvSpPr>
            <p:spPr bwMode="auto">
              <a:xfrm>
                <a:off x="5776536" y="4295270"/>
                <a:ext cx="25043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  <a:latin typeface="Verdana" pitchFamily="34" charset="0"/>
                    <a:ea typeface="ＭＳ Ｐゴシック" pitchFamily="34" charset="-128"/>
                  </a:rPr>
                  <a:t>Кировская область</a:t>
                </a:r>
              </a:p>
            </p:txBody>
          </p:sp>
          <p:sp>
            <p:nvSpPr>
              <p:cNvPr id="27" name="Блок-схема: узел 11"/>
              <p:cNvSpPr>
                <a:spLocks noChangeArrowheads="1"/>
              </p:cNvSpPr>
              <p:nvPr/>
            </p:nvSpPr>
            <p:spPr bwMode="auto">
              <a:xfrm>
                <a:off x="5580112" y="4374859"/>
                <a:ext cx="216024" cy="238741"/>
              </a:xfrm>
              <a:prstGeom prst="flowChartConnector">
                <a:avLst/>
              </a:prstGeom>
              <a:solidFill>
                <a:srgbClr val="0066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06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966021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Смертность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от алкогольных отравлений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на 100 тыс. населения)</a:t>
            </a:r>
          </a:p>
        </p:txBody>
      </p:sp>
      <p:graphicFrame>
        <p:nvGraphicFramePr>
          <p:cNvPr id="5" name="Object 943"/>
          <p:cNvGraphicFramePr>
            <a:graphicFrameLocks noGrp="1" noChangeAspect="1"/>
          </p:cNvGraphicFramePr>
          <p:nvPr>
            <p:ph sz="half" idx="2"/>
          </p:nvPr>
        </p:nvGraphicFramePr>
        <p:xfrm>
          <a:off x="446336" y="1391568"/>
          <a:ext cx="8330659" cy="505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9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966021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Смертность 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от алкогольных </a:t>
            </a:r>
            <a:r>
              <a:rPr lang="ru-RU" sz="2400" b="1" dirty="0" smtClean="0">
                <a:solidFill>
                  <a:srgbClr val="C00000"/>
                </a:solidFill>
              </a:rPr>
              <a:t>отравлений по МО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на 100 тыс. населения)</a:t>
            </a:r>
          </a:p>
        </p:txBody>
      </p:sp>
      <p:graphicFrame>
        <p:nvGraphicFramePr>
          <p:cNvPr id="6" name="Object 79"/>
          <p:cNvGraphicFramePr>
            <a:graphicFrameLocks noGrp="1" noChangeAspect="1"/>
          </p:cNvGraphicFramePr>
          <p:nvPr/>
        </p:nvGraphicFramePr>
        <p:xfrm>
          <a:off x="806376" y="1247552"/>
          <a:ext cx="784225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1670" y="132426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0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84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3928" y="30543"/>
            <a:ext cx="5112568" cy="95018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ea typeface="+mj-ea"/>
                <a:cs typeface="+mj-cs"/>
              </a:rPr>
              <a:t>Первичная заболеваемость взрослого населения </a:t>
            </a:r>
            <a: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ea typeface="+mj-ea"/>
                <a:cs typeface="+mj-cs"/>
              </a:rPr>
              <a:t>(на 100 тыс. </a:t>
            </a:r>
            <a:r>
              <a:rPr lang="ru-RU" sz="2000" b="1" dirty="0" smtClean="0">
                <a:solidFill>
                  <a:srgbClr val="C00000"/>
                </a:solidFill>
                <a:ea typeface="+mj-ea"/>
                <a:cs typeface="+mj-cs"/>
              </a:rPr>
              <a:t>населения)</a:t>
            </a:r>
            <a:endParaRPr lang="ru-RU" sz="20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1" y="1340768"/>
            <a:ext cx="4248472" cy="3600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/>
              <a:t>Наркомания</a:t>
            </a:r>
            <a:endParaRPr lang="ru-RU" sz="2000" dirty="0"/>
          </a:p>
        </p:txBody>
      </p:sp>
      <p:graphicFrame>
        <p:nvGraphicFramePr>
          <p:cNvPr id="10" name="Object 690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12" y="1751608"/>
          <a:ext cx="4146872" cy="273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3356992"/>
            <a:ext cx="4248472" cy="4320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/>
              <a:t>Токсикомания</a:t>
            </a:r>
            <a:endParaRPr lang="ru-RU" sz="2000" dirty="0"/>
          </a:p>
        </p:txBody>
      </p:sp>
      <p:graphicFrame>
        <p:nvGraphicFramePr>
          <p:cNvPr id="11" name="Object 69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94808" y="3839840"/>
          <a:ext cx="4119942" cy="271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A3090-FBFA-4FCA-B517-AE3321AD44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6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23928" y="116632"/>
            <a:ext cx="5050904" cy="77809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Динамика временной  утраты трудоспособности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100 работающих)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87624" y="1421086"/>
            <a:ext cx="2672036" cy="4237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Число случаев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992315543"/>
              </p:ext>
            </p:extLst>
          </p:nvPr>
        </p:nvGraphicFramePr>
        <p:xfrm>
          <a:off x="410528" y="2060848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868144" y="1421086"/>
            <a:ext cx="2121672" cy="4237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Число дней</a:t>
            </a:r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564370686"/>
              </p:ext>
            </p:extLst>
          </p:nvPr>
        </p:nvGraphicFramePr>
        <p:xfrm>
          <a:off x="4743876" y="2060848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259632" y="6165304"/>
            <a:ext cx="7128792" cy="369332"/>
            <a:chOff x="1259632" y="6165304"/>
            <a:chExt cx="7128792" cy="369332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1259632" y="6237312"/>
              <a:ext cx="288032" cy="21602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4427984" y="6237312"/>
              <a:ext cx="288032" cy="21602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1680" y="616530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Всего заболеваний</a:t>
              </a:r>
              <a:endParaRPr lang="ru-RU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2040" y="616530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Итого по всем причинам</a:t>
              </a:r>
              <a:endParaRPr lang="ru-RU" b="1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0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9407" y="116632"/>
            <a:ext cx="5921382" cy="72008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Средняя </a:t>
            </a: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длительность 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1-го случая </a:t>
            </a:r>
            <a:r>
              <a:rPr lang="ru-RU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временной нетрудоспособности</a:t>
            </a:r>
          </a:p>
        </p:txBody>
      </p:sp>
      <p:graphicFrame>
        <p:nvGraphicFramePr>
          <p:cNvPr id="6" name="Object 54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4425" y="1073150"/>
          <a:ext cx="6213475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44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22400" y="1319560"/>
          <a:ext cx="7016700" cy="529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3347864" y="-25553"/>
            <a:ext cx="5796136" cy="100811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Первичный выход </a:t>
            </a: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400" b="1" dirty="0">
                <a:solidFill>
                  <a:srgbClr val="C00000"/>
                </a:solidFill>
              </a:rPr>
              <a:t>инвалидность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взрослого </a:t>
            </a:r>
            <a:r>
              <a:rPr lang="ru-RU" sz="2400" b="1" dirty="0">
                <a:solidFill>
                  <a:srgbClr val="C00000"/>
                </a:solidFill>
              </a:rPr>
              <a:t>населения, 2011г.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(на 10 тыс. населения)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62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44"/>
          <p:cNvGraphicFramePr>
            <a:graphicFrameLocks noGrp="1" noChangeAspect="1"/>
          </p:cNvGraphicFramePr>
          <p:nvPr>
            <p:ph idx="1"/>
          </p:nvPr>
        </p:nvGraphicFramePr>
        <p:xfrm>
          <a:off x="662360" y="1607592"/>
          <a:ext cx="7508875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4599" y="116632"/>
            <a:ext cx="5256584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Охват  иммунизацией взрослого населения области,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в % от числа подлежавших)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5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400600" cy="864096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Охват  вакцинацией против гриппа и </a:t>
            </a:r>
            <a:r>
              <a:rPr lang="ru-RU" sz="2400" b="1" dirty="0" smtClean="0">
                <a:solidFill>
                  <a:srgbClr val="C00000"/>
                </a:solidFill>
              </a:rPr>
              <a:t>уровень  заболеваемости </a:t>
            </a:r>
            <a:r>
              <a:rPr lang="ru-RU" sz="2400" b="1" dirty="0">
                <a:solidFill>
                  <a:srgbClr val="C00000"/>
                </a:solidFill>
              </a:rPr>
              <a:t>ОРВИ</a:t>
            </a:r>
          </a:p>
        </p:txBody>
      </p:sp>
      <p:graphicFrame>
        <p:nvGraphicFramePr>
          <p:cNvPr id="7" name="Object 153"/>
          <p:cNvGraphicFramePr>
            <a:graphicFrameLocks noGrp="1" noChangeAspect="1"/>
          </p:cNvGraphicFramePr>
          <p:nvPr>
            <p:ph idx="1"/>
          </p:nvPr>
        </p:nvGraphicFramePr>
        <p:xfrm>
          <a:off x="681038" y="1231900"/>
          <a:ext cx="78073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6165304"/>
            <a:ext cx="5148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Линейный тренд (заболеваемость ОРВИ)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51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6"/>
          <p:cNvSpPr>
            <a:spLocks noGrp="1"/>
          </p:cNvSpPr>
          <p:nvPr>
            <p:ph type="title"/>
          </p:nvPr>
        </p:nvSpPr>
        <p:spPr>
          <a:xfrm>
            <a:off x="4131418" y="137152"/>
            <a:ext cx="5004048" cy="72008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Естественное движение населения </a:t>
            </a:r>
            <a:r>
              <a:rPr lang="ru-RU" sz="2400" b="1" dirty="0" smtClean="0">
                <a:solidFill>
                  <a:srgbClr val="C00000"/>
                </a:solidFill>
              </a:rPr>
              <a:t>области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(на 1 тыс.)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981"/>
          <p:cNvGraphicFramePr>
            <a:graphicFrameLocks noGrp="1" noChangeAspect="1"/>
          </p:cNvGraphicFramePr>
          <p:nvPr>
            <p:ph idx="1"/>
          </p:nvPr>
        </p:nvGraphicFramePr>
        <p:xfrm>
          <a:off x="433388" y="1538288"/>
          <a:ext cx="8126412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12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11352" y="116632"/>
            <a:ext cx="5832648" cy="85010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Охват населения МО иммунизацией против </a:t>
            </a:r>
            <a:r>
              <a:rPr lang="ru-RU" sz="2400" b="1" dirty="0" smtClean="0">
                <a:solidFill>
                  <a:srgbClr val="C00000"/>
                </a:solidFill>
              </a:rPr>
              <a:t>гепатита В, 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graphicFrame>
        <p:nvGraphicFramePr>
          <p:cNvPr id="5" name="Object 154"/>
          <p:cNvGraphicFramePr>
            <a:graphicFrameLocks noGrp="1" noChangeAspect="1"/>
          </p:cNvGraphicFramePr>
          <p:nvPr>
            <p:ph idx="1"/>
          </p:nvPr>
        </p:nvGraphicFramePr>
        <p:xfrm>
          <a:off x="422274" y="1051006"/>
          <a:ext cx="8275389" cy="548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3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5122912" cy="1143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Динамика выполнения плана дополнительных осмотров работающих, %</a:t>
            </a:r>
          </a:p>
        </p:txBody>
      </p:sp>
      <p:graphicFrame>
        <p:nvGraphicFramePr>
          <p:cNvPr id="6" name="Object 125"/>
          <p:cNvGraphicFramePr>
            <a:graphicFrameLocks noGrp="1" noChangeAspect="1"/>
          </p:cNvGraphicFramePr>
          <p:nvPr>
            <p:ph idx="1"/>
          </p:nvPr>
        </p:nvGraphicFramePr>
        <p:xfrm>
          <a:off x="574675" y="1433513"/>
          <a:ext cx="7834313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57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-27384"/>
            <a:ext cx="4968552" cy="10081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Динамика числа осмотренных по программе дополнительной диспансеризации работающих</a:t>
            </a:r>
          </a:p>
        </p:txBody>
      </p:sp>
      <p:graphicFrame>
        <p:nvGraphicFramePr>
          <p:cNvPr id="6" name="Object 123"/>
          <p:cNvGraphicFramePr>
            <a:graphicFrameLocks noGrp="1" noChangeAspect="1"/>
          </p:cNvGraphicFramePr>
          <p:nvPr>
            <p:ph idx="1"/>
          </p:nvPr>
        </p:nvGraphicFramePr>
        <p:xfrm>
          <a:off x="1230313" y="1252538"/>
          <a:ext cx="7319962" cy="484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4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98072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Структура </a:t>
            </a:r>
            <a:r>
              <a:rPr lang="ru-RU" sz="2400" b="1" dirty="0">
                <a:solidFill>
                  <a:srgbClr val="C00000"/>
                </a:solidFill>
              </a:rPr>
              <a:t>выявленной заболеваемости работающего населения, </a:t>
            </a:r>
            <a:r>
              <a:rPr lang="ru-RU" sz="2400" b="1" dirty="0" smtClean="0">
                <a:solidFill>
                  <a:srgbClr val="C00000"/>
                </a:solidFill>
              </a:rPr>
              <a:t>2011г.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238"/>
          <p:cNvGraphicFramePr>
            <a:graphicFrameLocks noGrp="1" noChangeAspect="1"/>
          </p:cNvGraphicFramePr>
          <p:nvPr>
            <p:ph idx="1"/>
          </p:nvPr>
        </p:nvGraphicFramePr>
        <p:xfrm>
          <a:off x="1336675" y="1571625"/>
          <a:ext cx="6767513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33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17"/>
          <p:cNvGraphicFramePr>
            <a:graphicFrameLocks noGrp="1" noChangeAspect="1"/>
          </p:cNvGraphicFramePr>
          <p:nvPr>
            <p:ph idx="1"/>
          </p:nvPr>
        </p:nvGraphicFramePr>
        <p:xfrm>
          <a:off x="336520" y="1122346"/>
          <a:ext cx="8167687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63888" y="22845"/>
            <a:ext cx="5548214" cy="9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Структура обеспеченности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взрослого населения ВМП, 2011 г.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2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47"/>
          <p:cNvGraphicFramePr>
            <a:graphicFrameLocks noGrp="1" noChangeAspect="1"/>
          </p:cNvGraphicFramePr>
          <p:nvPr>
            <p:ph idx="1"/>
          </p:nvPr>
        </p:nvGraphicFramePr>
        <p:xfrm>
          <a:off x="1431695" y="1103536"/>
          <a:ext cx="6799494" cy="550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51920" y="260648"/>
            <a:ext cx="504056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Пролеченные по ВМП пациенты за 2011 г.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(на 1 тыс.)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14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562696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4800" b="1" kern="1200" dirty="0" smtClean="0">
                <a:solidFill>
                  <a:srgbClr val="C00000"/>
                </a:solidFill>
              </a:rPr>
              <a:t>Выводы</a:t>
            </a:r>
            <a:r>
              <a:rPr lang="ru-RU" sz="4800" b="1" kern="12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lvl="0" algn="just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</a:rPr>
              <a:t>В </a:t>
            </a:r>
            <a:r>
              <a:rPr lang="ru-RU" sz="2200" dirty="0">
                <a:solidFill>
                  <a:srgbClr val="000000"/>
                </a:solidFill>
              </a:rPr>
              <a:t>2011 году </a:t>
            </a:r>
            <a:r>
              <a:rPr lang="ru-RU" sz="2200" dirty="0" smtClean="0">
                <a:solidFill>
                  <a:srgbClr val="000000"/>
                </a:solidFill>
              </a:rPr>
              <a:t>отмечено </a:t>
            </a:r>
            <a:r>
              <a:rPr lang="ru-RU" sz="2200" b="1" dirty="0">
                <a:solidFill>
                  <a:srgbClr val="000000"/>
                </a:solidFill>
              </a:rPr>
              <a:t>снижение показателя смертности населения</a:t>
            </a:r>
            <a:r>
              <a:rPr lang="ru-RU" sz="2200" dirty="0">
                <a:solidFill>
                  <a:srgbClr val="000000"/>
                </a:solidFill>
              </a:rPr>
              <a:t>, в том числе в трудоспособном </a:t>
            </a:r>
            <a:r>
              <a:rPr lang="ru-RU" sz="2200" dirty="0" smtClean="0">
                <a:solidFill>
                  <a:srgbClr val="000000"/>
                </a:solidFill>
              </a:rPr>
              <a:t>возрасте; </a:t>
            </a:r>
          </a:p>
          <a:p>
            <a:pPr lvl="0" algn="just">
              <a:buFontTx/>
              <a:buChar char="-"/>
            </a:pPr>
            <a:endParaRPr lang="ru-RU" sz="2200" dirty="0">
              <a:solidFill>
                <a:srgbClr val="000000"/>
              </a:solidFill>
            </a:endParaRPr>
          </a:p>
          <a:p>
            <a:pPr lvl="0" algn="just">
              <a:buFontTx/>
              <a:buChar char="-"/>
            </a:pPr>
            <a:r>
              <a:rPr lang="ru-RU" sz="2200" b="1" dirty="0" smtClean="0">
                <a:solidFill>
                  <a:srgbClr val="000000"/>
                </a:solidFill>
              </a:rPr>
              <a:t>Снизились показатели </a:t>
            </a:r>
            <a:r>
              <a:rPr lang="ru-RU" sz="2200" b="1" dirty="0">
                <a:solidFill>
                  <a:srgbClr val="000000"/>
                </a:solidFill>
              </a:rPr>
              <a:t>первичной </a:t>
            </a:r>
            <a:r>
              <a:rPr lang="ru-RU" sz="2200" b="1" dirty="0" smtClean="0">
                <a:solidFill>
                  <a:srgbClr val="000000"/>
                </a:solidFill>
              </a:rPr>
              <a:t>заболеваемости</a:t>
            </a:r>
            <a:r>
              <a:rPr lang="ru-RU" sz="2200" dirty="0" smtClean="0">
                <a:solidFill>
                  <a:srgbClr val="000000"/>
                </a:solidFill>
              </a:rPr>
              <a:t>, </a:t>
            </a:r>
            <a:r>
              <a:rPr lang="ru-RU" sz="2200" dirty="0">
                <a:solidFill>
                  <a:srgbClr val="000000"/>
                </a:solidFill>
              </a:rPr>
              <a:t>что указывает на недостатки работы амбулаторно – поликлинической </a:t>
            </a:r>
            <a:r>
              <a:rPr lang="ru-RU" sz="2200" dirty="0" smtClean="0">
                <a:solidFill>
                  <a:srgbClr val="000000"/>
                </a:solidFill>
              </a:rPr>
              <a:t>службы по раннему выявлению заболеваний; </a:t>
            </a:r>
          </a:p>
          <a:p>
            <a:pPr lvl="0" algn="just">
              <a:buFontTx/>
              <a:buChar char="-"/>
            </a:pPr>
            <a:endParaRPr lang="ru-RU" sz="2200" dirty="0">
              <a:solidFill>
                <a:srgbClr val="000000"/>
              </a:solidFill>
            </a:endParaRPr>
          </a:p>
          <a:p>
            <a:pPr lvl="0" algn="just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</a:rPr>
              <a:t>Наблюдался </a:t>
            </a:r>
            <a:r>
              <a:rPr lang="ru-RU" sz="2200" b="1" dirty="0">
                <a:solidFill>
                  <a:srgbClr val="000000"/>
                </a:solidFill>
              </a:rPr>
              <a:t>рост числа запущенных случаев и смертности от </a:t>
            </a:r>
            <a:r>
              <a:rPr lang="ru-RU" sz="2200" b="1" dirty="0" smtClean="0">
                <a:solidFill>
                  <a:srgbClr val="000000"/>
                </a:solidFill>
              </a:rPr>
              <a:t>онкопатологии</a:t>
            </a:r>
            <a:r>
              <a:rPr lang="ru-RU" sz="2200" dirty="0" smtClean="0">
                <a:solidFill>
                  <a:srgbClr val="000000"/>
                </a:solidFill>
              </a:rPr>
              <a:t>. </a:t>
            </a:r>
          </a:p>
          <a:p>
            <a:pPr lvl="0" algn="just">
              <a:buFontTx/>
              <a:buChar char="-"/>
            </a:pPr>
            <a:endParaRPr lang="ru-RU" sz="2200" dirty="0">
              <a:solidFill>
                <a:srgbClr val="000000"/>
              </a:solidFill>
            </a:endParaRPr>
          </a:p>
          <a:p>
            <a:pPr lvl="0" algn="just">
              <a:buFontTx/>
              <a:buChar char="-"/>
            </a:pPr>
            <a:r>
              <a:rPr lang="ru-RU" sz="2200" b="1" dirty="0" smtClean="0">
                <a:solidFill>
                  <a:srgbClr val="000000"/>
                </a:solidFill>
              </a:rPr>
              <a:t>Возросла обеспеченность </a:t>
            </a:r>
            <a:r>
              <a:rPr lang="ru-RU" sz="2200" dirty="0">
                <a:solidFill>
                  <a:srgbClr val="000000"/>
                </a:solidFill>
              </a:rPr>
              <a:t>жителей Кировской области </a:t>
            </a:r>
            <a:r>
              <a:rPr lang="ru-RU" sz="2200" b="1" dirty="0">
                <a:solidFill>
                  <a:srgbClr val="000000"/>
                </a:solidFill>
              </a:rPr>
              <a:t>высокотехнологичной медицинской помощью</a:t>
            </a:r>
            <a:r>
              <a:rPr lang="ru-RU" sz="2200" dirty="0">
                <a:solidFill>
                  <a:srgbClr val="000000"/>
                </a:solidFill>
              </a:rPr>
              <a:t>. </a:t>
            </a:r>
            <a:endParaRPr lang="ru-RU" sz="2200" dirty="0" smtClean="0">
              <a:solidFill>
                <a:srgbClr val="000000"/>
              </a:solidFill>
            </a:endParaRPr>
          </a:p>
          <a:p>
            <a:pPr lvl="0" algn="just">
              <a:buFontTx/>
              <a:buChar char="-"/>
            </a:pPr>
            <a:endParaRPr lang="ru-RU" sz="22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0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500306"/>
            <a:ext cx="7776864" cy="1584176"/>
          </a:xfrm>
          <a:ln>
            <a:noFill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7200" cap="none" dirty="0">
                <a:ln w="1905"/>
                <a:solidFill>
                  <a:srgbClr val="008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Детское население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92F98-01D1-4F3D-8FE0-591FD2DF4EE5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01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0"/>
            <a:ext cx="4932040" cy="1143000"/>
          </a:xfrm>
        </p:spPr>
        <p:txBody>
          <a:bodyPr/>
          <a:lstStyle/>
          <a:p>
            <a:r>
              <a:rPr lang="ru-RU" sz="2400" b="1" kern="1200" dirty="0">
                <a:solidFill>
                  <a:srgbClr val="006666"/>
                </a:solidFill>
              </a:rPr>
              <a:t>Динамика заболеваемости </a:t>
            </a:r>
            <a:r>
              <a:rPr lang="ru-RU" sz="2400" b="1" kern="1200" dirty="0" smtClean="0">
                <a:solidFill>
                  <a:srgbClr val="006666"/>
                </a:solidFill>
              </a:rPr>
              <a:t/>
            </a:r>
            <a:br>
              <a:rPr lang="ru-RU" sz="2400" b="1" kern="1200" dirty="0" smtClean="0">
                <a:solidFill>
                  <a:srgbClr val="006666"/>
                </a:solidFill>
              </a:rPr>
            </a:br>
            <a:r>
              <a:rPr lang="ru-RU" sz="2400" b="1" kern="1200" dirty="0" smtClean="0">
                <a:solidFill>
                  <a:srgbClr val="006666"/>
                </a:solidFill>
              </a:rPr>
              <a:t>детей 0-17 лет </a:t>
            </a:r>
            <a:r>
              <a:rPr lang="ru-RU" sz="2000" b="1" kern="1200" dirty="0" smtClean="0">
                <a:solidFill>
                  <a:srgbClr val="006666"/>
                </a:solidFill>
              </a:rPr>
              <a:t>(на </a:t>
            </a:r>
            <a:r>
              <a:rPr lang="ru-RU" sz="2000" b="1" kern="1200" dirty="0">
                <a:solidFill>
                  <a:srgbClr val="006666"/>
                </a:solidFill>
              </a:rPr>
              <a:t>1 тыс</a:t>
            </a:r>
            <a:r>
              <a:rPr lang="ru-RU" sz="2000" b="1" kern="1200" dirty="0" smtClean="0">
                <a:solidFill>
                  <a:srgbClr val="006666"/>
                </a:solidFill>
              </a:rPr>
              <a:t>.)</a:t>
            </a:r>
            <a:endParaRPr lang="ru-RU" sz="2000" b="1" kern="1200" dirty="0">
              <a:solidFill>
                <a:srgbClr val="006666"/>
              </a:solidFill>
            </a:endParaRPr>
          </a:p>
        </p:txBody>
      </p:sp>
      <p:graphicFrame>
        <p:nvGraphicFramePr>
          <p:cNvPr id="7" name="Object 105"/>
          <p:cNvGraphicFramePr>
            <a:graphicFrameLocks noGrp="1" noChangeAspect="1"/>
          </p:cNvGraphicFramePr>
          <p:nvPr>
            <p:ph idx="1"/>
          </p:nvPr>
        </p:nvGraphicFramePr>
        <p:xfrm>
          <a:off x="446336" y="1463576"/>
          <a:ext cx="8126412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52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400" y="116632"/>
            <a:ext cx="5400600" cy="792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6666"/>
                </a:solidFill>
              </a:rPr>
              <a:t>Показатели первичной заболеваемости детей 0-14 лет  </a:t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000" b="1" dirty="0" smtClean="0">
                <a:solidFill>
                  <a:srgbClr val="006666"/>
                </a:solidFill>
              </a:rPr>
              <a:t>(</a:t>
            </a:r>
            <a:r>
              <a:rPr lang="ru-RU" sz="2000" b="1" dirty="0">
                <a:solidFill>
                  <a:srgbClr val="006666"/>
                </a:solidFill>
              </a:rPr>
              <a:t>на 1 тыс. )</a:t>
            </a:r>
          </a:p>
        </p:txBody>
      </p:sp>
      <p:graphicFrame>
        <p:nvGraphicFramePr>
          <p:cNvPr id="6" name="Object 210"/>
          <p:cNvGraphicFramePr>
            <a:graphicFrameLocks noGrp="1" noChangeAspect="1"/>
          </p:cNvGraphicFramePr>
          <p:nvPr>
            <p:ph idx="1"/>
          </p:nvPr>
        </p:nvGraphicFramePr>
        <p:xfrm>
          <a:off x="446336" y="1535584"/>
          <a:ext cx="8364475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3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618" name="Picture 66" descr="C:\Users\Бушуева.MIAC\Desktop\bebekresim (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425" y="2708920"/>
            <a:ext cx="5283127" cy="3744416"/>
          </a:xfrm>
          <a:prstGeom prst="rect">
            <a:avLst/>
          </a:prstGeom>
          <a:noFill/>
        </p:spPr>
      </p:pic>
      <p:sp>
        <p:nvSpPr>
          <p:cNvPr id="9219" name="Заголовок 6"/>
          <p:cNvSpPr>
            <a:spLocks noGrp="1"/>
          </p:cNvSpPr>
          <p:nvPr>
            <p:ph type="title"/>
          </p:nvPr>
        </p:nvSpPr>
        <p:spPr>
          <a:xfrm>
            <a:off x="3708400" y="115888"/>
            <a:ext cx="5435600" cy="865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Динамика суммарного коэффициента рождаемости</a:t>
            </a:r>
          </a:p>
        </p:txBody>
      </p:sp>
      <p:graphicFrame>
        <p:nvGraphicFramePr>
          <p:cNvPr id="9" name="Object 71"/>
          <p:cNvGraphicFramePr>
            <a:graphicFrameLocks noGrp="1"/>
          </p:cNvGraphicFramePr>
          <p:nvPr>
            <p:ph idx="1"/>
          </p:nvPr>
        </p:nvGraphicFramePr>
        <p:xfrm>
          <a:off x="557213" y="1255713"/>
          <a:ext cx="7829550" cy="462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Среднее число детей, рожденных одной женщиной за детородный возраст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4300" y="1003300"/>
            <a:ext cx="9858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2,15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19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6632"/>
            <a:ext cx="5292080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Первичная заболеваемость детей 0-14 лет по МО </a:t>
            </a:r>
            <a:r>
              <a:rPr lang="ru-RU" sz="2000" b="1" dirty="0" smtClean="0">
                <a:solidFill>
                  <a:srgbClr val="006666"/>
                </a:solidFill>
              </a:rPr>
              <a:t>(на 1 тыс.)</a:t>
            </a:r>
            <a:endParaRPr lang="ru-RU" sz="2000" b="1" dirty="0">
              <a:solidFill>
                <a:srgbClr val="006666"/>
              </a:solidFill>
            </a:endParaRPr>
          </a:p>
        </p:txBody>
      </p:sp>
      <p:graphicFrame>
        <p:nvGraphicFramePr>
          <p:cNvPr id="5" name="Object 7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336675" y="1230313"/>
          <a:ext cx="6448425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19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400" y="116632"/>
            <a:ext cx="5400600" cy="792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6666"/>
                </a:solidFill>
              </a:rPr>
              <a:t>Показатели  общей заболеваемости детей 0-14 лет  </a:t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000" b="1" dirty="0" smtClean="0">
                <a:solidFill>
                  <a:srgbClr val="006666"/>
                </a:solidFill>
              </a:rPr>
              <a:t>(</a:t>
            </a:r>
            <a:r>
              <a:rPr lang="ru-RU" sz="2000" b="1" dirty="0">
                <a:solidFill>
                  <a:srgbClr val="006666"/>
                </a:solidFill>
              </a:rPr>
              <a:t>на 1 тыс. )</a:t>
            </a:r>
          </a:p>
        </p:txBody>
      </p:sp>
      <p:graphicFrame>
        <p:nvGraphicFramePr>
          <p:cNvPr id="5" name="Object 76"/>
          <p:cNvGraphicFramePr>
            <a:graphicFrameLocks noChangeAspect="1"/>
          </p:cNvGraphicFramePr>
          <p:nvPr/>
        </p:nvGraphicFramePr>
        <p:xfrm>
          <a:off x="590352" y="1391568"/>
          <a:ext cx="8035304" cy="490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5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16632"/>
            <a:ext cx="5004048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Общая заболеваемость </a:t>
            </a:r>
            <a:r>
              <a:rPr lang="ru-RU" sz="2400" b="1" dirty="0">
                <a:solidFill>
                  <a:srgbClr val="006666"/>
                </a:solidFill>
              </a:rPr>
              <a:t>детей </a:t>
            </a:r>
            <a:r>
              <a:rPr lang="ru-RU" sz="2400" b="1" dirty="0" smtClean="0">
                <a:solidFill>
                  <a:srgbClr val="006666"/>
                </a:solidFill>
              </a:rPr>
              <a:t/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400" b="1" dirty="0" smtClean="0">
                <a:solidFill>
                  <a:srgbClr val="006666"/>
                </a:solidFill>
              </a:rPr>
              <a:t>0-14 лет по МО  (на 1 тыс.)</a:t>
            </a:r>
            <a:endParaRPr lang="ru-RU" sz="2400" b="1" dirty="0">
              <a:solidFill>
                <a:srgbClr val="006666"/>
              </a:solidFill>
            </a:endParaRPr>
          </a:p>
        </p:txBody>
      </p:sp>
      <p:graphicFrame>
        <p:nvGraphicFramePr>
          <p:cNvPr id="5" name="Object 672"/>
          <p:cNvGraphicFramePr>
            <a:graphicFrameLocks noGrp="1" noChangeAspect="1"/>
          </p:cNvGraphicFramePr>
          <p:nvPr>
            <p:ph sz="half" idx="2"/>
          </p:nvPr>
        </p:nvGraphicFramePr>
        <p:xfrm>
          <a:off x="1168400" y="1103313"/>
          <a:ext cx="7038975" cy="57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2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400" y="116632"/>
            <a:ext cx="5400600" cy="792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6666"/>
                </a:solidFill>
              </a:rPr>
              <a:t>Показатели заболеваемости </a:t>
            </a:r>
            <a:r>
              <a:rPr lang="ru-RU" sz="2400" b="1" dirty="0" smtClean="0">
                <a:solidFill>
                  <a:srgbClr val="006666"/>
                </a:solidFill>
              </a:rPr>
              <a:t>детей 15-17 лет </a:t>
            </a:r>
            <a:r>
              <a:rPr lang="ru-RU" sz="2000" b="1" dirty="0" smtClean="0">
                <a:solidFill>
                  <a:srgbClr val="006666"/>
                </a:solidFill>
              </a:rPr>
              <a:t>(на </a:t>
            </a:r>
            <a:r>
              <a:rPr lang="ru-RU" sz="2000" b="1" dirty="0">
                <a:solidFill>
                  <a:srgbClr val="006666"/>
                </a:solidFill>
              </a:rPr>
              <a:t>1 тыс. )</a:t>
            </a:r>
          </a:p>
        </p:txBody>
      </p:sp>
      <p:graphicFrame>
        <p:nvGraphicFramePr>
          <p:cNvPr id="6" name="Object 513"/>
          <p:cNvGraphicFramePr>
            <a:graphicFrameLocks noGrp="1" noChangeAspect="1"/>
          </p:cNvGraphicFramePr>
          <p:nvPr>
            <p:ph idx="1"/>
          </p:nvPr>
        </p:nvGraphicFramePr>
        <p:xfrm>
          <a:off x="419438" y="1391568"/>
          <a:ext cx="8230818" cy="486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57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5688632" cy="7920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Первичная заболеваемость детей 15-17 лет по МО </a:t>
            </a:r>
            <a:r>
              <a:rPr lang="ru-RU" sz="2000" b="1" dirty="0" smtClean="0">
                <a:solidFill>
                  <a:srgbClr val="006666"/>
                </a:solidFill>
              </a:rPr>
              <a:t>(на 1 тыс.)</a:t>
            </a:r>
            <a:endParaRPr lang="ru-RU" sz="2000" b="1" dirty="0">
              <a:solidFill>
                <a:srgbClr val="006666"/>
              </a:solidFill>
            </a:endParaRPr>
          </a:p>
        </p:txBody>
      </p:sp>
      <p:graphicFrame>
        <p:nvGraphicFramePr>
          <p:cNvPr id="5" name="Object 49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433513" y="1276350"/>
          <a:ext cx="6659562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52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7" y="116632"/>
            <a:ext cx="5253361" cy="7920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Общая заболеваемость детей  15- 17 лет  по МО </a:t>
            </a:r>
            <a:r>
              <a:rPr lang="ru-RU" sz="2000" b="1" dirty="0" smtClean="0">
                <a:solidFill>
                  <a:srgbClr val="006666"/>
                </a:solidFill>
              </a:rPr>
              <a:t>(на 1 тыс.)</a:t>
            </a:r>
            <a:endParaRPr lang="ru-RU" sz="2000" b="1" dirty="0">
              <a:solidFill>
                <a:srgbClr val="006666"/>
              </a:solidFill>
            </a:endParaRPr>
          </a:p>
        </p:txBody>
      </p:sp>
      <p:graphicFrame>
        <p:nvGraphicFramePr>
          <p:cNvPr id="5" name="Object 259"/>
          <p:cNvGraphicFramePr>
            <a:graphicFrameLocks noGrp="1" noChangeAspect="1"/>
          </p:cNvGraphicFramePr>
          <p:nvPr>
            <p:ph sz="half" idx="2"/>
          </p:nvPr>
        </p:nvGraphicFramePr>
        <p:xfrm>
          <a:off x="806376" y="1463576"/>
          <a:ext cx="6883176" cy="512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39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788024" y="1628800"/>
            <a:ext cx="4176464" cy="41044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9512" y="2564904"/>
            <a:ext cx="4248472" cy="41044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Object 1314"/>
          <p:cNvGraphicFramePr>
            <a:graphicFrameLocks noGrp="1" noChangeAspect="1"/>
          </p:cNvGraphicFramePr>
          <p:nvPr/>
        </p:nvGraphicFramePr>
        <p:xfrm>
          <a:off x="-57720" y="2831728"/>
          <a:ext cx="5266426" cy="34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0"/>
            <a:ext cx="5709320" cy="1143000"/>
          </a:xfrm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66"/>
                </a:solidFill>
              </a:rPr>
              <a:t>Структура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первичной заболеваемости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в различных возрастных группах </a:t>
            </a:r>
            <a:r>
              <a:rPr lang="ru-RU" sz="2400" b="1" dirty="0" smtClean="0">
                <a:solidFill>
                  <a:srgbClr val="006666"/>
                </a:solidFill>
              </a:rPr>
              <a:t/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000" b="1" dirty="0" smtClean="0">
                <a:solidFill>
                  <a:srgbClr val="006666"/>
                </a:solidFill>
              </a:rPr>
              <a:t>(</a:t>
            </a:r>
            <a:r>
              <a:rPr lang="ru-RU" sz="2000" b="1" dirty="0">
                <a:solidFill>
                  <a:srgbClr val="006666"/>
                </a:solidFill>
              </a:rPr>
              <a:t>на 1 тыс.)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37720" y="1340768"/>
            <a:ext cx="3538736" cy="402059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Дети 0-14 лет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 flipH="1">
            <a:off x="611560" y="2204864"/>
            <a:ext cx="3240360" cy="423738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00B0F0"/>
              </a:gs>
              <a:gs pos="35000">
                <a:srgbClr val="7DDAE7"/>
              </a:gs>
              <a:gs pos="100000">
                <a:srgbClr val="DDFBFF"/>
              </a:gs>
            </a:gsLst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Дети 15-17 лет</a:t>
            </a:r>
            <a:endParaRPr lang="ru-RU" dirty="0"/>
          </a:p>
        </p:txBody>
      </p:sp>
      <p:graphicFrame>
        <p:nvGraphicFramePr>
          <p:cNvPr id="13" name="Object 1315"/>
          <p:cNvGraphicFramePr>
            <a:graphicFrameLocks noGrp="1" noChangeAspect="1"/>
          </p:cNvGraphicFramePr>
          <p:nvPr/>
        </p:nvGraphicFramePr>
        <p:xfrm>
          <a:off x="4622800" y="1895624"/>
          <a:ext cx="4580830" cy="31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81447"/>
            <a:ext cx="4860032" cy="899281"/>
          </a:xfrm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6666"/>
                </a:solidFill>
              </a:rPr>
              <a:t>Ведущие причины  </a:t>
            </a:r>
            <a:r>
              <a:rPr lang="ru-RU" sz="2400" b="1" dirty="0" smtClean="0">
                <a:solidFill>
                  <a:srgbClr val="006666"/>
                </a:solidFill>
              </a:rPr>
              <a:t/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400" b="1" dirty="0" smtClean="0">
                <a:solidFill>
                  <a:srgbClr val="006666"/>
                </a:solidFill>
              </a:rPr>
              <a:t>общей </a:t>
            </a:r>
            <a:r>
              <a:rPr lang="ru-RU" sz="2400" b="1" dirty="0">
                <a:solidFill>
                  <a:srgbClr val="006666"/>
                </a:solidFill>
              </a:rPr>
              <a:t>заболеваемости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детей и </a:t>
            </a:r>
            <a:r>
              <a:rPr lang="ru-RU" sz="2400" b="1" dirty="0" smtClean="0">
                <a:solidFill>
                  <a:srgbClr val="006666"/>
                </a:solidFill>
              </a:rPr>
              <a:t>подростков </a:t>
            </a:r>
            <a:r>
              <a:rPr lang="ru-RU" sz="2000" b="1" dirty="0" smtClean="0">
                <a:solidFill>
                  <a:srgbClr val="006666"/>
                </a:solidFill>
              </a:rPr>
              <a:t>(на 1 тыс.)</a:t>
            </a:r>
            <a:endParaRPr lang="ru-RU" sz="2000" b="1" dirty="0">
              <a:solidFill>
                <a:srgbClr val="006666"/>
              </a:solidFill>
            </a:endParaRPr>
          </a:p>
        </p:txBody>
      </p:sp>
      <p:graphicFrame>
        <p:nvGraphicFramePr>
          <p:cNvPr id="6" name="Object 46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2320" y="1175544"/>
          <a:ext cx="7966075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2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98072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6666"/>
                </a:solidFill>
              </a:rPr>
              <a:t>Заболеваемость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туберкулезом детей 0-17 лет 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 smtClean="0">
                <a:solidFill>
                  <a:srgbClr val="006666"/>
                </a:solidFill>
              </a:rPr>
              <a:t>(на </a:t>
            </a:r>
            <a:r>
              <a:rPr lang="ru-RU" sz="2400" b="1" dirty="0">
                <a:solidFill>
                  <a:srgbClr val="006666"/>
                </a:solidFill>
              </a:rPr>
              <a:t>100 тыс. населения)</a:t>
            </a:r>
          </a:p>
        </p:txBody>
      </p:sp>
      <p:graphicFrame>
        <p:nvGraphicFramePr>
          <p:cNvPr id="6" name="Object 577"/>
          <p:cNvGraphicFramePr>
            <a:graphicFrameLocks noGrp="1" noChangeAspect="1"/>
          </p:cNvGraphicFramePr>
          <p:nvPr/>
        </p:nvGraphicFramePr>
        <p:xfrm>
          <a:off x="1238424" y="1189868"/>
          <a:ext cx="6595144" cy="49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502399"/>
            <a:ext cx="9144000" cy="400110"/>
          </a:xfrm>
          <a:prstGeom prst="rect">
            <a:avLst/>
          </a:prstGeom>
          <a:solidFill>
            <a:srgbClr val="008A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Всего в 2011 г. зарегистрирован туберкулез  у 31  ребенка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2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188640"/>
            <a:ext cx="4680520" cy="62567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Число выявленных детей, больных туберкулезом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69145075"/>
              </p:ext>
            </p:extLst>
          </p:nvPr>
        </p:nvGraphicFramePr>
        <p:xfrm>
          <a:off x="1691680" y="1052736"/>
          <a:ext cx="5976664" cy="456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5899770"/>
            <a:ext cx="9144000" cy="936104"/>
          </a:xfrm>
          <a:solidFill>
            <a:srgbClr val="00B050"/>
          </a:solidFill>
        </p:spPr>
        <p:txBody>
          <a:bodyPr/>
          <a:lstStyle/>
          <a:p>
            <a:pPr eaLnBrk="1" fontAlgn="b" hangingPunct="1"/>
            <a:r>
              <a:rPr lang="ru-RU" sz="1600" dirty="0" smtClean="0"/>
              <a:t>Случаев заболевания детей туберкулезом не было: </a:t>
            </a:r>
            <a:r>
              <a:rPr lang="ru-RU" sz="1400" b="0" dirty="0" smtClean="0"/>
              <a:t>Арбажский, Белохолуницкий, Даровский, Кикнурский, Котельничский, Лебяжский, Лузский, Малмыжский, Мурашинский, Нагорский, Немский, Нолинский, Опаринский, Орловский, Пижанский, Подосиновский, Санчурский, Свечинский, Советский, Сунский, Уржумский, Фаленский, Юрьянский</a:t>
            </a: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39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93"/>
          <p:cNvGraphicFramePr>
            <a:graphicFrameLocks noGrp="1" noChangeAspect="1"/>
          </p:cNvGraphicFramePr>
          <p:nvPr>
            <p:ph idx="1"/>
          </p:nvPr>
        </p:nvGraphicFramePr>
        <p:xfrm>
          <a:off x="302320" y="1607592"/>
          <a:ext cx="8395344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7944" y="40790"/>
            <a:ext cx="50405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Динамика рождения детей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очередности рождений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93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980728"/>
          </a:xfrm>
        </p:spPr>
        <p:txBody>
          <a:bodyPr/>
          <a:lstStyle/>
          <a:p>
            <a:r>
              <a:rPr lang="ru-RU" sz="2400" b="1" dirty="0">
                <a:solidFill>
                  <a:srgbClr val="006666"/>
                </a:solidFill>
              </a:rPr>
              <a:t>Выявлено </a:t>
            </a:r>
            <a:r>
              <a:rPr lang="ru-RU" sz="2400" b="1" dirty="0" smtClean="0">
                <a:solidFill>
                  <a:srgbClr val="006666"/>
                </a:solidFill>
              </a:rPr>
              <a:t/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400" b="1" dirty="0" smtClean="0">
                <a:solidFill>
                  <a:srgbClr val="006666"/>
                </a:solidFill>
              </a:rPr>
              <a:t>психических </a:t>
            </a:r>
            <a:r>
              <a:rPr lang="ru-RU" sz="2400" b="1" dirty="0">
                <a:solidFill>
                  <a:srgbClr val="006666"/>
                </a:solidFill>
              </a:rPr>
              <a:t>расстройств, 2011 г.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000" b="1" dirty="0">
                <a:solidFill>
                  <a:srgbClr val="006666"/>
                </a:solidFill>
              </a:rPr>
              <a:t>(на 100 тыс. нас.)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1451917"/>
            <a:ext cx="4040188" cy="360040"/>
          </a:xfrm>
        </p:spPr>
        <p:txBody>
          <a:bodyPr/>
          <a:lstStyle/>
          <a:p>
            <a:pPr algn="ctr"/>
            <a:r>
              <a:rPr lang="ru-RU" dirty="0" smtClean="0"/>
              <a:t>Дети 15- 17 лет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52340677"/>
              </p:ext>
            </p:extLst>
          </p:nvPr>
        </p:nvGraphicFramePr>
        <p:xfrm>
          <a:off x="4475063" y="1955973"/>
          <a:ext cx="4524921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1451917"/>
            <a:ext cx="4041775" cy="360040"/>
          </a:xfrm>
        </p:spPr>
        <p:txBody>
          <a:bodyPr/>
          <a:lstStyle/>
          <a:p>
            <a:pPr algn="ctr"/>
            <a:r>
              <a:rPr lang="ru-RU" dirty="0" smtClean="0"/>
              <a:t>Дети 0-14 лет</a:t>
            </a:r>
            <a:endParaRPr lang="ru-RU" dirty="0"/>
          </a:p>
        </p:txBody>
      </p:sp>
      <p:graphicFrame>
        <p:nvGraphicFramePr>
          <p:cNvPr id="8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327912131"/>
              </p:ext>
            </p:extLst>
          </p:nvPr>
        </p:nvGraphicFramePr>
        <p:xfrm>
          <a:off x="107504" y="1883965"/>
          <a:ext cx="4526698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5076056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Динамика числа завершенных суицидов среди детей </a:t>
            </a:r>
            <a:endParaRPr lang="ru-RU" sz="2400" b="1" dirty="0">
              <a:solidFill>
                <a:srgbClr val="006666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14735588"/>
              </p:ext>
            </p:extLst>
          </p:nvPr>
        </p:nvGraphicFramePr>
        <p:xfrm>
          <a:off x="395536" y="1124744"/>
          <a:ext cx="468052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592084370"/>
              </p:ext>
            </p:extLst>
          </p:nvPr>
        </p:nvGraphicFramePr>
        <p:xfrm>
          <a:off x="5076056" y="1484786"/>
          <a:ext cx="3816424" cy="5040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6998"/>
                <a:gridCol w="95899"/>
                <a:gridCol w="1137099"/>
                <a:gridCol w="1076428"/>
              </a:tblGrid>
              <a:tr h="5722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 Cyr"/>
                        </a:rPr>
                        <a:t>Районы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 Cyr"/>
                        </a:rPr>
                        <a:t>На </a:t>
                      </a:r>
                      <a:b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 Cyr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 Cyr"/>
                        </a:rPr>
                        <a:t>100 тыс.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 Cyr"/>
                        </a:rPr>
                        <a:t>абс.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2903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/>
                        <a:t>Дети </a:t>
                      </a:r>
                      <a:r>
                        <a:rPr lang="ru-RU" sz="1400" b="1" u="none" strike="noStrike" dirty="0"/>
                        <a:t>до 14 </a:t>
                      </a:r>
                      <a:r>
                        <a:rPr lang="ru-RU" sz="1400" b="1" u="none" strike="noStrike" dirty="0" smtClean="0"/>
                        <a:t>лет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A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214">
                <a:tc gridSpan="2">
                  <a:txBody>
                    <a:bodyPr/>
                    <a:lstStyle/>
                    <a:p>
                      <a:pPr marL="90488" indent="0" algn="l" fontAlgn="b"/>
                      <a:r>
                        <a:rPr lang="ru-RU" sz="1400" b="1" u="none" strike="noStrike" dirty="0"/>
                        <a:t>Верхнекамский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22,8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1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Киров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1,5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1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1,0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2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</a:rPr>
                        <a:t>Подростки 15-17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</a:rPr>
                        <a:t>лет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A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Кикнурский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664,5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2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Опаринский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343,6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1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Верхнекамский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125,9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1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Уржумский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101,9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1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03">
                <a:tc gridSpan="2">
                  <a:txBody>
                    <a:bodyPr/>
                    <a:lstStyle/>
                    <a:p>
                      <a:pPr marL="90488" indent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13,0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5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3114" y="1084094"/>
            <a:ext cx="11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2011 год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8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910" y="0"/>
            <a:ext cx="5366132" cy="792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6666"/>
                </a:solidFill>
              </a:rPr>
              <a:t>Наркология: </a:t>
            </a:r>
            <a:r>
              <a:rPr lang="ru-RU" sz="1800" b="1" dirty="0" smtClean="0">
                <a:solidFill>
                  <a:srgbClr val="006666"/>
                </a:solidFill>
              </a:rPr>
              <a:t>первичная заболеваемость </a:t>
            </a:r>
            <a:br>
              <a:rPr lang="ru-RU" sz="1800" b="1" dirty="0" smtClean="0">
                <a:solidFill>
                  <a:srgbClr val="006666"/>
                </a:solidFill>
              </a:rPr>
            </a:br>
            <a:r>
              <a:rPr lang="ru-RU" sz="1800" b="1" dirty="0" smtClean="0">
                <a:solidFill>
                  <a:srgbClr val="006666"/>
                </a:solidFill>
              </a:rPr>
              <a:t>детей 15 -17 лет (на 100 </a:t>
            </a:r>
            <a:r>
              <a:rPr lang="ru-RU" sz="1800" b="1" dirty="0">
                <a:solidFill>
                  <a:srgbClr val="006666"/>
                </a:solidFill>
              </a:rPr>
              <a:t>тыс. )</a:t>
            </a:r>
          </a:p>
        </p:txBody>
      </p:sp>
      <p:graphicFrame>
        <p:nvGraphicFramePr>
          <p:cNvPr id="11" name="Object 254"/>
          <p:cNvGraphicFramePr>
            <a:graphicFrameLocks noGrp="1" noChangeAspect="1"/>
          </p:cNvGraphicFramePr>
          <p:nvPr>
            <p:ph idx="1"/>
          </p:nvPr>
        </p:nvGraphicFramePr>
        <p:xfrm>
          <a:off x="4314825" y="1463576"/>
          <a:ext cx="4778375" cy="28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08104" y="1052736"/>
            <a:ext cx="1954233" cy="282133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Наркомания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255"/>
          <p:cNvGraphicFramePr>
            <a:graphicFrameLocks noChangeAspect="1"/>
          </p:cNvGraphicFramePr>
          <p:nvPr/>
        </p:nvGraphicFramePr>
        <p:xfrm>
          <a:off x="50800" y="3584481"/>
          <a:ext cx="5304900" cy="322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 flipH="1">
            <a:off x="755576" y="3140968"/>
            <a:ext cx="2795049" cy="288032"/>
          </a:xfrm>
          <a:prstGeom prst="homePlate">
            <a:avLst>
              <a:gd name="adj" fmla="val 0"/>
            </a:avLst>
          </a:prstGeom>
          <a:solidFill>
            <a:srgbClr val="008A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Токсикомания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508104" y="4437112"/>
            <a:ext cx="3384376" cy="12961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За последние 4 года наркомания у подростков впервые регистрировалась только в 2009 году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45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294" y="116632"/>
            <a:ext cx="5050904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6666"/>
                </a:solidFill>
              </a:rPr>
              <a:t>Динамика детской смертности </a:t>
            </a:r>
            <a:r>
              <a:rPr lang="ru-RU" sz="2400" b="1" dirty="0" smtClean="0">
                <a:solidFill>
                  <a:srgbClr val="006666"/>
                </a:solidFill>
              </a:rPr>
              <a:t/>
            </a:r>
            <a:br>
              <a:rPr lang="ru-RU" sz="2400" b="1" dirty="0" smtClean="0">
                <a:solidFill>
                  <a:srgbClr val="006666"/>
                </a:solidFill>
              </a:rPr>
            </a:br>
            <a:r>
              <a:rPr lang="ru-RU" sz="2000" b="1" dirty="0" smtClean="0">
                <a:solidFill>
                  <a:srgbClr val="006666"/>
                </a:solidFill>
              </a:rPr>
              <a:t>(на </a:t>
            </a:r>
            <a:r>
              <a:rPr lang="ru-RU" sz="2000" b="1" dirty="0">
                <a:solidFill>
                  <a:srgbClr val="006666"/>
                </a:solidFill>
              </a:rPr>
              <a:t>1 тыс. </a:t>
            </a:r>
            <a:r>
              <a:rPr lang="ru-RU" sz="2000" b="1" dirty="0" smtClean="0">
                <a:solidFill>
                  <a:srgbClr val="006666"/>
                </a:solidFill>
              </a:rPr>
              <a:t>населения)</a:t>
            </a:r>
            <a:endParaRPr lang="ru-RU" sz="20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702101043"/>
              </p:ext>
            </p:extLst>
          </p:nvPr>
        </p:nvGraphicFramePr>
        <p:xfrm>
          <a:off x="755576" y="1412776"/>
          <a:ext cx="7992887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95936" y="188640"/>
            <a:ext cx="4968552" cy="904796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Показатели смертности детского населения 0-17 лет </a:t>
            </a:r>
            <a:endParaRPr lang="ru-RU" dirty="0" smtClean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000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на 1 тыс. детей), </a:t>
            </a:r>
            <a:r>
              <a:rPr lang="ru-RU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2011г.</a:t>
            </a:r>
          </a:p>
        </p:txBody>
      </p:sp>
      <p:graphicFrame>
        <p:nvGraphicFramePr>
          <p:cNvPr id="6" name="Object 517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8763" y="1177925"/>
          <a:ext cx="6713537" cy="55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84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45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0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000" y="1174750"/>
          <a:ext cx="7642225" cy="516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995936" y="0"/>
            <a:ext cx="5050160" cy="908720"/>
          </a:xfrm>
        </p:spPr>
        <p:txBody>
          <a:bodyPr/>
          <a:lstStyle/>
          <a:p>
            <a:r>
              <a:rPr lang="ru-RU" sz="2400" b="1" dirty="0">
                <a:solidFill>
                  <a:srgbClr val="006666"/>
                </a:solidFill>
              </a:rPr>
              <a:t>Структура детской смертности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(0-17 лет),  2011г.,%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85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23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7163" y="260648"/>
            <a:ext cx="5554662" cy="706437"/>
          </a:xfrm>
        </p:spPr>
        <p:txBody>
          <a:bodyPr/>
          <a:lstStyle/>
          <a:p>
            <a:r>
              <a:rPr lang="ru-RU" sz="2400" b="1" dirty="0">
                <a:solidFill>
                  <a:srgbClr val="006666"/>
                </a:solidFill>
              </a:rPr>
              <a:t>Младенческая смертность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000" b="1" dirty="0">
                <a:solidFill>
                  <a:srgbClr val="006666"/>
                </a:solidFill>
              </a:rPr>
              <a:t>(на 1000 родившихся живыми)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052736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41A87-0FFB-4695-9A10-BD9C40BEA31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1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045662"/>
              </p:ext>
            </p:extLst>
          </p:nvPr>
        </p:nvGraphicFramePr>
        <p:xfrm>
          <a:off x="539552" y="836712"/>
          <a:ext cx="82994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3779912" y="75401"/>
            <a:ext cx="536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</a:rPr>
              <a:t>Структура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младенческой смертности</a:t>
            </a:r>
          </a:p>
        </p:txBody>
      </p:sp>
      <p:sp>
        <p:nvSpPr>
          <p:cNvPr id="5" name="Левая фигурная скобка 4"/>
          <p:cNvSpPr/>
          <p:nvPr/>
        </p:nvSpPr>
        <p:spPr bwMode="auto">
          <a:xfrm rot="16200000">
            <a:off x="2656736" y="4628449"/>
            <a:ext cx="404356" cy="28501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84470" y="6125234"/>
            <a:ext cx="2948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66"/>
                </a:solidFill>
              </a:rPr>
              <a:t>Кировская область</a:t>
            </a:r>
            <a:endParaRPr lang="ru-RU" sz="2000" b="1" dirty="0">
              <a:solidFill>
                <a:srgbClr val="99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87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86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07904" y="188640"/>
            <a:ext cx="5421426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Младенческая </a:t>
            </a:r>
            <a:r>
              <a:rPr lang="ru-RU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смертность, 2011 г.</a:t>
            </a:r>
            <a:endParaRPr lang="ru-RU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(на </a:t>
            </a:r>
            <a:r>
              <a:rPr lang="ru-RU" sz="2000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1000 родившихся </a:t>
            </a:r>
            <a:r>
              <a:rPr lang="ru-RU" sz="200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живыми</a:t>
            </a:r>
            <a:r>
              <a:rPr lang="ru-RU" sz="2000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)</a:t>
            </a:r>
            <a:endParaRPr lang="ru-RU" dirty="0">
              <a:solidFill>
                <a:srgbClr val="0066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7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66416" y="1031528"/>
          <a:ext cx="7058174" cy="569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3944B-5557-4302-8D26-E5F0C2CBF092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45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400600" cy="86409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rgbClr val="006666"/>
                </a:solidFill>
              </a:rPr>
              <a:t>Отсутствие детской </a:t>
            </a:r>
            <a:r>
              <a:rPr lang="ru-RU" sz="2400" b="1" dirty="0">
                <a:solidFill>
                  <a:srgbClr val="006666"/>
                </a:solidFill>
              </a:rPr>
              <a:t>смертности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в районах, 2011 г.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6951771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89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93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3203848" y="332655"/>
            <a:ext cx="5940152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Общие </a:t>
            </a:r>
            <a:r>
              <a:rPr lang="ru-RU" sz="2400" b="1" dirty="0">
                <a:solidFill>
                  <a:srgbClr val="C00000"/>
                </a:solidFill>
              </a:rPr>
              <a:t>показатели рождаемости по муниципальным образованиям (МО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(на 1 тыс. населения)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1331640" y="1268760"/>
            <a:ext cx="3392523" cy="1015663"/>
            <a:chOff x="657727" y="2220793"/>
            <a:chExt cx="2175049" cy="1076511"/>
          </a:xfrm>
        </p:grpSpPr>
        <p:sp>
          <p:nvSpPr>
            <p:cNvPr id="131" name="TextBox 130"/>
            <p:cNvSpPr txBox="1"/>
            <p:nvPr/>
          </p:nvSpPr>
          <p:spPr>
            <a:xfrm>
              <a:off x="888560" y="2220793"/>
              <a:ext cx="1944216" cy="107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до 10</a:t>
              </a:r>
            </a:p>
            <a:p>
              <a:pPr>
                <a:buFontTx/>
                <a:buChar char="-"/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от 10 до 12,5</a:t>
              </a:r>
            </a:p>
            <a:p>
              <a:pPr>
                <a:buFontTx/>
                <a:buChar char="-"/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выше 12,5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657727" y="2297116"/>
              <a:ext cx="216024" cy="216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657727" y="2678726"/>
              <a:ext cx="216024" cy="2160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657727" y="2984014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4605162" y="1036117"/>
            <a:ext cx="4575350" cy="5561235"/>
            <a:chOff x="3923928" y="1124744"/>
            <a:chExt cx="4575350" cy="5561235"/>
          </a:xfrm>
        </p:grpSpPr>
        <p:grpSp>
          <p:nvGrpSpPr>
            <p:cNvPr id="9" name="Группа 8"/>
            <p:cNvGrpSpPr>
              <a:grpSpLocks noChangeAspect="1"/>
            </p:cNvGrpSpPr>
            <p:nvPr/>
          </p:nvGrpSpPr>
          <p:grpSpPr>
            <a:xfrm>
              <a:off x="3923928" y="1124744"/>
              <a:ext cx="4575350" cy="5561235"/>
              <a:chOff x="1909763" y="26194"/>
              <a:chExt cx="5538394" cy="6731794"/>
            </a:xfrm>
          </p:grpSpPr>
          <p:sp>
            <p:nvSpPr>
              <p:cNvPr id="10" name="Полилиния 9"/>
              <p:cNvSpPr>
                <a:spLocks noChangeAspect="1"/>
              </p:cNvSpPr>
              <p:nvPr/>
            </p:nvSpPr>
            <p:spPr>
              <a:xfrm>
                <a:off x="2550319" y="26194"/>
                <a:ext cx="1154906" cy="1202531"/>
              </a:xfrm>
              <a:custGeom>
                <a:avLst/>
                <a:gdLst>
                  <a:gd name="connsiteX0" fmla="*/ 890587 w 1154906"/>
                  <a:gd name="connsiteY0" fmla="*/ 321469 h 1202531"/>
                  <a:gd name="connsiteX1" fmla="*/ 954881 w 1154906"/>
                  <a:gd name="connsiteY1" fmla="*/ 416719 h 1202531"/>
                  <a:gd name="connsiteX2" fmla="*/ 1009650 w 1154906"/>
                  <a:gd name="connsiteY2" fmla="*/ 571500 h 1202531"/>
                  <a:gd name="connsiteX3" fmla="*/ 1016794 w 1154906"/>
                  <a:gd name="connsiteY3" fmla="*/ 892969 h 1202531"/>
                  <a:gd name="connsiteX4" fmla="*/ 1154906 w 1154906"/>
                  <a:gd name="connsiteY4" fmla="*/ 962025 h 1202531"/>
                  <a:gd name="connsiteX5" fmla="*/ 1114425 w 1154906"/>
                  <a:gd name="connsiteY5" fmla="*/ 1092994 h 1202531"/>
                  <a:gd name="connsiteX6" fmla="*/ 1004887 w 1154906"/>
                  <a:gd name="connsiteY6" fmla="*/ 1202531 h 1202531"/>
                  <a:gd name="connsiteX7" fmla="*/ 900112 w 1154906"/>
                  <a:gd name="connsiteY7" fmla="*/ 1176337 h 1202531"/>
                  <a:gd name="connsiteX8" fmla="*/ 485775 w 1154906"/>
                  <a:gd name="connsiteY8" fmla="*/ 992981 h 1202531"/>
                  <a:gd name="connsiteX9" fmla="*/ 466725 w 1154906"/>
                  <a:gd name="connsiteY9" fmla="*/ 928687 h 1202531"/>
                  <a:gd name="connsiteX10" fmla="*/ 488156 w 1154906"/>
                  <a:gd name="connsiteY10" fmla="*/ 838200 h 1202531"/>
                  <a:gd name="connsiteX11" fmla="*/ 459581 w 1154906"/>
                  <a:gd name="connsiteY11" fmla="*/ 809625 h 1202531"/>
                  <a:gd name="connsiteX12" fmla="*/ 450056 w 1154906"/>
                  <a:gd name="connsiteY12" fmla="*/ 726281 h 1202531"/>
                  <a:gd name="connsiteX13" fmla="*/ 157162 w 1154906"/>
                  <a:gd name="connsiteY13" fmla="*/ 750094 h 1202531"/>
                  <a:gd name="connsiteX14" fmla="*/ 40481 w 1154906"/>
                  <a:gd name="connsiteY14" fmla="*/ 659606 h 1202531"/>
                  <a:gd name="connsiteX15" fmla="*/ 0 w 1154906"/>
                  <a:gd name="connsiteY15" fmla="*/ 526256 h 1202531"/>
                  <a:gd name="connsiteX16" fmla="*/ 47625 w 1154906"/>
                  <a:gd name="connsiteY16" fmla="*/ 297656 h 1202531"/>
                  <a:gd name="connsiteX17" fmla="*/ 159544 w 1154906"/>
                  <a:gd name="connsiteY17" fmla="*/ 0 h 1202531"/>
                  <a:gd name="connsiteX18" fmla="*/ 219075 w 1154906"/>
                  <a:gd name="connsiteY18" fmla="*/ 35719 h 1202531"/>
                  <a:gd name="connsiteX19" fmla="*/ 369094 w 1154906"/>
                  <a:gd name="connsiteY19" fmla="*/ 35719 h 1202531"/>
                  <a:gd name="connsiteX20" fmla="*/ 490537 w 1154906"/>
                  <a:gd name="connsiteY20" fmla="*/ 109537 h 1202531"/>
                  <a:gd name="connsiteX21" fmla="*/ 614362 w 1154906"/>
                  <a:gd name="connsiteY21" fmla="*/ 111919 h 1202531"/>
                  <a:gd name="connsiteX22" fmla="*/ 659606 w 1154906"/>
                  <a:gd name="connsiteY22" fmla="*/ 257175 h 1202531"/>
                  <a:gd name="connsiteX23" fmla="*/ 738187 w 1154906"/>
                  <a:gd name="connsiteY23" fmla="*/ 290512 h 1202531"/>
                  <a:gd name="connsiteX24" fmla="*/ 890587 w 1154906"/>
                  <a:gd name="connsiteY24" fmla="*/ 321469 h 1202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4906" h="1202531">
                    <a:moveTo>
                      <a:pt x="890587" y="321469"/>
                    </a:moveTo>
                    <a:lnTo>
                      <a:pt x="954881" y="416719"/>
                    </a:lnTo>
                    <a:lnTo>
                      <a:pt x="1009650" y="571500"/>
                    </a:lnTo>
                    <a:lnTo>
                      <a:pt x="1016794" y="892969"/>
                    </a:lnTo>
                    <a:lnTo>
                      <a:pt x="1154906" y="962025"/>
                    </a:lnTo>
                    <a:lnTo>
                      <a:pt x="1114425" y="1092994"/>
                    </a:lnTo>
                    <a:lnTo>
                      <a:pt x="1004887" y="1202531"/>
                    </a:lnTo>
                    <a:lnTo>
                      <a:pt x="900112" y="1176337"/>
                    </a:lnTo>
                    <a:lnTo>
                      <a:pt x="485775" y="992981"/>
                    </a:lnTo>
                    <a:lnTo>
                      <a:pt x="466725" y="928687"/>
                    </a:lnTo>
                    <a:lnTo>
                      <a:pt x="488156" y="838200"/>
                    </a:lnTo>
                    <a:lnTo>
                      <a:pt x="459581" y="809625"/>
                    </a:lnTo>
                    <a:lnTo>
                      <a:pt x="450056" y="726281"/>
                    </a:lnTo>
                    <a:lnTo>
                      <a:pt x="157162" y="750094"/>
                    </a:lnTo>
                    <a:lnTo>
                      <a:pt x="40481" y="659606"/>
                    </a:lnTo>
                    <a:lnTo>
                      <a:pt x="0" y="526256"/>
                    </a:lnTo>
                    <a:lnTo>
                      <a:pt x="47625" y="297656"/>
                    </a:lnTo>
                    <a:lnTo>
                      <a:pt x="159544" y="0"/>
                    </a:lnTo>
                    <a:lnTo>
                      <a:pt x="219075" y="35719"/>
                    </a:lnTo>
                    <a:lnTo>
                      <a:pt x="369094" y="35719"/>
                    </a:lnTo>
                    <a:lnTo>
                      <a:pt x="490537" y="109537"/>
                    </a:lnTo>
                    <a:lnTo>
                      <a:pt x="614362" y="111919"/>
                    </a:lnTo>
                    <a:lnTo>
                      <a:pt x="659606" y="257175"/>
                    </a:lnTo>
                    <a:lnTo>
                      <a:pt x="738187" y="290512"/>
                    </a:lnTo>
                    <a:lnTo>
                      <a:pt x="890587" y="321469"/>
                    </a:lnTo>
                    <a:close/>
                  </a:path>
                </a:pathLst>
              </a:custGeom>
              <a:solidFill>
                <a:srgbClr val="FFC00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ru-RU" sz="700" dirty="0"/>
              </a:p>
            </p:txBody>
          </p:sp>
          <p:grpSp>
            <p:nvGrpSpPr>
              <p:cNvPr id="11" name="Группа 133"/>
              <p:cNvGrpSpPr/>
              <p:nvPr/>
            </p:nvGrpSpPr>
            <p:grpSpPr>
              <a:xfrm>
                <a:off x="1909763" y="564337"/>
                <a:ext cx="5538394" cy="6193651"/>
                <a:chOff x="1909763" y="564337"/>
                <a:chExt cx="5538394" cy="6193651"/>
              </a:xfrm>
            </p:grpSpPr>
            <p:sp>
              <p:nvSpPr>
                <p:cNvPr id="12" name="Полилиния 11"/>
                <p:cNvSpPr>
                  <a:spLocks noChangeAspect="1"/>
                </p:cNvSpPr>
                <p:nvPr/>
              </p:nvSpPr>
              <p:spPr>
                <a:xfrm>
                  <a:off x="3967163" y="3271838"/>
                  <a:ext cx="1119187" cy="726281"/>
                </a:xfrm>
                <a:custGeom>
                  <a:avLst/>
                  <a:gdLst>
                    <a:gd name="connsiteX0" fmla="*/ 47625 w 1119187"/>
                    <a:gd name="connsiteY0" fmla="*/ 26193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47625 w 1119187"/>
                    <a:gd name="connsiteY31" fmla="*/ 26193 h 726281"/>
                    <a:gd name="connsiteX0" fmla="*/ 30952 w 1119187"/>
                    <a:gd name="connsiteY0" fmla="*/ 85724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0952 w 1119187"/>
                    <a:gd name="connsiteY31" fmla="*/ 85724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102390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102390 w 1119187"/>
                    <a:gd name="connsiteY31" fmla="*/ 14286 h 726281"/>
                    <a:gd name="connsiteX0" fmla="*/ 41261 w 1127115"/>
                    <a:gd name="connsiteY0" fmla="*/ 14286 h 726281"/>
                    <a:gd name="connsiteX1" fmla="*/ 257959 w 1127115"/>
                    <a:gd name="connsiteY1" fmla="*/ 33337 h 726281"/>
                    <a:gd name="connsiteX2" fmla="*/ 305584 w 1127115"/>
                    <a:gd name="connsiteY2" fmla="*/ 0 h 726281"/>
                    <a:gd name="connsiteX3" fmla="*/ 400834 w 1127115"/>
                    <a:gd name="connsiteY3" fmla="*/ 45243 h 726281"/>
                    <a:gd name="connsiteX4" fmla="*/ 467509 w 1127115"/>
                    <a:gd name="connsiteY4" fmla="*/ 130968 h 726281"/>
                    <a:gd name="connsiteX5" fmla="*/ 541328 w 1127115"/>
                    <a:gd name="connsiteY5" fmla="*/ 126206 h 726281"/>
                    <a:gd name="connsiteX6" fmla="*/ 584190 w 1127115"/>
                    <a:gd name="connsiteY6" fmla="*/ 114300 h 726281"/>
                    <a:gd name="connsiteX7" fmla="*/ 791359 w 1127115"/>
                    <a:gd name="connsiteY7" fmla="*/ 88106 h 726281"/>
                    <a:gd name="connsiteX8" fmla="*/ 846128 w 1127115"/>
                    <a:gd name="connsiteY8" fmla="*/ 259556 h 726281"/>
                    <a:gd name="connsiteX9" fmla="*/ 1058059 w 1127115"/>
                    <a:gd name="connsiteY9" fmla="*/ 371475 h 726281"/>
                    <a:gd name="connsiteX10" fmla="*/ 1043772 w 1127115"/>
                    <a:gd name="connsiteY10" fmla="*/ 419100 h 726281"/>
                    <a:gd name="connsiteX11" fmla="*/ 1081872 w 1127115"/>
                    <a:gd name="connsiteY11" fmla="*/ 547687 h 726281"/>
                    <a:gd name="connsiteX12" fmla="*/ 1127115 w 1127115"/>
                    <a:gd name="connsiteY12" fmla="*/ 652462 h 726281"/>
                    <a:gd name="connsiteX13" fmla="*/ 1041390 w 1127115"/>
                    <a:gd name="connsiteY13" fmla="*/ 652462 h 726281"/>
                    <a:gd name="connsiteX14" fmla="*/ 903278 w 1127115"/>
                    <a:gd name="connsiteY14" fmla="*/ 726281 h 726281"/>
                    <a:gd name="connsiteX15" fmla="*/ 817553 w 1127115"/>
                    <a:gd name="connsiteY15" fmla="*/ 664368 h 726281"/>
                    <a:gd name="connsiteX16" fmla="*/ 793740 w 1127115"/>
                    <a:gd name="connsiteY16" fmla="*/ 523875 h 726281"/>
                    <a:gd name="connsiteX17" fmla="*/ 767547 w 1127115"/>
                    <a:gd name="connsiteY17" fmla="*/ 507206 h 726281"/>
                    <a:gd name="connsiteX18" fmla="*/ 715159 w 1127115"/>
                    <a:gd name="connsiteY18" fmla="*/ 500062 h 726281"/>
                    <a:gd name="connsiteX19" fmla="*/ 674678 w 1127115"/>
                    <a:gd name="connsiteY19" fmla="*/ 492918 h 726281"/>
                    <a:gd name="connsiteX20" fmla="*/ 660390 w 1127115"/>
                    <a:gd name="connsiteY20" fmla="*/ 490537 h 726281"/>
                    <a:gd name="connsiteX21" fmla="*/ 524659 w 1127115"/>
                    <a:gd name="connsiteY21" fmla="*/ 492918 h 726281"/>
                    <a:gd name="connsiteX22" fmla="*/ 510372 w 1127115"/>
                    <a:gd name="connsiteY22" fmla="*/ 502443 h 726281"/>
                    <a:gd name="connsiteX23" fmla="*/ 496084 w 1127115"/>
                    <a:gd name="connsiteY23" fmla="*/ 511968 h 726281"/>
                    <a:gd name="connsiteX24" fmla="*/ 488940 w 1127115"/>
                    <a:gd name="connsiteY24" fmla="*/ 523875 h 726281"/>
                    <a:gd name="connsiteX25" fmla="*/ 305584 w 1127115"/>
                    <a:gd name="connsiteY25" fmla="*/ 592931 h 726281"/>
                    <a:gd name="connsiteX26" fmla="*/ 348447 w 1127115"/>
                    <a:gd name="connsiteY26" fmla="*/ 481012 h 726281"/>
                    <a:gd name="connsiteX27" fmla="*/ 329397 w 1127115"/>
                    <a:gd name="connsiteY27" fmla="*/ 404812 h 726281"/>
                    <a:gd name="connsiteX28" fmla="*/ 179378 w 1127115"/>
                    <a:gd name="connsiteY28" fmla="*/ 414337 h 726281"/>
                    <a:gd name="connsiteX29" fmla="*/ 62697 w 1127115"/>
                    <a:gd name="connsiteY29" fmla="*/ 178593 h 726281"/>
                    <a:gd name="connsiteX30" fmla="*/ 7928 w 1127115"/>
                    <a:gd name="connsiteY30" fmla="*/ 135731 h 726281"/>
                    <a:gd name="connsiteX31" fmla="*/ 41261 w 1127115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  <a:gd name="connsiteX0" fmla="*/ 33333 w 1119187"/>
                    <a:gd name="connsiteY0" fmla="*/ 14286 h 726281"/>
                    <a:gd name="connsiteX1" fmla="*/ 250031 w 1119187"/>
                    <a:gd name="connsiteY1" fmla="*/ 33337 h 726281"/>
                    <a:gd name="connsiteX2" fmla="*/ 297656 w 1119187"/>
                    <a:gd name="connsiteY2" fmla="*/ 0 h 726281"/>
                    <a:gd name="connsiteX3" fmla="*/ 392906 w 1119187"/>
                    <a:gd name="connsiteY3" fmla="*/ 45243 h 726281"/>
                    <a:gd name="connsiteX4" fmla="*/ 459581 w 1119187"/>
                    <a:gd name="connsiteY4" fmla="*/ 130968 h 726281"/>
                    <a:gd name="connsiteX5" fmla="*/ 533400 w 1119187"/>
                    <a:gd name="connsiteY5" fmla="*/ 126206 h 726281"/>
                    <a:gd name="connsiteX6" fmla="*/ 576262 w 1119187"/>
                    <a:gd name="connsiteY6" fmla="*/ 114300 h 726281"/>
                    <a:gd name="connsiteX7" fmla="*/ 783431 w 1119187"/>
                    <a:gd name="connsiteY7" fmla="*/ 88106 h 726281"/>
                    <a:gd name="connsiteX8" fmla="*/ 838200 w 1119187"/>
                    <a:gd name="connsiteY8" fmla="*/ 259556 h 726281"/>
                    <a:gd name="connsiteX9" fmla="*/ 1050131 w 1119187"/>
                    <a:gd name="connsiteY9" fmla="*/ 371475 h 726281"/>
                    <a:gd name="connsiteX10" fmla="*/ 1035844 w 1119187"/>
                    <a:gd name="connsiteY10" fmla="*/ 419100 h 726281"/>
                    <a:gd name="connsiteX11" fmla="*/ 1073944 w 1119187"/>
                    <a:gd name="connsiteY11" fmla="*/ 547687 h 726281"/>
                    <a:gd name="connsiteX12" fmla="*/ 1119187 w 1119187"/>
                    <a:gd name="connsiteY12" fmla="*/ 652462 h 726281"/>
                    <a:gd name="connsiteX13" fmla="*/ 1033462 w 1119187"/>
                    <a:gd name="connsiteY13" fmla="*/ 652462 h 726281"/>
                    <a:gd name="connsiteX14" fmla="*/ 895350 w 1119187"/>
                    <a:gd name="connsiteY14" fmla="*/ 726281 h 726281"/>
                    <a:gd name="connsiteX15" fmla="*/ 809625 w 1119187"/>
                    <a:gd name="connsiteY15" fmla="*/ 664368 h 726281"/>
                    <a:gd name="connsiteX16" fmla="*/ 785812 w 1119187"/>
                    <a:gd name="connsiteY16" fmla="*/ 523875 h 726281"/>
                    <a:gd name="connsiteX17" fmla="*/ 759619 w 1119187"/>
                    <a:gd name="connsiteY17" fmla="*/ 507206 h 726281"/>
                    <a:gd name="connsiteX18" fmla="*/ 707231 w 1119187"/>
                    <a:gd name="connsiteY18" fmla="*/ 500062 h 726281"/>
                    <a:gd name="connsiteX19" fmla="*/ 666750 w 1119187"/>
                    <a:gd name="connsiteY19" fmla="*/ 492918 h 726281"/>
                    <a:gd name="connsiteX20" fmla="*/ 652462 w 1119187"/>
                    <a:gd name="connsiteY20" fmla="*/ 490537 h 726281"/>
                    <a:gd name="connsiteX21" fmla="*/ 516731 w 1119187"/>
                    <a:gd name="connsiteY21" fmla="*/ 492918 h 726281"/>
                    <a:gd name="connsiteX22" fmla="*/ 502444 w 1119187"/>
                    <a:gd name="connsiteY22" fmla="*/ 502443 h 726281"/>
                    <a:gd name="connsiteX23" fmla="*/ 488156 w 1119187"/>
                    <a:gd name="connsiteY23" fmla="*/ 511968 h 726281"/>
                    <a:gd name="connsiteX24" fmla="*/ 481012 w 1119187"/>
                    <a:gd name="connsiteY24" fmla="*/ 523875 h 726281"/>
                    <a:gd name="connsiteX25" fmla="*/ 297656 w 1119187"/>
                    <a:gd name="connsiteY25" fmla="*/ 592931 h 726281"/>
                    <a:gd name="connsiteX26" fmla="*/ 340519 w 1119187"/>
                    <a:gd name="connsiteY26" fmla="*/ 481012 h 726281"/>
                    <a:gd name="connsiteX27" fmla="*/ 321469 w 1119187"/>
                    <a:gd name="connsiteY27" fmla="*/ 404812 h 726281"/>
                    <a:gd name="connsiteX28" fmla="*/ 171450 w 1119187"/>
                    <a:gd name="connsiteY28" fmla="*/ 414337 h 726281"/>
                    <a:gd name="connsiteX29" fmla="*/ 54769 w 1119187"/>
                    <a:gd name="connsiteY29" fmla="*/ 178593 h 726281"/>
                    <a:gd name="connsiteX30" fmla="*/ 0 w 1119187"/>
                    <a:gd name="connsiteY30" fmla="*/ 135731 h 726281"/>
                    <a:gd name="connsiteX31" fmla="*/ 33333 w 1119187"/>
                    <a:gd name="connsiteY31" fmla="*/ 14286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119187" h="726281">
                      <a:moveTo>
                        <a:pt x="33333" y="14286"/>
                      </a:moveTo>
                      <a:lnTo>
                        <a:pt x="250031" y="33337"/>
                      </a:lnTo>
                      <a:lnTo>
                        <a:pt x="297656" y="0"/>
                      </a:lnTo>
                      <a:lnTo>
                        <a:pt x="392906" y="45243"/>
                      </a:lnTo>
                      <a:lnTo>
                        <a:pt x="459581" y="130968"/>
                      </a:lnTo>
                      <a:lnTo>
                        <a:pt x="533400" y="126206"/>
                      </a:lnTo>
                      <a:lnTo>
                        <a:pt x="576262" y="114300"/>
                      </a:lnTo>
                      <a:lnTo>
                        <a:pt x="783431" y="88106"/>
                      </a:lnTo>
                      <a:lnTo>
                        <a:pt x="838200" y="259556"/>
                      </a:lnTo>
                      <a:lnTo>
                        <a:pt x="1050131" y="371475"/>
                      </a:lnTo>
                      <a:lnTo>
                        <a:pt x="1035844" y="419100"/>
                      </a:lnTo>
                      <a:lnTo>
                        <a:pt x="1073944" y="547687"/>
                      </a:lnTo>
                      <a:lnTo>
                        <a:pt x="1119187" y="652462"/>
                      </a:lnTo>
                      <a:lnTo>
                        <a:pt x="1033462" y="652462"/>
                      </a:lnTo>
                      <a:lnTo>
                        <a:pt x="895350" y="726281"/>
                      </a:lnTo>
                      <a:lnTo>
                        <a:pt x="809625" y="664368"/>
                      </a:lnTo>
                      <a:lnTo>
                        <a:pt x="785812" y="523875"/>
                      </a:lnTo>
                      <a:lnTo>
                        <a:pt x="759619" y="507206"/>
                      </a:lnTo>
                      <a:cubicBezTo>
                        <a:pt x="709202" y="497122"/>
                        <a:pt x="764219" y="507185"/>
                        <a:pt x="707231" y="500062"/>
                      </a:cubicBezTo>
                      <a:cubicBezTo>
                        <a:pt x="682176" y="496930"/>
                        <a:pt x="684976" y="496232"/>
                        <a:pt x="666750" y="492918"/>
                      </a:cubicBezTo>
                      <a:cubicBezTo>
                        <a:pt x="662000" y="492054"/>
                        <a:pt x="657225" y="491331"/>
                        <a:pt x="652462" y="490537"/>
                      </a:cubicBezTo>
                      <a:lnTo>
                        <a:pt x="516731" y="492918"/>
                      </a:lnTo>
                      <a:cubicBezTo>
                        <a:pt x="508575" y="493190"/>
                        <a:pt x="508434" y="497784"/>
                        <a:pt x="502444" y="502443"/>
                      </a:cubicBezTo>
                      <a:cubicBezTo>
                        <a:pt x="497926" y="505957"/>
                        <a:pt x="488156" y="511968"/>
                        <a:pt x="488156" y="511968"/>
                      </a:cubicBezTo>
                      <a:cubicBezTo>
                        <a:pt x="482409" y="520589"/>
                        <a:pt x="484674" y="516552"/>
                        <a:pt x="481012" y="523875"/>
                      </a:cubicBezTo>
                      <a:lnTo>
                        <a:pt x="297656" y="592931"/>
                      </a:lnTo>
                      <a:lnTo>
                        <a:pt x="340519" y="481012"/>
                      </a:lnTo>
                      <a:lnTo>
                        <a:pt x="321469" y="404812"/>
                      </a:lnTo>
                      <a:lnTo>
                        <a:pt x="171450" y="414337"/>
                      </a:lnTo>
                      <a:lnTo>
                        <a:pt x="54769" y="178593"/>
                      </a:lnTo>
                      <a:lnTo>
                        <a:pt x="0" y="135731"/>
                      </a:lnTo>
                      <a:cubicBezTo>
                        <a:pt x="34130" y="95249"/>
                        <a:pt x="30177" y="85727"/>
                        <a:pt x="33333" y="14286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3" name="Полилиния 12"/>
                <p:cNvSpPr>
                  <a:spLocks noChangeAspect="1"/>
                </p:cNvSpPr>
                <p:nvPr/>
              </p:nvSpPr>
              <p:spPr>
                <a:xfrm>
                  <a:off x="3400425" y="2800350"/>
                  <a:ext cx="659606" cy="823913"/>
                </a:xfrm>
                <a:custGeom>
                  <a:avLst/>
                  <a:gdLst>
                    <a:gd name="connsiteX0" fmla="*/ 154781 w 659606"/>
                    <a:gd name="connsiteY0" fmla="*/ 0 h 823913"/>
                    <a:gd name="connsiteX1" fmla="*/ 154781 w 659606"/>
                    <a:gd name="connsiteY1" fmla="*/ 0 h 823913"/>
                    <a:gd name="connsiteX2" fmla="*/ 154781 w 659606"/>
                    <a:gd name="connsiteY2" fmla="*/ 11906 h 823913"/>
                    <a:gd name="connsiteX3" fmla="*/ 271463 w 659606"/>
                    <a:gd name="connsiteY3" fmla="*/ 140494 h 823913"/>
                    <a:gd name="connsiteX4" fmla="*/ 264319 w 659606"/>
                    <a:gd name="connsiteY4" fmla="*/ 133350 h 823913"/>
                    <a:gd name="connsiteX5" fmla="*/ 304800 w 659606"/>
                    <a:gd name="connsiteY5" fmla="*/ 171450 h 823913"/>
                    <a:gd name="connsiteX6" fmla="*/ 295275 w 659606"/>
                    <a:gd name="connsiteY6" fmla="*/ 269081 h 823913"/>
                    <a:gd name="connsiteX7" fmla="*/ 411956 w 659606"/>
                    <a:gd name="connsiteY7" fmla="*/ 176213 h 823913"/>
                    <a:gd name="connsiteX8" fmla="*/ 569119 w 659606"/>
                    <a:gd name="connsiteY8" fmla="*/ 273844 h 823913"/>
                    <a:gd name="connsiteX9" fmla="*/ 659606 w 659606"/>
                    <a:gd name="connsiteY9" fmla="*/ 395288 h 823913"/>
                    <a:gd name="connsiteX10" fmla="*/ 614363 w 659606"/>
                    <a:gd name="connsiteY10" fmla="*/ 523875 h 823913"/>
                    <a:gd name="connsiteX11" fmla="*/ 488156 w 659606"/>
                    <a:gd name="connsiteY11" fmla="*/ 738188 h 823913"/>
                    <a:gd name="connsiteX12" fmla="*/ 347663 w 659606"/>
                    <a:gd name="connsiteY12" fmla="*/ 823913 h 823913"/>
                    <a:gd name="connsiteX13" fmla="*/ 214313 w 659606"/>
                    <a:gd name="connsiteY13" fmla="*/ 771525 h 823913"/>
                    <a:gd name="connsiteX14" fmla="*/ 97631 w 659606"/>
                    <a:gd name="connsiteY14" fmla="*/ 657225 h 823913"/>
                    <a:gd name="connsiteX15" fmla="*/ 16669 w 659606"/>
                    <a:gd name="connsiteY15" fmla="*/ 540544 h 823913"/>
                    <a:gd name="connsiteX16" fmla="*/ 0 w 659606"/>
                    <a:gd name="connsiteY16" fmla="*/ 407194 h 823913"/>
                    <a:gd name="connsiteX17" fmla="*/ 14288 w 659606"/>
                    <a:gd name="connsiteY17" fmla="*/ 366713 h 823913"/>
                    <a:gd name="connsiteX18" fmla="*/ 121444 w 659606"/>
                    <a:gd name="connsiteY18" fmla="*/ 316706 h 823913"/>
                    <a:gd name="connsiteX19" fmla="*/ 128588 w 659606"/>
                    <a:gd name="connsiteY19" fmla="*/ 109538 h 823913"/>
                    <a:gd name="connsiteX20" fmla="*/ 154781 w 659606"/>
                    <a:gd name="connsiteY20" fmla="*/ 0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59606" h="823913">
                      <a:moveTo>
                        <a:pt x="154781" y="0"/>
                      </a:moveTo>
                      <a:lnTo>
                        <a:pt x="154781" y="0"/>
                      </a:lnTo>
                      <a:lnTo>
                        <a:pt x="154781" y="11906"/>
                      </a:lnTo>
                      <a:lnTo>
                        <a:pt x="271463" y="140494"/>
                      </a:lnTo>
                      <a:lnTo>
                        <a:pt x="264319" y="133350"/>
                      </a:lnTo>
                      <a:lnTo>
                        <a:pt x="304800" y="171450"/>
                      </a:lnTo>
                      <a:lnTo>
                        <a:pt x="295275" y="269081"/>
                      </a:lnTo>
                      <a:lnTo>
                        <a:pt x="411956" y="176213"/>
                      </a:lnTo>
                      <a:lnTo>
                        <a:pt x="569119" y="273844"/>
                      </a:lnTo>
                      <a:lnTo>
                        <a:pt x="659606" y="395288"/>
                      </a:lnTo>
                      <a:lnTo>
                        <a:pt x="614363" y="523875"/>
                      </a:lnTo>
                      <a:lnTo>
                        <a:pt x="488156" y="738188"/>
                      </a:lnTo>
                      <a:lnTo>
                        <a:pt x="347663" y="823913"/>
                      </a:lnTo>
                      <a:lnTo>
                        <a:pt x="214313" y="771525"/>
                      </a:lnTo>
                      <a:lnTo>
                        <a:pt x="97631" y="657225"/>
                      </a:lnTo>
                      <a:lnTo>
                        <a:pt x="16669" y="540544"/>
                      </a:lnTo>
                      <a:lnTo>
                        <a:pt x="0" y="407194"/>
                      </a:lnTo>
                      <a:lnTo>
                        <a:pt x="14288" y="366713"/>
                      </a:lnTo>
                      <a:lnTo>
                        <a:pt x="121444" y="316706"/>
                      </a:lnTo>
                      <a:lnTo>
                        <a:pt x="128588" y="109538"/>
                      </a:lnTo>
                      <a:lnTo>
                        <a:pt x="15478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Полилиния 13"/>
                <p:cNvSpPr>
                  <a:spLocks noChangeAspect="1"/>
                </p:cNvSpPr>
                <p:nvPr/>
              </p:nvSpPr>
              <p:spPr>
                <a:xfrm>
                  <a:off x="3393281" y="3407569"/>
                  <a:ext cx="914400" cy="788194"/>
                </a:xfrm>
                <a:custGeom>
                  <a:avLst/>
                  <a:gdLst>
                    <a:gd name="connsiteX0" fmla="*/ 0 w 914400"/>
                    <a:gd name="connsiteY0" fmla="*/ 485775 h 788194"/>
                    <a:gd name="connsiteX1" fmla="*/ 147638 w 914400"/>
                    <a:gd name="connsiteY1" fmla="*/ 383381 h 788194"/>
                    <a:gd name="connsiteX2" fmla="*/ 238125 w 914400"/>
                    <a:gd name="connsiteY2" fmla="*/ 171450 h 788194"/>
                    <a:gd name="connsiteX3" fmla="*/ 354807 w 914400"/>
                    <a:gd name="connsiteY3" fmla="*/ 219075 h 788194"/>
                    <a:gd name="connsiteX4" fmla="*/ 502444 w 914400"/>
                    <a:gd name="connsiteY4" fmla="*/ 130969 h 788194"/>
                    <a:gd name="connsiteX5" fmla="*/ 576263 w 914400"/>
                    <a:gd name="connsiteY5" fmla="*/ 0 h 788194"/>
                    <a:gd name="connsiteX6" fmla="*/ 631032 w 914400"/>
                    <a:gd name="connsiteY6" fmla="*/ 42862 h 788194"/>
                    <a:gd name="connsiteX7" fmla="*/ 745332 w 914400"/>
                    <a:gd name="connsiteY7" fmla="*/ 273844 h 788194"/>
                    <a:gd name="connsiteX8" fmla="*/ 892969 w 914400"/>
                    <a:gd name="connsiteY8" fmla="*/ 271462 h 788194"/>
                    <a:gd name="connsiteX9" fmla="*/ 914400 w 914400"/>
                    <a:gd name="connsiteY9" fmla="*/ 338137 h 788194"/>
                    <a:gd name="connsiteX10" fmla="*/ 819150 w 914400"/>
                    <a:gd name="connsiteY10" fmla="*/ 592931 h 788194"/>
                    <a:gd name="connsiteX11" fmla="*/ 769144 w 914400"/>
                    <a:gd name="connsiteY11" fmla="*/ 571500 h 788194"/>
                    <a:gd name="connsiteX12" fmla="*/ 683419 w 914400"/>
                    <a:gd name="connsiteY12" fmla="*/ 621506 h 788194"/>
                    <a:gd name="connsiteX13" fmla="*/ 561975 w 914400"/>
                    <a:gd name="connsiteY13" fmla="*/ 538162 h 788194"/>
                    <a:gd name="connsiteX14" fmla="*/ 500063 w 914400"/>
                    <a:gd name="connsiteY14" fmla="*/ 631031 h 788194"/>
                    <a:gd name="connsiteX15" fmla="*/ 428625 w 914400"/>
                    <a:gd name="connsiteY15" fmla="*/ 557212 h 788194"/>
                    <a:gd name="connsiteX16" fmla="*/ 385763 w 914400"/>
                    <a:gd name="connsiteY16" fmla="*/ 716756 h 788194"/>
                    <a:gd name="connsiteX17" fmla="*/ 309563 w 914400"/>
                    <a:gd name="connsiteY17" fmla="*/ 714375 h 788194"/>
                    <a:gd name="connsiteX18" fmla="*/ 114300 w 914400"/>
                    <a:gd name="connsiteY18" fmla="*/ 788194 h 788194"/>
                    <a:gd name="connsiteX19" fmla="*/ 119063 w 914400"/>
                    <a:gd name="connsiteY19" fmla="*/ 759619 h 788194"/>
                    <a:gd name="connsiteX20" fmla="*/ 164307 w 914400"/>
                    <a:gd name="connsiteY20" fmla="*/ 678656 h 788194"/>
                    <a:gd name="connsiteX21" fmla="*/ 161925 w 914400"/>
                    <a:gd name="connsiteY21" fmla="*/ 657225 h 788194"/>
                    <a:gd name="connsiteX22" fmla="*/ 152400 w 914400"/>
                    <a:gd name="connsiteY22" fmla="*/ 638175 h 788194"/>
                    <a:gd name="connsiteX23" fmla="*/ 150019 w 914400"/>
                    <a:gd name="connsiteY23" fmla="*/ 628650 h 788194"/>
                    <a:gd name="connsiteX24" fmla="*/ 142875 w 914400"/>
                    <a:gd name="connsiteY24" fmla="*/ 623887 h 788194"/>
                    <a:gd name="connsiteX25" fmla="*/ 138113 w 914400"/>
                    <a:gd name="connsiteY25" fmla="*/ 616744 h 788194"/>
                    <a:gd name="connsiteX26" fmla="*/ 130969 w 914400"/>
                    <a:gd name="connsiteY26" fmla="*/ 611981 h 788194"/>
                    <a:gd name="connsiteX27" fmla="*/ 128588 w 914400"/>
                    <a:gd name="connsiteY27" fmla="*/ 609600 h 788194"/>
                    <a:gd name="connsiteX28" fmla="*/ 0 w 914400"/>
                    <a:gd name="connsiteY28" fmla="*/ 485775 h 78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14400" h="788194">
                      <a:moveTo>
                        <a:pt x="0" y="485775"/>
                      </a:moveTo>
                      <a:lnTo>
                        <a:pt x="147638" y="383381"/>
                      </a:lnTo>
                      <a:lnTo>
                        <a:pt x="238125" y="171450"/>
                      </a:lnTo>
                      <a:lnTo>
                        <a:pt x="354807" y="219075"/>
                      </a:lnTo>
                      <a:lnTo>
                        <a:pt x="502444" y="130969"/>
                      </a:lnTo>
                      <a:lnTo>
                        <a:pt x="576263" y="0"/>
                      </a:lnTo>
                      <a:lnTo>
                        <a:pt x="631032" y="42862"/>
                      </a:lnTo>
                      <a:lnTo>
                        <a:pt x="745332" y="273844"/>
                      </a:lnTo>
                      <a:lnTo>
                        <a:pt x="892969" y="271462"/>
                      </a:lnTo>
                      <a:lnTo>
                        <a:pt x="914400" y="338137"/>
                      </a:lnTo>
                      <a:lnTo>
                        <a:pt x="819150" y="592931"/>
                      </a:lnTo>
                      <a:lnTo>
                        <a:pt x="769144" y="571500"/>
                      </a:lnTo>
                      <a:lnTo>
                        <a:pt x="683419" y="621506"/>
                      </a:lnTo>
                      <a:lnTo>
                        <a:pt x="561975" y="538162"/>
                      </a:lnTo>
                      <a:lnTo>
                        <a:pt x="500063" y="631031"/>
                      </a:lnTo>
                      <a:lnTo>
                        <a:pt x="428625" y="557212"/>
                      </a:lnTo>
                      <a:lnTo>
                        <a:pt x="385763" y="716756"/>
                      </a:lnTo>
                      <a:lnTo>
                        <a:pt x="309563" y="714375"/>
                      </a:lnTo>
                      <a:lnTo>
                        <a:pt x="114300" y="788194"/>
                      </a:lnTo>
                      <a:lnTo>
                        <a:pt x="119063" y="759619"/>
                      </a:lnTo>
                      <a:lnTo>
                        <a:pt x="164307" y="678656"/>
                      </a:lnTo>
                      <a:cubicBezTo>
                        <a:pt x="163513" y="671512"/>
                        <a:pt x="163953" y="664121"/>
                        <a:pt x="161925" y="657225"/>
                      </a:cubicBezTo>
                      <a:cubicBezTo>
                        <a:pt x="159922" y="650414"/>
                        <a:pt x="152400" y="638175"/>
                        <a:pt x="152400" y="638175"/>
                      </a:cubicBezTo>
                      <a:cubicBezTo>
                        <a:pt x="151606" y="635000"/>
                        <a:pt x="151834" y="631373"/>
                        <a:pt x="150019" y="628650"/>
                      </a:cubicBezTo>
                      <a:cubicBezTo>
                        <a:pt x="148431" y="626269"/>
                        <a:pt x="144899" y="625911"/>
                        <a:pt x="142875" y="623887"/>
                      </a:cubicBezTo>
                      <a:cubicBezTo>
                        <a:pt x="140852" y="621864"/>
                        <a:pt x="140136" y="618767"/>
                        <a:pt x="138113" y="616744"/>
                      </a:cubicBezTo>
                      <a:cubicBezTo>
                        <a:pt x="136089" y="614720"/>
                        <a:pt x="133259" y="613698"/>
                        <a:pt x="130969" y="611981"/>
                      </a:cubicBezTo>
                      <a:cubicBezTo>
                        <a:pt x="130071" y="611308"/>
                        <a:pt x="129382" y="610394"/>
                        <a:pt x="128588" y="609600"/>
                      </a:cubicBezTo>
                      <a:lnTo>
                        <a:pt x="0" y="48577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5" name="Полилиния 14"/>
                <p:cNvSpPr>
                  <a:spLocks noChangeAspect="1"/>
                </p:cNvSpPr>
                <p:nvPr/>
              </p:nvSpPr>
              <p:spPr>
                <a:xfrm>
                  <a:off x="4212431" y="3762375"/>
                  <a:ext cx="926307" cy="509588"/>
                </a:xfrm>
                <a:custGeom>
                  <a:avLst/>
                  <a:gdLst>
                    <a:gd name="connsiteX0" fmla="*/ 0 w 926307"/>
                    <a:gd name="connsiteY0" fmla="*/ 235744 h 509588"/>
                    <a:gd name="connsiteX1" fmla="*/ 64294 w 926307"/>
                    <a:gd name="connsiteY1" fmla="*/ 95250 h 509588"/>
                    <a:gd name="connsiteX2" fmla="*/ 235744 w 926307"/>
                    <a:gd name="connsiteY2" fmla="*/ 38100 h 509588"/>
                    <a:gd name="connsiteX3" fmla="*/ 273844 w 926307"/>
                    <a:gd name="connsiteY3" fmla="*/ 0 h 509588"/>
                    <a:gd name="connsiteX4" fmla="*/ 404813 w 926307"/>
                    <a:gd name="connsiteY4" fmla="*/ 0 h 509588"/>
                    <a:gd name="connsiteX5" fmla="*/ 523875 w 926307"/>
                    <a:gd name="connsiteY5" fmla="*/ 19050 h 509588"/>
                    <a:gd name="connsiteX6" fmla="*/ 542925 w 926307"/>
                    <a:gd name="connsiteY6" fmla="*/ 47625 h 509588"/>
                    <a:gd name="connsiteX7" fmla="*/ 569119 w 926307"/>
                    <a:gd name="connsiteY7" fmla="*/ 171450 h 509588"/>
                    <a:gd name="connsiteX8" fmla="*/ 650082 w 926307"/>
                    <a:gd name="connsiteY8" fmla="*/ 233363 h 509588"/>
                    <a:gd name="connsiteX9" fmla="*/ 790575 w 926307"/>
                    <a:gd name="connsiteY9" fmla="*/ 157163 h 509588"/>
                    <a:gd name="connsiteX10" fmla="*/ 888207 w 926307"/>
                    <a:gd name="connsiteY10" fmla="*/ 166688 h 509588"/>
                    <a:gd name="connsiteX11" fmla="*/ 878682 w 926307"/>
                    <a:gd name="connsiteY11" fmla="*/ 335756 h 509588"/>
                    <a:gd name="connsiteX12" fmla="*/ 926307 w 926307"/>
                    <a:gd name="connsiteY12" fmla="*/ 454819 h 509588"/>
                    <a:gd name="connsiteX13" fmla="*/ 881063 w 926307"/>
                    <a:gd name="connsiteY13" fmla="*/ 464344 h 509588"/>
                    <a:gd name="connsiteX14" fmla="*/ 778669 w 926307"/>
                    <a:gd name="connsiteY14" fmla="*/ 404813 h 509588"/>
                    <a:gd name="connsiteX15" fmla="*/ 557213 w 926307"/>
                    <a:gd name="connsiteY15" fmla="*/ 500063 h 509588"/>
                    <a:gd name="connsiteX16" fmla="*/ 421482 w 926307"/>
                    <a:gd name="connsiteY16" fmla="*/ 407194 h 509588"/>
                    <a:gd name="connsiteX17" fmla="*/ 245269 w 926307"/>
                    <a:gd name="connsiteY17" fmla="*/ 431006 h 509588"/>
                    <a:gd name="connsiteX18" fmla="*/ 80963 w 926307"/>
                    <a:gd name="connsiteY18" fmla="*/ 509588 h 509588"/>
                    <a:gd name="connsiteX19" fmla="*/ 114300 w 926307"/>
                    <a:gd name="connsiteY19" fmla="*/ 419100 h 509588"/>
                    <a:gd name="connsiteX20" fmla="*/ 57150 w 926307"/>
                    <a:gd name="connsiteY20" fmla="*/ 271463 h 509588"/>
                    <a:gd name="connsiteX21" fmla="*/ 0 w 926307"/>
                    <a:gd name="connsiteY21" fmla="*/ 235744 h 50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26307" h="509588">
                      <a:moveTo>
                        <a:pt x="0" y="235744"/>
                      </a:moveTo>
                      <a:lnTo>
                        <a:pt x="64294" y="95250"/>
                      </a:lnTo>
                      <a:lnTo>
                        <a:pt x="235744" y="38100"/>
                      </a:lnTo>
                      <a:lnTo>
                        <a:pt x="273844" y="0"/>
                      </a:lnTo>
                      <a:lnTo>
                        <a:pt x="404813" y="0"/>
                      </a:lnTo>
                      <a:lnTo>
                        <a:pt x="523875" y="19050"/>
                      </a:lnTo>
                      <a:lnTo>
                        <a:pt x="542925" y="47625"/>
                      </a:lnTo>
                      <a:lnTo>
                        <a:pt x="569119" y="171450"/>
                      </a:lnTo>
                      <a:lnTo>
                        <a:pt x="650082" y="233363"/>
                      </a:lnTo>
                      <a:lnTo>
                        <a:pt x="790575" y="157163"/>
                      </a:lnTo>
                      <a:lnTo>
                        <a:pt x="888207" y="166688"/>
                      </a:lnTo>
                      <a:lnTo>
                        <a:pt x="878682" y="335756"/>
                      </a:lnTo>
                      <a:lnTo>
                        <a:pt x="926307" y="454819"/>
                      </a:lnTo>
                      <a:lnTo>
                        <a:pt x="881063" y="464344"/>
                      </a:lnTo>
                      <a:lnTo>
                        <a:pt x="778669" y="404813"/>
                      </a:lnTo>
                      <a:lnTo>
                        <a:pt x="557213" y="500063"/>
                      </a:lnTo>
                      <a:lnTo>
                        <a:pt x="421482" y="407194"/>
                      </a:lnTo>
                      <a:lnTo>
                        <a:pt x="245269" y="431006"/>
                      </a:lnTo>
                      <a:lnTo>
                        <a:pt x="80963" y="509588"/>
                      </a:lnTo>
                      <a:lnTo>
                        <a:pt x="114300" y="419100"/>
                      </a:lnTo>
                      <a:lnTo>
                        <a:pt x="57150" y="271463"/>
                      </a:lnTo>
                      <a:lnTo>
                        <a:pt x="0" y="2357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6" name="Полилиния 15"/>
                <p:cNvSpPr>
                  <a:spLocks noChangeAspect="1"/>
                </p:cNvSpPr>
                <p:nvPr/>
              </p:nvSpPr>
              <p:spPr>
                <a:xfrm>
                  <a:off x="4998244" y="3188494"/>
                  <a:ext cx="621506" cy="1073944"/>
                </a:xfrm>
                <a:custGeom>
                  <a:avLst/>
                  <a:gdLst>
                    <a:gd name="connsiteX0" fmla="*/ 50006 w 621506"/>
                    <a:gd name="connsiteY0" fmla="*/ 416719 h 1073944"/>
                    <a:gd name="connsiteX1" fmla="*/ 133350 w 621506"/>
                    <a:gd name="connsiteY1" fmla="*/ 381000 h 1073944"/>
                    <a:gd name="connsiteX2" fmla="*/ 202406 w 621506"/>
                    <a:gd name="connsiteY2" fmla="*/ 180975 h 1073944"/>
                    <a:gd name="connsiteX3" fmla="*/ 297656 w 621506"/>
                    <a:gd name="connsiteY3" fmla="*/ 178594 h 1073944"/>
                    <a:gd name="connsiteX4" fmla="*/ 338137 w 621506"/>
                    <a:gd name="connsiteY4" fmla="*/ 0 h 1073944"/>
                    <a:gd name="connsiteX5" fmla="*/ 619125 w 621506"/>
                    <a:gd name="connsiteY5" fmla="*/ 40481 h 1073944"/>
                    <a:gd name="connsiteX6" fmla="*/ 621506 w 621506"/>
                    <a:gd name="connsiteY6" fmla="*/ 257175 h 1073944"/>
                    <a:gd name="connsiteX7" fmla="*/ 502444 w 621506"/>
                    <a:gd name="connsiteY7" fmla="*/ 516731 h 1073944"/>
                    <a:gd name="connsiteX8" fmla="*/ 516731 w 621506"/>
                    <a:gd name="connsiteY8" fmla="*/ 671512 h 1073944"/>
                    <a:gd name="connsiteX9" fmla="*/ 523875 w 621506"/>
                    <a:gd name="connsiteY9" fmla="*/ 742950 h 1073944"/>
                    <a:gd name="connsiteX10" fmla="*/ 461962 w 621506"/>
                    <a:gd name="connsiteY10" fmla="*/ 897731 h 1073944"/>
                    <a:gd name="connsiteX11" fmla="*/ 447675 w 621506"/>
                    <a:gd name="connsiteY11" fmla="*/ 1073944 h 1073944"/>
                    <a:gd name="connsiteX12" fmla="*/ 378619 w 621506"/>
                    <a:gd name="connsiteY12" fmla="*/ 1014412 h 1073944"/>
                    <a:gd name="connsiteX13" fmla="*/ 247650 w 621506"/>
                    <a:gd name="connsiteY13" fmla="*/ 1031081 h 1073944"/>
                    <a:gd name="connsiteX14" fmla="*/ 147637 w 621506"/>
                    <a:gd name="connsiteY14" fmla="*/ 1028700 h 1073944"/>
                    <a:gd name="connsiteX15" fmla="*/ 97631 w 621506"/>
                    <a:gd name="connsiteY15" fmla="*/ 916781 h 1073944"/>
                    <a:gd name="connsiteX16" fmla="*/ 95250 w 621506"/>
                    <a:gd name="connsiteY16" fmla="*/ 731044 h 1073944"/>
                    <a:gd name="connsiteX17" fmla="*/ 0 w 621506"/>
                    <a:gd name="connsiteY17" fmla="*/ 511969 h 1073944"/>
                    <a:gd name="connsiteX18" fmla="*/ 50006 w 621506"/>
                    <a:gd name="connsiteY18" fmla="*/ 416719 h 107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1506" h="1073944">
                      <a:moveTo>
                        <a:pt x="50006" y="416719"/>
                      </a:moveTo>
                      <a:lnTo>
                        <a:pt x="133350" y="381000"/>
                      </a:lnTo>
                      <a:lnTo>
                        <a:pt x="202406" y="180975"/>
                      </a:lnTo>
                      <a:lnTo>
                        <a:pt x="297656" y="178594"/>
                      </a:lnTo>
                      <a:lnTo>
                        <a:pt x="338137" y="0"/>
                      </a:lnTo>
                      <a:lnTo>
                        <a:pt x="619125" y="40481"/>
                      </a:lnTo>
                      <a:cubicBezTo>
                        <a:pt x="619919" y="112712"/>
                        <a:pt x="620712" y="184944"/>
                        <a:pt x="621506" y="257175"/>
                      </a:cubicBezTo>
                      <a:lnTo>
                        <a:pt x="502444" y="516731"/>
                      </a:lnTo>
                      <a:lnTo>
                        <a:pt x="516731" y="671512"/>
                      </a:lnTo>
                      <a:lnTo>
                        <a:pt x="523875" y="742950"/>
                      </a:lnTo>
                      <a:lnTo>
                        <a:pt x="461962" y="897731"/>
                      </a:lnTo>
                      <a:lnTo>
                        <a:pt x="447675" y="1073944"/>
                      </a:lnTo>
                      <a:lnTo>
                        <a:pt x="378619" y="1014412"/>
                      </a:lnTo>
                      <a:lnTo>
                        <a:pt x="247650" y="1031081"/>
                      </a:lnTo>
                      <a:lnTo>
                        <a:pt x="147637" y="1028700"/>
                      </a:lnTo>
                      <a:lnTo>
                        <a:pt x="97631" y="916781"/>
                      </a:lnTo>
                      <a:cubicBezTo>
                        <a:pt x="96837" y="854869"/>
                        <a:pt x="96044" y="792956"/>
                        <a:pt x="95250" y="731044"/>
                      </a:cubicBezTo>
                      <a:lnTo>
                        <a:pt x="0" y="511969"/>
                      </a:lnTo>
                      <a:lnTo>
                        <a:pt x="50006" y="41671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7" name="Полилиния 16"/>
                <p:cNvSpPr>
                  <a:spLocks noChangeAspect="1"/>
                </p:cNvSpPr>
                <p:nvPr/>
              </p:nvSpPr>
              <p:spPr>
                <a:xfrm>
                  <a:off x="5434013" y="3217069"/>
                  <a:ext cx="561975" cy="1200150"/>
                </a:xfrm>
                <a:custGeom>
                  <a:avLst/>
                  <a:gdLst>
                    <a:gd name="connsiteX0" fmla="*/ 226218 w 561975"/>
                    <a:gd name="connsiteY0" fmla="*/ 33337 h 1200150"/>
                    <a:gd name="connsiteX1" fmla="*/ 352425 w 561975"/>
                    <a:gd name="connsiteY1" fmla="*/ 7144 h 1200150"/>
                    <a:gd name="connsiteX2" fmla="*/ 330993 w 561975"/>
                    <a:gd name="connsiteY2" fmla="*/ 152400 h 1200150"/>
                    <a:gd name="connsiteX3" fmla="*/ 457200 w 561975"/>
                    <a:gd name="connsiteY3" fmla="*/ 185737 h 1200150"/>
                    <a:gd name="connsiteX4" fmla="*/ 561975 w 561975"/>
                    <a:gd name="connsiteY4" fmla="*/ 188119 h 1200150"/>
                    <a:gd name="connsiteX5" fmla="*/ 514350 w 561975"/>
                    <a:gd name="connsiteY5" fmla="*/ 338137 h 1200150"/>
                    <a:gd name="connsiteX6" fmla="*/ 471487 w 561975"/>
                    <a:gd name="connsiteY6" fmla="*/ 407194 h 1200150"/>
                    <a:gd name="connsiteX7" fmla="*/ 366712 w 561975"/>
                    <a:gd name="connsiteY7" fmla="*/ 504825 h 1200150"/>
                    <a:gd name="connsiteX8" fmla="*/ 357187 w 561975"/>
                    <a:gd name="connsiteY8" fmla="*/ 576262 h 1200150"/>
                    <a:gd name="connsiteX9" fmla="*/ 378618 w 561975"/>
                    <a:gd name="connsiteY9" fmla="*/ 614362 h 1200150"/>
                    <a:gd name="connsiteX10" fmla="*/ 333375 w 561975"/>
                    <a:gd name="connsiteY10" fmla="*/ 776287 h 1200150"/>
                    <a:gd name="connsiteX11" fmla="*/ 388143 w 561975"/>
                    <a:gd name="connsiteY11" fmla="*/ 845344 h 1200150"/>
                    <a:gd name="connsiteX12" fmla="*/ 390525 w 561975"/>
                    <a:gd name="connsiteY12" fmla="*/ 921544 h 1200150"/>
                    <a:gd name="connsiteX13" fmla="*/ 471487 w 561975"/>
                    <a:gd name="connsiteY13" fmla="*/ 916781 h 1200150"/>
                    <a:gd name="connsiteX14" fmla="*/ 421481 w 561975"/>
                    <a:gd name="connsiteY14" fmla="*/ 1083469 h 1200150"/>
                    <a:gd name="connsiteX15" fmla="*/ 452437 w 561975"/>
                    <a:gd name="connsiteY15" fmla="*/ 1200150 h 1200150"/>
                    <a:gd name="connsiteX16" fmla="*/ 245268 w 561975"/>
                    <a:gd name="connsiteY16" fmla="*/ 1121569 h 1200150"/>
                    <a:gd name="connsiteX17" fmla="*/ 0 w 561975"/>
                    <a:gd name="connsiteY17" fmla="*/ 1166812 h 1200150"/>
                    <a:gd name="connsiteX18" fmla="*/ 16668 w 561975"/>
                    <a:gd name="connsiteY18" fmla="*/ 1016794 h 1200150"/>
                    <a:gd name="connsiteX19" fmla="*/ 26193 w 561975"/>
                    <a:gd name="connsiteY19" fmla="*/ 885825 h 1200150"/>
                    <a:gd name="connsiteX20" fmla="*/ 90487 w 561975"/>
                    <a:gd name="connsiteY20" fmla="*/ 719137 h 1200150"/>
                    <a:gd name="connsiteX21" fmla="*/ 76200 w 561975"/>
                    <a:gd name="connsiteY21" fmla="*/ 483394 h 1200150"/>
                    <a:gd name="connsiteX22" fmla="*/ 188118 w 561975"/>
                    <a:gd name="connsiteY22" fmla="*/ 226219 h 1200150"/>
                    <a:gd name="connsiteX23" fmla="*/ 183356 w 561975"/>
                    <a:gd name="connsiteY23" fmla="*/ 0 h 1200150"/>
                    <a:gd name="connsiteX24" fmla="*/ 226218 w 561975"/>
                    <a:gd name="connsiteY24" fmla="*/ 33337 h 120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61975" h="1200150">
                      <a:moveTo>
                        <a:pt x="226218" y="33337"/>
                      </a:moveTo>
                      <a:lnTo>
                        <a:pt x="352425" y="7144"/>
                      </a:lnTo>
                      <a:lnTo>
                        <a:pt x="330993" y="152400"/>
                      </a:lnTo>
                      <a:lnTo>
                        <a:pt x="457200" y="185737"/>
                      </a:lnTo>
                      <a:lnTo>
                        <a:pt x="561975" y="188119"/>
                      </a:lnTo>
                      <a:lnTo>
                        <a:pt x="514350" y="338137"/>
                      </a:lnTo>
                      <a:lnTo>
                        <a:pt x="471487" y="407194"/>
                      </a:lnTo>
                      <a:lnTo>
                        <a:pt x="366712" y="504825"/>
                      </a:lnTo>
                      <a:lnTo>
                        <a:pt x="357187" y="576262"/>
                      </a:lnTo>
                      <a:lnTo>
                        <a:pt x="378618" y="614362"/>
                      </a:lnTo>
                      <a:lnTo>
                        <a:pt x="333375" y="776287"/>
                      </a:lnTo>
                      <a:lnTo>
                        <a:pt x="388143" y="845344"/>
                      </a:lnTo>
                      <a:lnTo>
                        <a:pt x="390525" y="921544"/>
                      </a:lnTo>
                      <a:lnTo>
                        <a:pt x="471487" y="916781"/>
                      </a:lnTo>
                      <a:lnTo>
                        <a:pt x="421481" y="1083469"/>
                      </a:lnTo>
                      <a:lnTo>
                        <a:pt x="452437" y="1200150"/>
                      </a:lnTo>
                      <a:lnTo>
                        <a:pt x="245268" y="1121569"/>
                      </a:lnTo>
                      <a:lnTo>
                        <a:pt x="0" y="1166812"/>
                      </a:lnTo>
                      <a:lnTo>
                        <a:pt x="16668" y="1016794"/>
                      </a:lnTo>
                      <a:lnTo>
                        <a:pt x="26193" y="885825"/>
                      </a:lnTo>
                      <a:lnTo>
                        <a:pt x="90487" y="719137"/>
                      </a:lnTo>
                      <a:lnTo>
                        <a:pt x="76200" y="483394"/>
                      </a:lnTo>
                      <a:lnTo>
                        <a:pt x="188118" y="226219"/>
                      </a:lnTo>
                      <a:lnTo>
                        <a:pt x="183356" y="0"/>
                      </a:lnTo>
                      <a:lnTo>
                        <a:pt x="226218" y="3333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8" name="Полилиния 17"/>
                <p:cNvSpPr>
                  <a:spLocks noChangeAspect="1"/>
                </p:cNvSpPr>
                <p:nvPr/>
              </p:nvSpPr>
              <p:spPr>
                <a:xfrm>
                  <a:off x="4229100" y="4169569"/>
                  <a:ext cx="721519" cy="447675"/>
                </a:xfrm>
                <a:custGeom>
                  <a:avLst/>
                  <a:gdLst>
                    <a:gd name="connsiteX0" fmla="*/ 0 w 721519"/>
                    <a:gd name="connsiteY0" fmla="*/ 214312 h 447675"/>
                    <a:gd name="connsiteX1" fmla="*/ 42863 w 721519"/>
                    <a:gd name="connsiteY1" fmla="*/ 178594 h 447675"/>
                    <a:gd name="connsiteX2" fmla="*/ 66675 w 721519"/>
                    <a:gd name="connsiteY2" fmla="*/ 95250 h 447675"/>
                    <a:gd name="connsiteX3" fmla="*/ 235744 w 721519"/>
                    <a:gd name="connsiteY3" fmla="*/ 16669 h 447675"/>
                    <a:gd name="connsiteX4" fmla="*/ 404813 w 721519"/>
                    <a:gd name="connsiteY4" fmla="*/ 0 h 447675"/>
                    <a:gd name="connsiteX5" fmla="*/ 547688 w 721519"/>
                    <a:gd name="connsiteY5" fmla="*/ 97631 h 447675"/>
                    <a:gd name="connsiteX6" fmla="*/ 661988 w 721519"/>
                    <a:gd name="connsiteY6" fmla="*/ 40481 h 447675"/>
                    <a:gd name="connsiteX7" fmla="*/ 721519 w 721519"/>
                    <a:gd name="connsiteY7" fmla="*/ 119062 h 447675"/>
                    <a:gd name="connsiteX8" fmla="*/ 640556 w 721519"/>
                    <a:gd name="connsiteY8" fmla="*/ 254794 h 447675"/>
                    <a:gd name="connsiteX9" fmla="*/ 616744 w 721519"/>
                    <a:gd name="connsiteY9" fmla="*/ 245269 h 447675"/>
                    <a:gd name="connsiteX10" fmla="*/ 526256 w 721519"/>
                    <a:gd name="connsiteY10" fmla="*/ 361950 h 447675"/>
                    <a:gd name="connsiteX11" fmla="*/ 531019 w 721519"/>
                    <a:gd name="connsiteY11" fmla="*/ 428625 h 447675"/>
                    <a:gd name="connsiteX12" fmla="*/ 521494 w 721519"/>
                    <a:gd name="connsiteY12" fmla="*/ 447675 h 447675"/>
                    <a:gd name="connsiteX13" fmla="*/ 414338 w 721519"/>
                    <a:gd name="connsiteY13" fmla="*/ 411956 h 447675"/>
                    <a:gd name="connsiteX14" fmla="*/ 283369 w 721519"/>
                    <a:gd name="connsiteY14" fmla="*/ 390525 h 447675"/>
                    <a:gd name="connsiteX15" fmla="*/ 130969 w 721519"/>
                    <a:gd name="connsiteY15" fmla="*/ 400050 h 447675"/>
                    <a:gd name="connsiteX16" fmla="*/ 126206 w 721519"/>
                    <a:gd name="connsiteY16" fmla="*/ 257175 h 447675"/>
                    <a:gd name="connsiteX17" fmla="*/ 0 w 721519"/>
                    <a:gd name="connsiteY17" fmla="*/ 214312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1519" h="447675">
                      <a:moveTo>
                        <a:pt x="0" y="214312"/>
                      </a:moveTo>
                      <a:lnTo>
                        <a:pt x="42863" y="178594"/>
                      </a:lnTo>
                      <a:lnTo>
                        <a:pt x="66675" y="95250"/>
                      </a:lnTo>
                      <a:lnTo>
                        <a:pt x="235744" y="16669"/>
                      </a:lnTo>
                      <a:lnTo>
                        <a:pt x="404813" y="0"/>
                      </a:lnTo>
                      <a:lnTo>
                        <a:pt x="547688" y="97631"/>
                      </a:lnTo>
                      <a:lnTo>
                        <a:pt x="661988" y="40481"/>
                      </a:lnTo>
                      <a:lnTo>
                        <a:pt x="721519" y="119062"/>
                      </a:lnTo>
                      <a:lnTo>
                        <a:pt x="640556" y="254794"/>
                      </a:lnTo>
                      <a:lnTo>
                        <a:pt x="616744" y="245269"/>
                      </a:lnTo>
                      <a:lnTo>
                        <a:pt x="526256" y="361950"/>
                      </a:lnTo>
                      <a:lnTo>
                        <a:pt x="531019" y="428625"/>
                      </a:lnTo>
                      <a:lnTo>
                        <a:pt x="521494" y="447675"/>
                      </a:lnTo>
                      <a:lnTo>
                        <a:pt x="414338" y="411956"/>
                      </a:lnTo>
                      <a:lnTo>
                        <a:pt x="283369" y="390525"/>
                      </a:lnTo>
                      <a:lnTo>
                        <a:pt x="130969" y="400050"/>
                      </a:lnTo>
                      <a:lnTo>
                        <a:pt x="126206" y="257175"/>
                      </a:lnTo>
                      <a:lnTo>
                        <a:pt x="0" y="2143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19" name="Полилиния 18"/>
                <p:cNvSpPr>
                  <a:spLocks noChangeAspect="1"/>
                </p:cNvSpPr>
                <p:nvPr/>
              </p:nvSpPr>
              <p:spPr>
                <a:xfrm>
                  <a:off x="3509963" y="3948113"/>
                  <a:ext cx="819150" cy="569118"/>
                </a:xfrm>
                <a:custGeom>
                  <a:avLst/>
                  <a:gdLst>
                    <a:gd name="connsiteX0" fmla="*/ 150018 w 819150"/>
                    <a:gd name="connsiteY0" fmla="*/ 497681 h 569118"/>
                    <a:gd name="connsiteX1" fmla="*/ 138112 w 819150"/>
                    <a:gd name="connsiteY1" fmla="*/ 440531 h 569118"/>
                    <a:gd name="connsiteX2" fmla="*/ 23812 w 819150"/>
                    <a:gd name="connsiteY2" fmla="*/ 404812 h 569118"/>
                    <a:gd name="connsiteX3" fmla="*/ 0 w 819150"/>
                    <a:gd name="connsiteY3" fmla="*/ 240506 h 569118"/>
                    <a:gd name="connsiteX4" fmla="*/ 190500 w 819150"/>
                    <a:gd name="connsiteY4" fmla="*/ 171450 h 569118"/>
                    <a:gd name="connsiteX5" fmla="*/ 271462 w 819150"/>
                    <a:gd name="connsiteY5" fmla="*/ 176212 h 569118"/>
                    <a:gd name="connsiteX6" fmla="*/ 309562 w 819150"/>
                    <a:gd name="connsiteY6" fmla="*/ 21431 h 569118"/>
                    <a:gd name="connsiteX7" fmla="*/ 383381 w 819150"/>
                    <a:gd name="connsiteY7" fmla="*/ 85725 h 569118"/>
                    <a:gd name="connsiteX8" fmla="*/ 445293 w 819150"/>
                    <a:gd name="connsiteY8" fmla="*/ 0 h 569118"/>
                    <a:gd name="connsiteX9" fmla="*/ 569118 w 819150"/>
                    <a:gd name="connsiteY9" fmla="*/ 83343 h 569118"/>
                    <a:gd name="connsiteX10" fmla="*/ 654843 w 819150"/>
                    <a:gd name="connsiteY10" fmla="*/ 23812 h 569118"/>
                    <a:gd name="connsiteX11" fmla="*/ 764381 w 819150"/>
                    <a:gd name="connsiteY11" fmla="*/ 80962 h 569118"/>
                    <a:gd name="connsiteX12" fmla="*/ 819150 w 819150"/>
                    <a:gd name="connsiteY12" fmla="*/ 233362 h 569118"/>
                    <a:gd name="connsiteX13" fmla="*/ 757237 w 819150"/>
                    <a:gd name="connsiteY13" fmla="*/ 402431 h 569118"/>
                    <a:gd name="connsiteX14" fmla="*/ 723900 w 819150"/>
                    <a:gd name="connsiteY14" fmla="*/ 433387 h 569118"/>
                    <a:gd name="connsiteX15" fmla="*/ 673893 w 819150"/>
                    <a:gd name="connsiteY15" fmla="*/ 461962 h 569118"/>
                    <a:gd name="connsiteX16" fmla="*/ 597693 w 819150"/>
                    <a:gd name="connsiteY16" fmla="*/ 564356 h 569118"/>
                    <a:gd name="connsiteX17" fmla="*/ 519112 w 819150"/>
                    <a:gd name="connsiteY17" fmla="*/ 569118 h 569118"/>
                    <a:gd name="connsiteX18" fmla="*/ 295275 w 819150"/>
                    <a:gd name="connsiteY18" fmla="*/ 485775 h 569118"/>
                    <a:gd name="connsiteX19" fmla="*/ 150018 w 819150"/>
                    <a:gd name="connsiteY19" fmla="*/ 497681 h 569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9150" h="569118">
                      <a:moveTo>
                        <a:pt x="150018" y="497681"/>
                      </a:moveTo>
                      <a:lnTo>
                        <a:pt x="138112" y="440531"/>
                      </a:lnTo>
                      <a:lnTo>
                        <a:pt x="23812" y="404812"/>
                      </a:lnTo>
                      <a:lnTo>
                        <a:pt x="0" y="240506"/>
                      </a:lnTo>
                      <a:lnTo>
                        <a:pt x="190500" y="171450"/>
                      </a:lnTo>
                      <a:lnTo>
                        <a:pt x="271462" y="176212"/>
                      </a:lnTo>
                      <a:lnTo>
                        <a:pt x="309562" y="21431"/>
                      </a:lnTo>
                      <a:lnTo>
                        <a:pt x="383381" y="85725"/>
                      </a:lnTo>
                      <a:lnTo>
                        <a:pt x="445293" y="0"/>
                      </a:lnTo>
                      <a:lnTo>
                        <a:pt x="569118" y="83343"/>
                      </a:lnTo>
                      <a:lnTo>
                        <a:pt x="654843" y="23812"/>
                      </a:lnTo>
                      <a:lnTo>
                        <a:pt x="764381" y="80962"/>
                      </a:lnTo>
                      <a:lnTo>
                        <a:pt x="819150" y="233362"/>
                      </a:lnTo>
                      <a:lnTo>
                        <a:pt x="757237" y="402431"/>
                      </a:lnTo>
                      <a:lnTo>
                        <a:pt x="723900" y="433387"/>
                      </a:lnTo>
                      <a:lnTo>
                        <a:pt x="673893" y="461962"/>
                      </a:lnTo>
                      <a:lnTo>
                        <a:pt x="597693" y="564356"/>
                      </a:lnTo>
                      <a:lnTo>
                        <a:pt x="519112" y="569118"/>
                      </a:lnTo>
                      <a:lnTo>
                        <a:pt x="295275" y="485775"/>
                      </a:lnTo>
                      <a:lnTo>
                        <a:pt x="150018" y="49768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0" name="Полилиния 19"/>
                <p:cNvSpPr>
                  <a:spLocks noChangeAspect="1"/>
                </p:cNvSpPr>
                <p:nvPr/>
              </p:nvSpPr>
              <p:spPr>
                <a:xfrm>
                  <a:off x="4872038" y="4164806"/>
                  <a:ext cx="573881" cy="621507"/>
                </a:xfrm>
                <a:custGeom>
                  <a:avLst/>
                  <a:gdLst>
                    <a:gd name="connsiteX0" fmla="*/ 0 w 573881"/>
                    <a:gd name="connsiteY0" fmla="*/ 254794 h 621507"/>
                    <a:gd name="connsiteX1" fmla="*/ 64293 w 573881"/>
                    <a:gd name="connsiteY1" fmla="*/ 283369 h 621507"/>
                    <a:gd name="connsiteX2" fmla="*/ 119062 w 573881"/>
                    <a:gd name="connsiteY2" fmla="*/ 395288 h 621507"/>
                    <a:gd name="connsiteX3" fmla="*/ 121443 w 573881"/>
                    <a:gd name="connsiteY3" fmla="*/ 469107 h 621507"/>
                    <a:gd name="connsiteX4" fmla="*/ 140493 w 573881"/>
                    <a:gd name="connsiteY4" fmla="*/ 528638 h 621507"/>
                    <a:gd name="connsiteX5" fmla="*/ 207168 w 573881"/>
                    <a:gd name="connsiteY5" fmla="*/ 621507 h 621507"/>
                    <a:gd name="connsiteX6" fmla="*/ 340518 w 573881"/>
                    <a:gd name="connsiteY6" fmla="*/ 559594 h 621507"/>
                    <a:gd name="connsiteX7" fmla="*/ 307181 w 573881"/>
                    <a:gd name="connsiteY7" fmla="*/ 545307 h 621507"/>
                    <a:gd name="connsiteX8" fmla="*/ 311943 w 573881"/>
                    <a:gd name="connsiteY8" fmla="*/ 476250 h 621507"/>
                    <a:gd name="connsiteX9" fmla="*/ 452437 w 573881"/>
                    <a:gd name="connsiteY9" fmla="*/ 288132 h 621507"/>
                    <a:gd name="connsiteX10" fmla="*/ 559593 w 573881"/>
                    <a:gd name="connsiteY10" fmla="*/ 245269 h 621507"/>
                    <a:gd name="connsiteX11" fmla="*/ 573881 w 573881"/>
                    <a:gd name="connsiteY11" fmla="*/ 97632 h 621507"/>
                    <a:gd name="connsiteX12" fmla="*/ 502443 w 573881"/>
                    <a:gd name="connsiteY12" fmla="*/ 38100 h 621507"/>
                    <a:gd name="connsiteX13" fmla="*/ 378618 w 573881"/>
                    <a:gd name="connsiteY13" fmla="*/ 54769 h 621507"/>
                    <a:gd name="connsiteX14" fmla="*/ 266700 w 573881"/>
                    <a:gd name="connsiteY14" fmla="*/ 47625 h 621507"/>
                    <a:gd name="connsiteX15" fmla="*/ 223837 w 573881"/>
                    <a:gd name="connsiteY15" fmla="*/ 61913 h 621507"/>
                    <a:gd name="connsiteX16" fmla="*/ 114300 w 573881"/>
                    <a:gd name="connsiteY16" fmla="*/ 0 h 621507"/>
                    <a:gd name="connsiteX17" fmla="*/ 9525 w 573881"/>
                    <a:gd name="connsiteY17" fmla="*/ 45244 h 621507"/>
                    <a:gd name="connsiteX18" fmla="*/ 71437 w 573881"/>
                    <a:gd name="connsiteY18" fmla="*/ 114300 h 621507"/>
                    <a:gd name="connsiteX19" fmla="*/ 0 w 573881"/>
                    <a:gd name="connsiteY19" fmla="*/ 254794 h 62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3881" h="621507">
                      <a:moveTo>
                        <a:pt x="0" y="254794"/>
                      </a:moveTo>
                      <a:lnTo>
                        <a:pt x="64293" y="283369"/>
                      </a:lnTo>
                      <a:lnTo>
                        <a:pt x="119062" y="395288"/>
                      </a:lnTo>
                      <a:cubicBezTo>
                        <a:pt x="119856" y="419894"/>
                        <a:pt x="120649" y="444501"/>
                        <a:pt x="121443" y="469107"/>
                      </a:cubicBezTo>
                      <a:lnTo>
                        <a:pt x="140493" y="528638"/>
                      </a:lnTo>
                      <a:lnTo>
                        <a:pt x="207168" y="621507"/>
                      </a:lnTo>
                      <a:lnTo>
                        <a:pt x="340518" y="559594"/>
                      </a:lnTo>
                      <a:lnTo>
                        <a:pt x="307181" y="545307"/>
                      </a:lnTo>
                      <a:lnTo>
                        <a:pt x="311943" y="476250"/>
                      </a:lnTo>
                      <a:lnTo>
                        <a:pt x="452437" y="288132"/>
                      </a:lnTo>
                      <a:lnTo>
                        <a:pt x="559593" y="245269"/>
                      </a:lnTo>
                      <a:lnTo>
                        <a:pt x="573881" y="97632"/>
                      </a:lnTo>
                      <a:lnTo>
                        <a:pt x="502443" y="38100"/>
                      </a:lnTo>
                      <a:lnTo>
                        <a:pt x="378618" y="54769"/>
                      </a:lnTo>
                      <a:lnTo>
                        <a:pt x="266700" y="47625"/>
                      </a:lnTo>
                      <a:lnTo>
                        <a:pt x="223837" y="61913"/>
                      </a:lnTo>
                      <a:lnTo>
                        <a:pt x="114300" y="0"/>
                      </a:lnTo>
                      <a:lnTo>
                        <a:pt x="9525" y="45244"/>
                      </a:lnTo>
                      <a:lnTo>
                        <a:pt x="71437" y="114300"/>
                      </a:lnTo>
                      <a:lnTo>
                        <a:pt x="0" y="25479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1" name="Полилиния 20"/>
                <p:cNvSpPr>
                  <a:spLocks noChangeAspect="1"/>
                </p:cNvSpPr>
                <p:nvPr/>
              </p:nvSpPr>
              <p:spPr>
                <a:xfrm>
                  <a:off x="5181600" y="4338638"/>
                  <a:ext cx="723900" cy="726281"/>
                </a:xfrm>
                <a:custGeom>
                  <a:avLst/>
                  <a:gdLst>
                    <a:gd name="connsiteX0" fmla="*/ 228600 w 723900"/>
                    <a:gd name="connsiteY0" fmla="*/ 726281 h 726281"/>
                    <a:gd name="connsiteX1" fmla="*/ 130969 w 723900"/>
                    <a:gd name="connsiteY1" fmla="*/ 642937 h 726281"/>
                    <a:gd name="connsiteX2" fmla="*/ 173831 w 723900"/>
                    <a:gd name="connsiteY2" fmla="*/ 557212 h 726281"/>
                    <a:gd name="connsiteX3" fmla="*/ 150019 w 723900"/>
                    <a:gd name="connsiteY3" fmla="*/ 461962 h 726281"/>
                    <a:gd name="connsiteX4" fmla="*/ 0 w 723900"/>
                    <a:gd name="connsiteY4" fmla="*/ 371475 h 726281"/>
                    <a:gd name="connsiteX5" fmla="*/ 2381 w 723900"/>
                    <a:gd name="connsiteY5" fmla="*/ 295275 h 726281"/>
                    <a:gd name="connsiteX6" fmla="*/ 140494 w 723900"/>
                    <a:gd name="connsiteY6" fmla="*/ 119062 h 726281"/>
                    <a:gd name="connsiteX7" fmla="*/ 254794 w 723900"/>
                    <a:gd name="connsiteY7" fmla="*/ 69056 h 726281"/>
                    <a:gd name="connsiteX8" fmla="*/ 259556 w 723900"/>
                    <a:gd name="connsiteY8" fmla="*/ 38100 h 726281"/>
                    <a:gd name="connsiteX9" fmla="*/ 504825 w 723900"/>
                    <a:gd name="connsiteY9" fmla="*/ 0 h 726281"/>
                    <a:gd name="connsiteX10" fmla="*/ 702469 w 723900"/>
                    <a:gd name="connsiteY10" fmla="*/ 76200 h 726281"/>
                    <a:gd name="connsiteX11" fmla="*/ 723900 w 723900"/>
                    <a:gd name="connsiteY11" fmla="*/ 159543 h 726281"/>
                    <a:gd name="connsiteX12" fmla="*/ 711994 w 723900"/>
                    <a:gd name="connsiteY12" fmla="*/ 295275 h 726281"/>
                    <a:gd name="connsiteX13" fmla="*/ 671513 w 723900"/>
                    <a:gd name="connsiteY13" fmla="*/ 419100 h 726281"/>
                    <a:gd name="connsiteX14" fmla="*/ 633413 w 723900"/>
                    <a:gd name="connsiteY14" fmla="*/ 504825 h 726281"/>
                    <a:gd name="connsiteX15" fmla="*/ 461963 w 723900"/>
                    <a:gd name="connsiteY15" fmla="*/ 588168 h 726281"/>
                    <a:gd name="connsiteX16" fmla="*/ 247650 w 723900"/>
                    <a:gd name="connsiteY16" fmla="*/ 619125 h 726281"/>
                    <a:gd name="connsiteX17" fmla="*/ 228600 w 723900"/>
                    <a:gd name="connsiteY17" fmla="*/ 726281 h 726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3900" h="726281">
                      <a:moveTo>
                        <a:pt x="228600" y="726281"/>
                      </a:moveTo>
                      <a:lnTo>
                        <a:pt x="130969" y="642937"/>
                      </a:lnTo>
                      <a:lnTo>
                        <a:pt x="173831" y="557212"/>
                      </a:lnTo>
                      <a:lnTo>
                        <a:pt x="150019" y="461962"/>
                      </a:lnTo>
                      <a:lnTo>
                        <a:pt x="0" y="371475"/>
                      </a:lnTo>
                      <a:cubicBezTo>
                        <a:pt x="794" y="346075"/>
                        <a:pt x="1587" y="320675"/>
                        <a:pt x="2381" y="295275"/>
                      </a:cubicBezTo>
                      <a:lnTo>
                        <a:pt x="140494" y="119062"/>
                      </a:lnTo>
                      <a:lnTo>
                        <a:pt x="254794" y="69056"/>
                      </a:lnTo>
                      <a:lnTo>
                        <a:pt x="259556" y="38100"/>
                      </a:lnTo>
                      <a:lnTo>
                        <a:pt x="504825" y="0"/>
                      </a:lnTo>
                      <a:lnTo>
                        <a:pt x="702469" y="76200"/>
                      </a:lnTo>
                      <a:lnTo>
                        <a:pt x="723900" y="159543"/>
                      </a:lnTo>
                      <a:lnTo>
                        <a:pt x="711994" y="295275"/>
                      </a:lnTo>
                      <a:lnTo>
                        <a:pt x="671513" y="419100"/>
                      </a:lnTo>
                      <a:lnTo>
                        <a:pt x="633413" y="504825"/>
                      </a:lnTo>
                      <a:lnTo>
                        <a:pt x="461963" y="588168"/>
                      </a:lnTo>
                      <a:lnTo>
                        <a:pt x="247650" y="619125"/>
                      </a:lnTo>
                      <a:lnTo>
                        <a:pt x="228600" y="72628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2" name="Полилиния 21"/>
                <p:cNvSpPr>
                  <a:spLocks noChangeAspect="1"/>
                </p:cNvSpPr>
                <p:nvPr/>
              </p:nvSpPr>
              <p:spPr>
                <a:xfrm>
                  <a:off x="4045744" y="4381500"/>
                  <a:ext cx="785812" cy="845344"/>
                </a:xfrm>
                <a:custGeom>
                  <a:avLst/>
                  <a:gdLst>
                    <a:gd name="connsiteX0" fmla="*/ 95250 w 785812"/>
                    <a:gd name="connsiteY0" fmla="*/ 545306 h 845344"/>
                    <a:gd name="connsiteX1" fmla="*/ 0 w 785812"/>
                    <a:gd name="connsiteY1" fmla="*/ 488156 h 845344"/>
                    <a:gd name="connsiteX2" fmla="*/ 76200 w 785812"/>
                    <a:gd name="connsiteY2" fmla="*/ 431006 h 845344"/>
                    <a:gd name="connsiteX3" fmla="*/ 97631 w 785812"/>
                    <a:gd name="connsiteY3" fmla="*/ 383381 h 845344"/>
                    <a:gd name="connsiteX4" fmla="*/ 59531 w 785812"/>
                    <a:gd name="connsiteY4" fmla="*/ 138113 h 845344"/>
                    <a:gd name="connsiteX5" fmla="*/ 145256 w 785812"/>
                    <a:gd name="connsiteY5" fmla="*/ 19050 h 845344"/>
                    <a:gd name="connsiteX6" fmla="*/ 185737 w 785812"/>
                    <a:gd name="connsiteY6" fmla="*/ 0 h 845344"/>
                    <a:gd name="connsiteX7" fmla="*/ 311944 w 785812"/>
                    <a:gd name="connsiteY7" fmla="*/ 50006 h 845344"/>
                    <a:gd name="connsiteX8" fmla="*/ 311944 w 785812"/>
                    <a:gd name="connsiteY8" fmla="*/ 166688 h 845344"/>
                    <a:gd name="connsiteX9" fmla="*/ 316706 w 785812"/>
                    <a:gd name="connsiteY9" fmla="*/ 183356 h 845344"/>
                    <a:gd name="connsiteX10" fmla="*/ 464344 w 785812"/>
                    <a:gd name="connsiteY10" fmla="*/ 178594 h 845344"/>
                    <a:gd name="connsiteX11" fmla="*/ 600075 w 785812"/>
                    <a:gd name="connsiteY11" fmla="*/ 202406 h 845344"/>
                    <a:gd name="connsiteX12" fmla="*/ 707231 w 785812"/>
                    <a:gd name="connsiteY12" fmla="*/ 238125 h 845344"/>
                    <a:gd name="connsiteX13" fmla="*/ 595312 w 785812"/>
                    <a:gd name="connsiteY13" fmla="*/ 304800 h 845344"/>
                    <a:gd name="connsiteX14" fmla="*/ 611981 w 785812"/>
                    <a:gd name="connsiteY14" fmla="*/ 426244 h 845344"/>
                    <a:gd name="connsiteX15" fmla="*/ 731044 w 785812"/>
                    <a:gd name="connsiteY15" fmla="*/ 652463 h 845344"/>
                    <a:gd name="connsiteX16" fmla="*/ 785812 w 785812"/>
                    <a:gd name="connsiteY16" fmla="*/ 845344 h 845344"/>
                    <a:gd name="connsiteX17" fmla="*/ 711994 w 785812"/>
                    <a:gd name="connsiteY17" fmla="*/ 804863 h 845344"/>
                    <a:gd name="connsiteX18" fmla="*/ 588169 w 785812"/>
                    <a:gd name="connsiteY18" fmla="*/ 845344 h 845344"/>
                    <a:gd name="connsiteX19" fmla="*/ 561975 w 785812"/>
                    <a:gd name="connsiteY19" fmla="*/ 709613 h 845344"/>
                    <a:gd name="connsiteX20" fmla="*/ 485775 w 785812"/>
                    <a:gd name="connsiteY20" fmla="*/ 700088 h 845344"/>
                    <a:gd name="connsiteX21" fmla="*/ 419100 w 785812"/>
                    <a:gd name="connsiteY21" fmla="*/ 621506 h 845344"/>
                    <a:gd name="connsiteX22" fmla="*/ 292894 w 785812"/>
                    <a:gd name="connsiteY22" fmla="*/ 552450 h 845344"/>
                    <a:gd name="connsiteX23" fmla="*/ 183356 w 785812"/>
                    <a:gd name="connsiteY23" fmla="*/ 497681 h 845344"/>
                    <a:gd name="connsiteX24" fmla="*/ 95250 w 785812"/>
                    <a:gd name="connsiteY24" fmla="*/ 545306 h 845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85812" h="845344">
                      <a:moveTo>
                        <a:pt x="95250" y="545306"/>
                      </a:moveTo>
                      <a:lnTo>
                        <a:pt x="0" y="488156"/>
                      </a:lnTo>
                      <a:lnTo>
                        <a:pt x="76200" y="431006"/>
                      </a:lnTo>
                      <a:lnTo>
                        <a:pt x="97631" y="383381"/>
                      </a:lnTo>
                      <a:lnTo>
                        <a:pt x="59531" y="138113"/>
                      </a:lnTo>
                      <a:lnTo>
                        <a:pt x="145256" y="19050"/>
                      </a:lnTo>
                      <a:lnTo>
                        <a:pt x="185737" y="0"/>
                      </a:lnTo>
                      <a:lnTo>
                        <a:pt x="311944" y="50006"/>
                      </a:lnTo>
                      <a:lnTo>
                        <a:pt x="311944" y="166688"/>
                      </a:lnTo>
                      <a:lnTo>
                        <a:pt x="316706" y="183356"/>
                      </a:lnTo>
                      <a:lnTo>
                        <a:pt x="464344" y="178594"/>
                      </a:lnTo>
                      <a:lnTo>
                        <a:pt x="600075" y="202406"/>
                      </a:lnTo>
                      <a:lnTo>
                        <a:pt x="707231" y="238125"/>
                      </a:lnTo>
                      <a:lnTo>
                        <a:pt x="595312" y="304800"/>
                      </a:lnTo>
                      <a:lnTo>
                        <a:pt x="611981" y="426244"/>
                      </a:lnTo>
                      <a:lnTo>
                        <a:pt x="731044" y="652463"/>
                      </a:lnTo>
                      <a:lnTo>
                        <a:pt x="785812" y="845344"/>
                      </a:lnTo>
                      <a:lnTo>
                        <a:pt x="711994" y="804863"/>
                      </a:lnTo>
                      <a:lnTo>
                        <a:pt x="588169" y="845344"/>
                      </a:lnTo>
                      <a:lnTo>
                        <a:pt x="561975" y="709613"/>
                      </a:lnTo>
                      <a:lnTo>
                        <a:pt x="485775" y="700088"/>
                      </a:lnTo>
                      <a:lnTo>
                        <a:pt x="419100" y="621506"/>
                      </a:lnTo>
                      <a:lnTo>
                        <a:pt x="292894" y="552450"/>
                      </a:lnTo>
                      <a:lnTo>
                        <a:pt x="183356" y="497681"/>
                      </a:lnTo>
                      <a:lnTo>
                        <a:pt x="95250" y="54530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3" name="Полилиния 22"/>
                <p:cNvSpPr>
                  <a:spLocks noChangeAspect="1"/>
                </p:cNvSpPr>
                <p:nvPr/>
              </p:nvSpPr>
              <p:spPr>
                <a:xfrm>
                  <a:off x="4641056" y="4412456"/>
                  <a:ext cx="773907" cy="931069"/>
                </a:xfrm>
                <a:custGeom>
                  <a:avLst/>
                  <a:gdLst>
                    <a:gd name="connsiteX0" fmla="*/ 388144 w 773907"/>
                    <a:gd name="connsiteY0" fmla="*/ 931069 h 931069"/>
                    <a:gd name="connsiteX1" fmla="*/ 180975 w 773907"/>
                    <a:gd name="connsiteY1" fmla="*/ 816769 h 931069"/>
                    <a:gd name="connsiteX2" fmla="*/ 138113 w 773907"/>
                    <a:gd name="connsiteY2" fmla="*/ 607219 h 931069"/>
                    <a:gd name="connsiteX3" fmla="*/ 19050 w 773907"/>
                    <a:gd name="connsiteY3" fmla="*/ 397669 h 931069"/>
                    <a:gd name="connsiteX4" fmla="*/ 0 w 773907"/>
                    <a:gd name="connsiteY4" fmla="*/ 266700 h 931069"/>
                    <a:gd name="connsiteX5" fmla="*/ 109538 w 773907"/>
                    <a:gd name="connsiteY5" fmla="*/ 209550 h 931069"/>
                    <a:gd name="connsiteX6" fmla="*/ 114300 w 773907"/>
                    <a:gd name="connsiteY6" fmla="*/ 119063 h 931069"/>
                    <a:gd name="connsiteX7" fmla="*/ 202407 w 773907"/>
                    <a:gd name="connsiteY7" fmla="*/ 0 h 931069"/>
                    <a:gd name="connsiteX8" fmla="*/ 302419 w 773907"/>
                    <a:gd name="connsiteY8" fmla="*/ 40482 h 931069"/>
                    <a:gd name="connsiteX9" fmla="*/ 345282 w 773907"/>
                    <a:gd name="connsiteY9" fmla="*/ 140494 h 931069"/>
                    <a:gd name="connsiteX10" fmla="*/ 352425 w 773907"/>
                    <a:gd name="connsiteY10" fmla="*/ 228600 h 931069"/>
                    <a:gd name="connsiteX11" fmla="*/ 373857 w 773907"/>
                    <a:gd name="connsiteY11" fmla="*/ 276225 h 931069"/>
                    <a:gd name="connsiteX12" fmla="*/ 440532 w 773907"/>
                    <a:gd name="connsiteY12" fmla="*/ 371475 h 931069"/>
                    <a:gd name="connsiteX13" fmla="*/ 578644 w 773907"/>
                    <a:gd name="connsiteY13" fmla="*/ 311944 h 931069"/>
                    <a:gd name="connsiteX14" fmla="*/ 690563 w 773907"/>
                    <a:gd name="connsiteY14" fmla="*/ 390525 h 931069"/>
                    <a:gd name="connsiteX15" fmla="*/ 711994 w 773907"/>
                    <a:gd name="connsiteY15" fmla="*/ 481013 h 931069"/>
                    <a:gd name="connsiteX16" fmla="*/ 673894 w 773907"/>
                    <a:gd name="connsiteY16" fmla="*/ 566738 h 931069"/>
                    <a:gd name="connsiteX17" fmla="*/ 773907 w 773907"/>
                    <a:gd name="connsiteY17" fmla="*/ 650082 h 931069"/>
                    <a:gd name="connsiteX18" fmla="*/ 769144 w 773907"/>
                    <a:gd name="connsiteY18" fmla="*/ 707232 h 931069"/>
                    <a:gd name="connsiteX19" fmla="*/ 578644 w 773907"/>
                    <a:gd name="connsiteY19" fmla="*/ 628650 h 931069"/>
                    <a:gd name="connsiteX20" fmla="*/ 445294 w 773907"/>
                    <a:gd name="connsiteY20" fmla="*/ 492919 h 931069"/>
                    <a:gd name="connsiteX21" fmla="*/ 392907 w 773907"/>
                    <a:gd name="connsiteY21" fmla="*/ 661988 h 931069"/>
                    <a:gd name="connsiteX22" fmla="*/ 388144 w 773907"/>
                    <a:gd name="connsiteY22" fmla="*/ 931069 h 93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73907" h="931069">
                      <a:moveTo>
                        <a:pt x="388144" y="931069"/>
                      </a:moveTo>
                      <a:lnTo>
                        <a:pt x="180975" y="816769"/>
                      </a:lnTo>
                      <a:lnTo>
                        <a:pt x="138113" y="607219"/>
                      </a:lnTo>
                      <a:lnTo>
                        <a:pt x="19050" y="397669"/>
                      </a:lnTo>
                      <a:lnTo>
                        <a:pt x="0" y="266700"/>
                      </a:lnTo>
                      <a:lnTo>
                        <a:pt x="109538" y="209550"/>
                      </a:lnTo>
                      <a:lnTo>
                        <a:pt x="114300" y="119063"/>
                      </a:lnTo>
                      <a:lnTo>
                        <a:pt x="202407" y="0"/>
                      </a:lnTo>
                      <a:lnTo>
                        <a:pt x="302419" y="40482"/>
                      </a:lnTo>
                      <a:lnTo>
                        <a:pt x="345282" y="140494"/>
                      </a:lnTo>
                      <a:lnTo>
                        <a:pt x="352425" y="228600"/>
                      </a:lnTo>
                      <a:lnTo>
                        <a:pt x="373857" y="276225"/>
                      </a:lnTo>
                      <a:lnTo>
                        <a:pt x="440532" y="371475"/>
                      </a:lnTo>
                      <a:lnTo>
                        <a:pt x="578644" y="311944"/>
                      </a:lnTo>
                      <a:lnTo>
                        <a:pt x="690563" y="390525"/>
                      </a:lnTo>
                      <a:lnTo>
                        <a:pt x="711994" y="481013"/>
                      </a:lnTo>
                      <a:lnTo>
                        <a:pt x="673894" y="566738"/>
                      </a:lnTo>
                      <a:lnTo>
                        <a:pt x="773907" y="650082"/>
                      </a:lnTo>
                      <a:lnTo>
                        <a:pt x="769144" y="707232"/>
                      </a:lnTo>
                      <a:lnTo>
                        <a:pt x="578644" y="628650"/>
                      </a:lnTo>
                      <a:lnTo>
                        <a:pt x="445294" y="492919"/>
                      </a:lnTo>
                      <a:lnTo>
                        <a:pt x="392907" y="661988"/>
                      </a:lnTo>
                      <a:cubicBezTo>
                        <a:pt x="391319" y="752475"/>
                        <a:pt x="389732" y="842963"/>
                        <a:pt x="388144" y="931069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4" name="Полилиния 23"/>
                <p:cNvSpPr>
                  <a:spLocks noChangeAspect="1"/>
                </p:cNvSpPr>
                <p:nvPr/>
              </p:nvSpPr>
              <p:spPr>
                <a:xfrm>
                  <a:off x="4967288" y="4907756"/>
                  <a:ext cx="714375" cy="1121569"/>
                </a:xfrm>
                <a:custGeom>
                  <a:avLst/>
                  <a:gdLst>
                    <a:gd name="connsiteX0" fmla="*/ 447675 w 714375"/>
                    <a:gd name="connsiteY0" fmla="*/ 209550 h 1121569"/>
                    <a:gd name="connsiteX1" fmla="*/ 419100 w 714375"/>
                    <a:gd name="connsiteY1" fmla="*/ 361950 h 1121569"/>
                    <a:gd name="connsiteX2" fmla="*/ 607218 w 714375"/>
                    <a:gd name="connsiteY2" fmla="*/ 731044 h 1121569"/>
                    <a:gd name="connsiteX3" fmla="*/ 714375 w 714375"/>
                    <a:gd name="connsiteY3" fmla="*/ 831057 h 1121569"/>
                    <a:gd name="connsiteX4" fmla="*/ 704850 w 714375"/>
                    <a:gd name="connsiteY4" fmla="*/ 938213 h 1121569"/>
                    <a:gd name="connsiteX5" fmla="*/ 626268 w 714375"/>
                    <a:gd name="connsiteY5" fmla="*/ 1009650 h 1121569"/>
                    <a:gd name="connsiteX6" fmla="*/ 611981 w 714375"/>
                    <a:gd name="connsiteY6" fmla="*/ 1121569 h 1121569"/>
                    <a:gd name="connsiteX7" fmla="*/ 440531 w 714375"/>
                    <a:gd name="connsiteY7" fmla="*/ 1031082 h 1121569"/>
                    <a:gd name="connsiteX8" fmla="*/ 197643 w 714375"/>
                    <a:gd name="connsiteY8" fmla="*/ 1007269 h 1121569"/>
                    <a:gd name="connsiteX9" fmla="*/ 221456 w 714375"/>
                    <a:gd name="connsiteY9" fmla="*/ 940594 h 1121569"/>
                    <a:gd name="connsiteX10" fmla="*/ 0 w 714375"/>
                    <a:gd name="connsiteY10" fmla="*/ 878682 h 1121569"/>
                    <a:gd name="connsiteX11" fmla="*/ 50006 w 714375"/>
                    <a:gd name="connsiteY11" fmla="*/ 740569 h 1121569"/>
                    <a:gd name="connsiteX12" fmla="*/ 64293 w 714375"/>
                    <a:gd name="connsiteY12" fmla="*/ 428625 h 1121569"/>
                    <a:gd name="connsiteX13" fmla="*/ 76200 w 714375"/>
                    <a:gd name="connsiteY13" fmla="*/ 147638 h 1121569"/>
                    <a:gd name="connsiteX14" fmla="*/ 121443 w 714375"/>
                    <a:gd name="connsiteY14" fmla="*/ 0 h 1121569"/>
                    <a:gd name="connsiteX15" fmla="*/ 252412 w 714375"/>
                    <a:gd name="connsiteY15" fmla="*/ 128588 h 1121569"/>
                    <a:gd name="connsiteX16" fmla="*/ 447675 w 714375"/>
                    <a:gd name="connsiteY16" fmla="*/ 209550 h 112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14375" h="1121569">
                      <a:moveTo>
                        <a:pt x="447675" y="209550"/>
                      </a:moveTo>
                      <a:lnTo>
                        <a:pt x="419100" y="361950"/>
                      </a:lnTo>
                      <a:lnTo>
                        <a:pt x="607218" y="731044"/>
                      </a:lnTo>
                      <a:lnTo>
                        <a:pt x="714375" y="831057"/>
                      </a:lnTo>
                      <a:lnTo>
                        <a:pt x="704850" y="938213"/>
                      </a:lnTo>
                      <a:lnTo>
                        <a:pt x="626268" y="1009650"/>
                      </a:lnTo>
                      <a:lnTo>
                        <a:pt x="611981" y="1121569"/>
                      </a:lnTo>
                      <a:lnTo>
                        <a:pt x="440531" y="1031082"/>
                      </a:lnTo>
                      <a:lnTo>
                        <a:pt x="197643" y="1007269"/>
                      </a:lnTo>
                      <a:lnTo>
                        <a:pt x="221456" y="940594"/>
                      </a:lnTo>
                      <a:lnTo>
                        <a:pt x="0" y="878682"/>
                      </a:lnTo>
                      <a:lnTo>
                        <a:pt x="50006" y="740569"/>
                      </a:lnTo>
                      <a:lnTo>
                        <a:pt x="64293" y="428625"/>
                      </a:lnTo>
                      <a:lnTo>
                        <a:pt x="76200" y="147638"/>
                      </a:lnTo>
                      <a:lnTo>
                        <a:pt x="121443" y="0"/>
                      </a:lnTo>
                      <a:lnTo>
                        <a:pt x="252412" y="128588"/>
                      </a:lnTo>
                      <a:lnTo>
                        <a:pt x="447675" y="2095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5" name="Полилиния 24"/>
                <p:cNvSpPr>
                  <a:spLocks noChangeAspect="1"/>
                </p:cNvSpPr>
                <p:nvPr/>
              </p:nvSpPr>
              <p:spPr>
                <a:xfrm>
                  <a:off x="4202906" y="5183981"/>
                  <a:ext cx="826294" cy="688182"/>
                </a:xfrm>
                <a:custGeom>
                  <a:avLst/>
                  <a:gdLst>
                    <a:gd name="connsiteX0" fmla="*/ 47625 w 826294"/>
                    <a:gd name="connsiteY0" fmla="*/ 330994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47625 w 826294"/>
                    <a:gd name="connsiteY12" fmla="*/ 330994 h 688182"/>
                    <a:gd name="connsiteX0" fmla="*/ 83342 w 826294"/>
                    <a:gd name="connsiteY0" fmla="*/ 316721 h 688182"/>
                    <a:gd name="connsiteX1" fmla="*/ 0 w 826294"/>
                    <a:gd name="connsiteY1" fmla="*/ 107157 h 688182"/>
                    <a:gd name="connsiteX2" fmla="*/ 259557 w 826294"/>
                    <a:gd name="connsiteY2" fmla="*/ 123825 h 688182"/>
                    <a:gd name="connsiteX3" fmla="*/ 428625 w 826294"/>
                    <a:gd name="connsiteY3" fmla="*/ 40482 h 688182"/>
                    <a:gd name="connsiteX4" fmla="*/ 559594 w 826294"/>
                    <a:gd name="connsiteY4" fmla="*/ 0 h 688182"/>
                    <a:gd name="connsiteX5" fmla="*/ 826294 w 826294"/>
                    <a:gd name="connsiteY5" fmla="*/ 154782 h 688182"/>
                    <a:gd name="connsiteX6" fmla="*/ 812007 w 826294"/>
                    <a:gd name="connsiteY6" fmla="*/ 466725 h 688182"/>
                    <a:gd name="connsiteX7" fmla="*/ 731044 w 826294"/>
                    <a:gd name="connsiteY7" fmla="*/ 678657 h 688182"/>
                    <a:gd name="connsiteX8" fmla="*/ 428625 w 826294"/>
                    <a:gd name="connsiteY8" fmla="*/ 688182 h 688182"/>
                    <a:gd name="connsiteX9" fmla="*/ 411957 w 826294"/>
                    <a:gd name="connsiteY9" fmla="*/ 592932 h 688182"/>
                    <a:gd name="connsiteX10" fmla="*/ 304800 w 826294"/>
                    <a:gd name="connsiteY10" fmla="*/ 569119 h 688182"/>
                    <a:gd name="connsiteX11" fmla="*/ 188119 w 826294"/>
                    <a:gd name="connsiteY11" fmla="*/ 523875 h 688182"/>
                    <a:gd name="connsiteX12" fmla="*/ 83342 w 826294"/>
                    <a:gd name="connsiteY12" fmla="*/ 316721 h 68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6294" h="688182">
                      <a:moveTo>
                        <a:pt x="83342" y="316721"/>
                      </a:moveTo>
                      <a:lnTo>
                        <a:pt x="0" y="107157"/>
                      </a:lnTo>
                      <a:lnTo>
                        <a:pt x="259557" y="123825"/>
                      </a:lnTo>
                      <a:lnTo>
                        <a:pt x="428625" y="40482"/>
                      </a:lnTo>
                      <a:lnTo>
                        <a:pt x="559594" y="0"/>
                      </a:lnTo>
                      <a:lnTo>
                        <a:pt x="826294" y="154782"/>
                      </a:lnTo>
                      <a:lnTo>
                        <a:pt x="812007" y="466725"/>
                      </a:lnTo>
                      <a:lnTo>
                        <a:pt x="731044" y="678657"/>
                      </a:lnTo>
                      <a:lnTo>
                        <a:pt x="428625" y="688182"/>
                      </a:lnTo>
                      <a:lnTo>
                        <a:pt x="411957" y="592932"/>
                      </a:lnTo>
                      <a:lnTo>
                        <a:pt x="304800" y="569119"/>
                      </a:lnTo>
                      <a:lnTo>
                        <a:pt x="188119" y="523875"/>
                      </a:lnTo>
                      <a:lnTo>
                        <a:pt x="83342" y="31672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6" name="Полилиния 25"/>
                <p:cNvSpPr>
                  <a:spLocks noChangeAspect="1"/>
                </p:cNvSpPr>
                <p:nvPr/>
              </p:nvSpPr>
              <p:spPr>
                <a:xfrm>
                  <a:off x="4633913" y="5781675"/>
                  <a:ext cx="838200" cy="692944"/>
                </a:xfrm>
                <a:custGeom>
                  <a:avLst/>
                  <a:gdLst>
                    <a:gd name="connsiteX0" fmla="*/ 0 w 838200"/>
                    <a:gd name="connsiteY0" fmla="*/ 90488 h 692944"/>
                    <a:gd name="connsiteX1" fmla="*/ 11906 w 838200"/>
                    <a:gd name="connsiteY1" fmla="*/ 280988 h 692944"/>
                    <a:gd name="connsiteX2" fmla="*/ 230981 w 838200"/>
                    <a:gd name="connsiteY2" fmla="*/ 285750 h 692944"/>
                    <a:gd name="connsiteX3" fmla="*/ 280987 w 838200"/>
                    <a:gd name="connsiteY3" fmla="*/ 447675 h 692944"/>
                    <a:gd name="connsiteX4" fmla="*/ 314325 w 838200"/>
                    <a:gd name="connsiteY4" fmla="*/ 573881 h 692944"/>
                    <a:gd name="connsiteX5" fmla="*/ 369093 w 838200"/>
                    <a:gd name="connsiteY5" fmla="*/ 666750 h 692944"/>
                    <a:gd name="connsiteX6" fmla="*/ 466725 w 838200"/>
                    <a:gd name="connsiteY6" fmla="*/ 692944 h 692944"/>
                    <a:gd name="connsiteX7" fmla="*/ 573881 w 838200"/>
                    <a:gd name="connsiteY7" fmla="*/ 678656 h 692944"/>
                    <a:gd name="connsiteX8" fmla="*/ 719137 w 838200"/>
                    <a:gd name="connsiteY8" fmla="*/ 631031 h 692944"/>
                    <a:gd name="connsiteX9" fmla="*/ 816768 w 838200"/>
                    <a:gd name="connsiteY9" fmla="*/ 511969 h 692944"/>
                    <a:gd name="connsiteX10" fmla="*/ 819150 w 838200"/>
                    <a:gd name="connsiteY10" fmla="*/ 350044 h 692944"/>
                    <a:gd name="connsiteX11" fmla="*/ 838200 w 838200"/>
                    <a:gd name="connsiteY11" fmla="*/ 195263 h 692944"/>
                    <a:gd name="connsiteX12" fmla="*/ 769143 w 838200"/>
                    <a:gd name="connsiteY12" fmla="*/ 154781 h 692944"/>
                    <a:gd name="connsiteX13" fmla="*/ 528637 w 838200"/>
                    <a:gd name="connsiteY13" fmla="*/ 128588 h 692944"/>
                    <a:gd name="connsiteX14" fmla="*/ 552450 w 838200"/>
                    <a:gd name="connsiteY14" fmla="*/ 59531 h 692944"/>
                    <a:gd name="connsiteX15" fmla="*/ 328612 w 838200"/>
                    <a:gd name="connsiteY15" fmla="*/ 0 h 692944"/>
                    <a:gd name="connsiteX16" fmla="*/ 302418 w 838200"/>
                    <a:gd name="connsiteY16" fmla="*/ 80963 h 692944"/>
                    <a:gd name="connsiteX17" fmla="*/ 0 w 838200"/>
                    <a:gd name="connsiteY17" fmla="*/ 90488 h 692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38200" h="692944">
                      <a:moveTo>
                        <a:pt x="0" y="90488"/>
                      </a:moveTo>
                      <a:lnTo>
                        <a:pt x="11906" y="280988"/>
                      </a:lnTo>
                      <a:lnTo>
                        <a:pt x="230981" y="285750"/>
                      </a:lnTo>
                      <a:lnTo>
                        <a:pt x="280987" y="447675"/>
                      </a:lnTo>
                      <a:lnTo>
                        <a:pt x="314325" y="573881"/>
                      </a:lnTo>
                      <a:lnTo>
                        <a:pt x="369093" y="666750"/>
                      </a:lnTo>
                      <a:lnTo>
                        <a:pt x="466725" y="692944"/>
                      </a:lnTo>
                      <a:lnTo>
                        <a:pt x="573881" y="678656"/>
                      </a:lnTo>
                      <a:lnTo>
                        <a:pt x="719137" y="631031"/>
                      </a:lnTo>
                      <a:lnTo>
                        <a:pt x="816768" y="511969"/>
                      </a:lnTo>
                      <a:lnTo>
                        <a:pt x="819150" y="350044"/>
                      </a:lnTo>
                      <a:lnTo>
                        <a:pt x="838200" y="195263"/>
                      </a:lnTo>
                      <a:lnTo>
                        <a:pt x="769143" y="154781"/>
                      </a:lnTo>
                      <a:lnTo>
                        <a:pt x="528637" y="128588"/>
                      </a:lnTo>
                      <a:lnTo>
                        <a:pt x="552450" y="59531"/>
                      </a:lnTo>
                      <a:lnTo>
                        <a:pt x="328612" y="0"/>
                      </a:lnTo>
                      <a:lnTo>
                        <a:pt x="302418" y="80963"/>
                      </a:lnTo>
                      <a:lnTo>
                        <a:pt x="0" y="904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7" name="Полилиния 26"/>
                <p:cNvSpPr>
                  <a:spLocks noChangeAspect="1"/>
                </p:cNvSpPr>
                <p:nvPr/>
              </p:nvSpPr>
              <p:spPr>
                <a:xfrm>
                  <a:off x="5188744" y="6305550"/>
                  <a:ext cx="431006" cy="452438"/>
                </a:xfrm>
                <a:custGeom>
                  <a:avLst/>
                  <a:gdLst>
                    <a:gd name="connsiteX0" fmla="*/ 0 w 431006"/>
                    <a:gd name="connsiteY0" fmla="*/ 154781 h 452438"/>
                    <a:gd name="connsiteX1" fmla="*/ 64294 w 431006"/>
                    <a:gd name="connsiteY1" fmla="*/ 254794 h 452438"/>
                    <a:gd name="connsiteX2" fmla="*/ 73819 w 431006"/>
                    <a:gd name="connsiteY2" fmla="*/ 330994 h 452438"/>
                    <a:gd name="connsiteX3" fmla="*/ 57150 w 431006"/>
                    <a:gd name="connsiteY3" fmla="*/ 397669 h 452438"/>
                    <a:gd name="connsiteX4" fmla="*/ 285750 w 431006"/>
                    <a:gd name="connsiteY4" fmla="*/ 438150 h 452438"/>
                    <a:gd name="connsiteX5" fmla="*/ 357187 w 431006"/>
                    <a:gd name="connsiteY5" fmla="*/ 452438 h 452438"/>
                    <a:gd name="connsiteX6" fmla="*/ 409575 w 431006"/>
                    <a:gd name="connsiteY6" fmla="*/ 359569 h 452438"/>
                    <a:gd name="connsiteX7" fmla="*/ 431006 w 431006"/>
                    <a:gd name="connsiteY7" fmla="*/ 190500 h 452438"/>
                    <a:gd name="connsiteX8" fmla="*/ 347662 w 431006"/>
                    <a:gd name="connsiteY8" fmla="*/ 164306 h 452438"/>
                    <a:gd name="connsiteX9" fmla="*/ 330994 w 431006"/>
                    <a:gd name="connsiteY9" fmla="*/ 0 h 452438"/>
                    <a:gd name="connsiteX10" fmla="*/ 250031 w 431006"/>
                    <a:gd name="connsiteY10" fmla="*/ 4763 h 452438"/>
                    <a:gd name="connsiteX11" fmla="*/ 169069 w 431006"/>
                    <a:gd name="connsiteY11" fmla="*/ 107156 h 452438"/>
                    <a:gd name="connsiteX12" fmla="*/ 0 w 431006"/>
                    <a:gd name="connsiteY12" fmla="*/ 154781 h 452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1006" h="452438">
                      <a:moveTo>
                        <a:pt x="0" y="154781"/>
                      </a:moveTo>
                      <a:lnTo>
                        <a:pt x="64294" y="254794"/>
                      </a:lnTo>
                      <a:lnTo>
                        <a:pt x="73819" y="330994"/>
                      </a:lnTo>
                      <a:lnTo>
                        <a:pt x="57150" y="397669"/>
                      </a:lnTo>
                      <a:lnTo>
                        <a:pt x="285750" y="438150"/>
                      </a:lnTo>
                      <a:lnTo>
                        <a:pt x="357187" y="452438"/>
                      </a:lnTo>
                      <a:lnTo>
                        <a:pt x="409575" y="359569"/>
                      </a:lnTo>
                      <a:lnTo>
                        <a:pt x="431006" y="190500"/>
                      </a:lnTo>
                      <a:lnTo>
                        <a:pt x="347662" y="164306"/>
                      </a:lnTo>
                      <a:lnTo>
                        <a:pt x="330994" y="0"/>
                      </a:lnTo>
                      <a:lnTo>
                        <a:pt x="250031" y="4763"/>
                      </a:lnTo>
                      <a:lnTo>
                        <a:pt x="169069" y="107156"/>
                      </a:lnTo>
                      <a:lnTo>
                        <a:pt x="0" y="15478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8" name="Полилиния 27"/>
                <p:cNvSpPr>
                  <a:spLocks noChangeAspect="1"/>
                </p:cNvSpPr>
                <p:nvPr/>
              </p:nvSpPr>
              <p:spPr>
                <a:xfrm>
                  <a:off x="3933825" y="4867275"/>
                  <a:ext cx="697706" cy="659606"/>
                </a:xfrm>
                <a:custGeom>
                  <a:avLst/>
                  <a:gdLst>
                    <a:gd name="connsiteX0" fmla="*/ 152400 w 697706"/>
                    <a:gd name="connsiteY0" fmla="*/ 659606 h 659606"/>
                    <a:gd name="connsiteX1" fmla="*/ 0 w 697706"/>
                    <a:gd name="connsiteY1" fmla="*/ 559594 h 659606"/>
                    <a:gd name="connsiteX2" fmla="*/ 40481 w 697706"/>
                    <a:gd name="connsiteY2" fmla="*/ 252413 h 659606"/>
                    <a:gd name="connsiteX3" fmla="*/ 85725 w 697706"/>
                    <a:gd name="connsiteY3" fmla="*/ 180975 h 659606"/>
                    <a:gd name="connsiteX4" fmla="*/ 90488 w 697706"/>
                    <a:gd name="connsiteY4" fmla="*/ 121444 h 659606"/>
                    <a:gd name="connsiteX5" fmla="*/ 66675 w 697706"/>
                    <a:gd name="connsiteY5" fmla="*/ 9525 h 659606"/>
                    <a:gd name="connsiteX6" fmla="*/ 119063 w 697706"/>
                    <a:gd name="connsiteY6" fmla="*/ 0 h 659606"/>
                    <a:gd name="connsiteX7" fmla="*/ 204788 w 697706"/>
                    <a:gd name="connsiteY7" fmla="*/ 57150 h 659606"/>
                    <a:gd name="connsiteX8" fmla="*/ 297656 w 697706"/>
                    <a:gd name="connsiteY8" fmla="*/ 11906 h 659606"/>
                    <a:gd name="connsiteX9" fmla="*/ 523875 w 697706"/>
                    <a:gd name="connsiteY9" fmla="*/ 130969 h 659606"/>
                    <a:gd name="connsiteX10" fmla="*/ 595313 w 697706"/>
                    <a:gd name="connsiteY10" fmla="*/ 214313 h 659606"/>
                    <a:gd name="connsiteX11" fmla="*/ 678656 w 697706"/>
                    <a:gd name="connsiteY11" fmla="*/ 226219 h 659606"/>
                    <a:gd name="connsiteX12" fmla="*/ 697706 w 697706"/>
                    <a:gd name="connsiteY12" fmla="*/ 357188 h 659606"/>
                    <a:gd name="connsiteX13" fmla="*/ 526256 w 697706"/>
                    <a:gd name="connsiteY13" fmla="*/ 440531 h 659606"/>
                    <a:gd name="connsiteX14" fmla="*/ 273844 w 697706"/>
                    <a:gd name="connsiteY14" fmla="*/ 423863 h 659606"/>
                    <a:gd name="connsiteX15" fmla="*/ 352425 w 697706"/>
                    <a:gd name="connsiteY15" fmla="*/ 628650 h 659606"/>
                    <a:gd name="connsiteX16" fmla="*/ 235744 w 697706"/>
                    <a:gd name="connsiteY16" fmla="*/ 626269 h 659606"/>
                    <a:gd name="connsiteX17" fmla="*/ 152400 w 697706"/>
                    <a:gd name="connsiteY17" fmla="*/ 659606 h 65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7706" h="659606">
                      <a:moveTo>
                        <a:pt x="152400" y="659606"/>
                      </a:moveTo>
                      <a:lnTo>
                        <a:pt x="0" y="559594"/>
                      </a:lnTo>
                      <a:lnTo>
                        <a:pt x="40481" y="252413"/>
                      </a:lnTo>
                      <a:lnTo>
                        <a:pt x="85725" y="180975"/>
                      </a:lnTo>
                      <a:lnTo>
                        <a:pt x="90488" y="121444"/>
                      </a:lnTo>
                      <a:lnTo>
                        <a:pt x="66675" y="9525"/>
                      </a:lnTo>
                      <a:lnTo>
                        <a:pt x="119063" y="0"/>
                      </a:lnTo>
                      <a:lnTo>
                        <a:pt x="204788" y="57150"/>
                      </a:lnTo>
                      <a:lnTo>
                        <a:pt x="297656" y="11906"/>
                      </a:lnTo>
                      <a:lnTo>
                        <a:pt x="523875" y="130969"/>
                      </a:lnTo>
                      <a:lnTo>
                        <a:pt x="595313" y="214313"/>
                      </a:lnTo>
                      <a:lnTo>
                        <a:pt x="678656" y="226219"/>
                      </a:lnTo>
                      <a:lnTo>
                        <a:pt x="697706" y="357188"/>
                      </a:lnTo>
                      <a:lnTo>
                        <a:pt x="526256" y="440531"/>
                      </a:lnTo>
                      <a:lnTo>
                        <a:pt x="273844" y="423863"/>
                      </a:lnTo>
                      <a:lnTo>
                        <a:pt x="352425" y="628650"/>
                      </a:lnTo>
                      <a:lnTo>
                        <a:pt x="235744" y="626269"/>
                      </a:lnTo>
                      <a:lnTo>
                        <a:pt x="152400" y="65960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29" name="Полилиния 28"/>
                <p:cNvSpPr>
                  <a:spLocks noChangeAspect="1"/>
                </p:cNvSpPr>
                <p:nvPr/>
              </p:nvSpPr>
              <p:spPr>
                <a:xfrm>
                  <a:off x="3533775" y="4436269"/>
                  <a:ext cx="614363" cy="1033462"/>
                </a:xfrm>
                <a:custGeom>
                  <a:avLst/>
                  <a:gdLst>
                    <a:gd name="connsiteX0" fmla="*/ 40481 w 614363"/>
                    <a:gd name="connsiteY0" fmla="*/ 71437 h 1033462"/>
                    <a:gd name="connsiteX1" fmla="*/ 135731 w 614363"/>
                    <a:gd name="connsiteY1" fmla="*/ 109537 h 1033462"/>
                    <a:gd name="connsiteX2" fmla="*/ 126206 w 614363"/>
                    <a:gd name="connsiteY2" fmla="*/ 4762 h 1033462"/>
                    <a:gd name="connsiteX3" fmla="*/ 276225 w 614363"/>
                    <a:gd name="connsiteY3" fmla="*/ 0 h 1033462"/>
                    <a:gd name="connsiteX4" fmla="*/ 500063 w 614363"/>
                    <a:gd name="connsiteY4" fmla="*/ 83344 h 1033462"/>
                    <a:gd name="connsiteX5" fmla="*/ 573881 w 614363"/>
                    <a:gd name="connsiteY5" fmla="*/ 76200 h 1033462"/>
                    <a:gd name="connsiteX6" fmla="*/ 614363 w 614363"/>
                    <a:gd name="connsiteY6" fmla="*/ 319087 h 1033462"/>
                    <a:gd name="connsiteX7" fmla="*/ 592931 w 614363"/>
                    <a:gd name="connsiteY7" fmla="*/ 373856 h 1033462"/>
                    <a:gd name="connsiteX8" fmla="*/ 519113 w 614363"/>
                    <a:gd name="connsiteY8" fmla="*/ 426244 h 1033462"/>
                    <a:gd name="connsiteX9" fmla="*/ 469106 w 614363"/>
                    <a:gd name="connsiteY9" fmla="*/ 433387 h 1033462"/>
                    <a:gd name="connsiteX10" fmla="*/ 490538 w 614363"/>
                    <a:gd name="connsiteY10" fmla="*/ 571500 h 1033462"/>
                    <a:gd name="connsiteX11" fmla="*/ 490538 w 614363"/>
                    <a:gd name="connsiteY11" fmla="*/ 611981 h 1033462"/>
                    <a:gd name="connsiteX12" fmla="*/ 438150 w 614363"/>
                    <a:gd name="connsiteY12" fmla="*/ 681037 h 1033462"/>
                    <a:gd name="connsiteX13" fmla="*/ 369094 w 614363"/>
                    <a:gd name="connsiteY13" fmla="*/ 728662 h 1033462"/>
                    <a:gd name="connsiteX14" fmla="*/ 321469 w 614363"/>
                    <a:gd name="connsiteY14" fmla="*/ 759619 h 1033462"/>
                    <a:gd name="connsiteX15" fmla="*/ 292894 w 614363"/>
                    <a:gd name="connsiteY15" fmla="*/ 838200 h 1033462"/>
                    <a:gd name="connsiteX16" fmla="*/ 300038 w 614363"/>
                    <a:gd name="connsiteY16" fmla="*/ 950119 h 1033462"/>
                    <a:gd name="connsiteX17" fmla="*/ 269081 w 614363"/>
                    <a:gd name="connsiteY17" fmla="*/ 1028700 h 1033462"/>
                    <a:gd name="connsiteX18" fmla="*/ 202406 w 614363"/>
                    <a:gd name="connsiteY18" fmla="*/ 1033462 h 1033462"/>
                    <a:gd name="connsiteX19" fmla="*/ 176213 w 614363"/>
                    <a:gd name="connsiteY19" fmla="*/ 907256 h 1033462"/>
                    <a:gd name="connsiteX20" fmla="*/ 135731 w 614363"/>
                    <a:gd name="connsiteY20" fmla="*/ 897731 h 1033462"/>
                    <a:gd name="connsiteX21" fmla="*/ 159544 w 614363"/>
                    <a:gd name="connsiteY21" fmla="*/ 650081 h 1033462"/>
                    <a:gd name="connsiteX22" fmla="*/ 142875 w 614363"/>
                    <a:gd name="connsiteY22" fmla="*/ 407194 h 1033462"/>
                    <a:gd name="connsiteX23" fmla="*/ 66675 w 614363"/>
                    <a:gd name="connsiteY23" fmla="*/ 316706 h 1033462"/>
                    <a:gd name="connsiteX24" fmla="*/ 90488 w 614363"/>
                    <a:gd name="connsiteY24" fmla="*/ 197644 h 1033462"/>
                    <a:gd name="connsiteX25" fmla="*/ 0 w 614363"/>
                    <a:gd name="connsiteY25" fmla="*/ 138112 h 1033462"/>
                    <a:gd name="connsiteX26" fmla="*/ 40481 w 614363"/>
                    <a:gd name="connsiteY26" fmla="*/ 71437 h 1033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14363" h="1033462">
                      <a:moveTo>
                        <a:pt x="40481" y="71437"/>
                      </a:moveTo>
                      <a:lnTo>
                        <a:pt x="135731" y="109537"/>
                      </a:lnTo>
                      <a:lnTo>
                        <a:pt x="126206" y="4762"/>
                      </a:lnTo>
                      <a:lnTo>
                        <a:pt x="276225" y="0"/>
                      </a:lnTo>
                      <a:lnTo>
                        <a:pt x="500063" y="83344"/>
                      </a:lnTo>
                      <a:lnTo>
                        <a:pt x="573881" y="76200"/>
                      </a:lnTo>
                      <a:lnTo>
                        <a:pt x="614363" y="319087"/>
                      </a:lnTo>
                      <a:lnTo>
                        <a:pt x="592931" y="373856"/>
                      </a:lnTo>
                      <a:lnTo>
                        <a:pt x="519113" y="426244"/>
                      </a:lnTo>
                      <a:lnTo>
                        <a:pt x="469106" y="433387"/>
                      </a:lnTo>
                      <a:lnTo>
                        <a:pt x="490538" y="571500"/>
                      </a:lnTo>
                      <a:lnTo>
                        <a:pt x="490538" y="611981"/>
                      </a:lnTo>
                      <a:lnTo>
                        <a:pt x="438150" y="681037"/>
                      </a:lnTo>
                      <a:lnTo>
                        <a:pt x="369094" y="728662"/>
                      </a:lnTo>
                      <a:lnTo>
                        <a:pt x="321469" y="759619"/>
                      </a:lnTo>
                      <a:lnTo>
                        <a:pt x="292894" y="838200"/>
                      </a:lnTo>
                      <a:lnTo>
                        <a:pt x="300038" y="950119"/>
                      </a:lnTo>
                      <a:lnTo>
                        <a:pt x="269081" y="1028700"/>
                      </a:lnTo>
                      <a:lnTo>
                        <a:pt x="202406" y="1033462"/>
                      </a:lnTo>
                      <a:lnTo>
                        <a:pt x="176213" y="907256"/>
                      </a:lnTo>
                      <a:lnTo>
                        <a:pt x="135731" y="897731"/>
                      </a:lnTo>
                      <a:lnTo>
                        <a:pt x="159544" y="650081"/>
                      </a:lnTo>
                      <a:lnTo>
                        <a:pt x="142875" y="407194"/>
                      </a:lnTo>
                      <a:lnTo>
                        <a:pt x="66675" y="316706"/>
                      </a:lnTo>
                      <a:lnTo>
                        <a:pt x="90488" y="197644"/>
                      </a:lnTo>
                      <a:lnTo>
                        <a:pt x="0" y="138112"/>
                      </a:lnTo>
                      <a:lnTo>
                        <a:pt x="40481" y="7143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0" name="Полилиния 29"/>
                <p:cNvSpPr>
                  <a:spLocks noChangeAspect="1"/>
                </p:cNvSpPr>
                <p:nvPr/>
              </p:nvSpPr>
              <p:spPr>
                <a:xfrm>
                  <a:off x="3252788" y="4717256"/>
                  <a:ext cx="447675" cy="631032"/>
                </a:xfrm>
                <a:custGeom>
                  <a:avLst/>
                  <a:gdLst>
                    <a:gd name="connsiteX0" fmla="*/ 280987 w 447675"/>
                    <a:gd name="connsiteY0" fmla="*/ 631032 h 631032"/>
                    <a:gd name="connsiteX1" fmla="*/ 171450 w 447675"/>
                    <a:gd name="connsiteY1" fmla="*/ 514350 h 631032"/>
                    <a:gd name="connsiteX2" fmla="*/ 35718 w 447675"/>
                    <a:gd name="connsiteY2" fmla="*/ 404813 h 631032"/>
                    <a:gd name="connsiteX3" fmla="*/ 0 w 447675"/>
                    <a:gd name="connsiteY3" fmla="*/ 228600 h 631032"/>
                    <a:gd name="connsiteX4" fmla="*/ 133350 w 447675"/>
                    <a:gd name="connsiteY4" fmla="*/ 0 h 631032"/>
                    <a:gd name="connsiteX5" fmla="*/ 259556 w 447675"/>
                    <a:gd name="connsiteY5" fmla="*/ 9525 h 631032"/>
                    <a:gd name="connsiteX6" fmla="*/ 347662 w 447675"/>
                    <a:gd name="connsiteY6" fmla="*/ 66675 h 631032"/>
                    <a:gd name="connsiteX7" fmla="*/ 340518 w 447675"/>
                    <a:gd name="connsiteY7" fmla="*/ 30957 h 631032"/>
                    <a:gd name="connsiteX8" fmla="*/ 423862 w 447675"/>
                    <a:gd name="connsiteY8" fmla="*/ 119063 h 631032"/>
                    <a:gd name="connsiteX9" fmla="*/ 447675 w 447675"/>
                    <a:gd name="connsiteY9" fmla="*/ 359569 h 631032"/>
                    <a:gd name="connsiteX10" fmla="*/ 419100 w 447675"/>
                    <a:gd name="connsiteY10" fmla="*/ 602457 h 631032"/>
                    <a:gd name="connsiteX11" fmla="*/ 419100 w 447675"/>
                    <a:gd name="connsiteY11" fmla="*/ 602457 h 631032"/>
                    <a:gd name="connsiteX12" fmla="*/ 335756 w 447675"/>
                    <a:gd name="connsiteY12" fmla="*/ 607219 h 631032"/>
                    <a:gd name="connsiteX13" fmla="*/ 280987 w 447675"/>
                    <a:gd name="connsiteY13" fmla="*/ 631032 h 631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7675" h="631032">
                      <a:moveTo>
                        <a:pt x="280987" y="631032"/>
                      </a:moveTo>
                      <a:lnTo>
                        <a:pt x="171450" y="514350"/>
                      </a:lnTo>
                      <a:lnTo>
                        <a:pt x="35718" y="404813"/>
                      </a:lnTo>
                      <a:lnTo>
                        <a:pt x="0" y="228600"/>
                      </a:lnTo>
                      <a:lnTo>
                        <a:pt x="133350" y="0"/>
                      </a:lnTo>
                      <a:lnTo>
                        <a:pt x="259556" y="9525"/>
                      </a:lnTo>
                      <a:lnTo>
                        <a:pt x="347662" y="66675"/>
                      </a:lnTo>
                      <a:lnTo>
                        <a:pt x="340518" y="30957"/>
                      </a:lnTo>
                      <a:lnTo>
                        <a:pt x="423862" y="119063"/>
                      </a:lnTo>
                      <a:lnTo>
                        <a:pt x="447675" y="359569"/>
                      </a:lnTo>
                      <a:lnTo>
                        <a:pt x="419100" y="602457"/>
                      </a:lnTo>
                      <a:lnTo>
                        <a:pt x="419100" y="602457"/>
                      </a:lnTo>
                      <a:lnTo>
                        <a:pt x="335756" y="607219"/>
                      </a:lnTo>
                      <a:lnTo>
                        <a:pt x="280987" y="63103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1" name="Полилиния 30"/>
                <p:cNvSpPr>
                  <a:spLocks noChangeAspect="1"/>
                </p:cNvSpPr>
                <p:nvPr/>
              </p:nvSpPr>
              <p:spPr>
                <a:xfrm>
                  <a:off x="2706692" y="4950619"/>
                  <a:ext cx="822321" cy="654844"/>
                </a:xfrm>
                <a:custGeom>
                  <a:avLst/>
                  <a:gdLst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0 w 826294"/>
                    <a:gd name="connsiteY3" fmla="*/ 435769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200025 w 826294"/>
                    <a:gd name="connsiteY0" fmla="*/ 595312 h 654844"/>
                    <a:gd name="connsiteX1" fmla="*/ 145256 w 826294"/>
                    <a:gd name="connsiteY1" fmla="*/ 495300 h 654844"/>
                    <a:gd name="connsiteX2" fmla="*/ 0 w 826294"/>
                    <a:gd name="connsiteY2" fmla="*/ 411956 h 654844"/>
                    <a:gd name="connsiteX3" fmla="*/ 11893 w 826294"/>
                    <a:gd name="connsiteY3" fmla="*/ 407207 h 654844"/>
                    <a:gd name="connsiteX4" fmla="*/ 9525 w 826294"/>
                    <a:gd name="connsiteY4" fmla="*/ 278606 h 654844"/>
                    <a:gd name="connsiteX5" fmla="*/ 47625 w 826294"/>
                    <a:gd name="connsiteY5" fmla="*/ 66675 h 654844"/>
                    <a:gd name="connsiteX6" fmla="*/ 326231 w 826294"/>
                    <a:gd name="connsiteY6" fmla="*/ 11906 h 654844"/>
                    <a:gd name="connsiteX7" fmla="*/ 547687 w 826294"/>
                    <a:gd name="connsiteY7" fmla="*/ 0 h 654844"/>
                    <a:gd name="connsiteX8" fmla="*/ 585787 w 826294"/>
                    <a:gd name="connsiteY8" fmla="*/ 171450 h 654844"/>
                    <a:gd name="connsiteX9" fmla="*/ 726281 w 826294"/>
                    <a:gd name="connsiteY9" fmla="*/ 278606 h 654844"/>
                    <a:gd name="connsiteX10" fmla="*/ 826294 w 826294"/>
                    <a:gd name="connsiteY10" fmla="*/ 400050 h 654844"/>
                    <a:gd name="connsiteX11" fmla="*/ 778669 w 826294"/>
                    <a:gd name="connsiteY11" fmla="*/ 419100 h 654844"/>
                    <a:gd name="connsiteX12" fmla="*/ 652462 w 826294"/>
                    <a:gd name="connsiteY12" fmla="*/ 402431 h 654844"/>
                    <a:gd name="connsiteX13" fmla="*/ 597694 w 826294"/>
                    <a:gd name="connsiteY13" fmla="*/ 416719 h 654844"/>
                    <a:gd name="connsiteX14" fmla="*/ 550069 w 826294"/>
                    <a:gd name="connsiteY14" fmla="*/ 557212 h 654844"/>
                    <a:gd name="connsiteX15" fmla="*/ 504825 w 826294"/>
                    <a:gd name="connsiteY15" fmla="*/ 633412 h 654844"/>
                    <a:gd name="connsiteX16" fmla="*/ 378619 w 826294"/>
                    <a:gd name="connsiteY16" fmla="*/ 654844 h 654844"/>
                    <a:gd name="connsiteX17" fmla="*/ 242887 w 826294"/>
                    <a:gd name="connsiteY17" fmla="*/ 542925 h 654844"/>
                    <a:gd name="connsiteX18" fmla="*/ 200025 w 826294"/>
                    <a:gd name="connsiteY18" fmla="*/ 595312 h 654844"/>
                    <a:gd name="connsiteX0" fmla="*/ 196052 w 822321"/>
                    <a:gd name="connsiteY0" fmla="*/ 595312 h 654844"/>
                    <a:gd name="connsiteX1" fmla="*/ 141283 w 822321"/>
                    <a:gd name="connsiteY1" fmla="*/ 495300 h 654844"/>
                    <a:gd name="connsiteX2" fmla="*/ 7920 w 822321"/>
                    <a:gd name="connsiteY2" fmla="*/ 407207 h 654844"/>
                    <a:gd name="connsiteX3" fmla="*/ 7920 w 822321"/>
                    <a:gd name="connsiteY3" fmla="*/ 407207 h 654844"/>
                    <a:gd name="connsiteX4" fmla="*/ 5552 w 822321"/>
                    <a:gd name="connsiteY4" fmla="*/ 278606 h 654844"/>
                    <a:gd name="connsiteX5" fmla="*/ 43652 w 822321"/>
                    <a:gd name="connsiteY5" fmla="*/ 66675 h 654844"/>
                    <a:gd name="connsiteX6" fmla="*/ 322258 w 822321"/>
                    <a:gd name="connsiteY6" fmla="*/ 11906 h 654844"/>
                    <a:gd name="connsiteX7" fmla="*/ 543714 w 822321"/>
                    <a:gd name="connsiteY7" fmla="*/ 0 h 654844"/>
                    <a:gd name="connsiteX8" fmla="*/ 581814 w 822321"/>
                    <a:gd name="connsiteY8" fmla="*/ 171450 h 654844"/>
                    <a:gd name="connsiteX9" fmla="*/ 722308 w 822321"/>
                    <a:gd name="connsiteY9" fmla="*/ 278606 h 654844"/>
                    <a:gd name="connsiteX10" fmla="*/ 822321 w 822321"/>
                    <a:gd name="connsiteY10" fmla="*/ 400050 h 654844"/>
                    <a:gd name="connsiteX11" fmla="*/ 774696 w 822321"/>
                    <a:gd name="connsiteY11" fmla="*/ 419100 h 654844"/>
                    <a:gd name="connsiteX12" fmla="*/ 648489 w 822321"/>
                    <a:gd name="connsiteY12" fmla="*/ 402431 h 654844"/>
                    <a:gd name="connsiteX13" fmla="*/ 593721 w 822321"/>
                    <a:gd name="connsiteY13" fmla="*/ 416719 h 654844"/>
                    <a:gd name="connsiteX14" fmla="*/ 546096 w 822321"/>
                    <a:gd name="connsiteY14" fmla="*/ 557212 h 654844"/>
                    <a:gd name="connsiteX15" fmla="*/ 500852 w 822321"/>
                    <a:gd name="connsiteY15" fmla="*/ 633412 h 654844"/>
                    <a:gd name="connsiteX16" fmla="*/ 374646 w 822321"/>
                    <a:gd name="connsiteY16" fmla="*/ 654844 h 654844"/>
                    <a:gd name="connsiteX17" fmla="*/ 238914 w 822321"/>
                    <a:gd name="connsiteY17" fmla="*/ 542925 h 654844"/>
                    <a:gd name="connsiteX18" fmla="*/ 196052 w 822321"/>
                    <a:gd name="connsiteY18" fmla="*/ 595312 h 6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2321" h="654844">
                      <a:moveTo>
                        <a:pt x="196052" y="595312"/>
                      </a:moveTo>
                      <a:lnTo>
                        <a:pt x="141283" y="495300"/>
                      </a:lnTo>
                      <a:lnTo>
                        <a:pt x="7920" y="407207"/>
                      </a:lnTo>
                      <a:lnTo>
                        <a:pt x="7920" y="407207"/>
                      </a:lnTo>
                      <a:cubicBezTo>
                        <a:pt x="0" y="371471"/>
                        <a:pt x="6341" y="321473"/>
                        <a:pt x="5552" y="278606"/>
                      </a:cubicBezTo>
                      <a:lnTo>
                        <a:pt x="43652" y="66675"/>
                      </a:lnTo>
                      <a:lnTo>
                        <a:pt x="322258" y="11906"/>
                      </a:lnTo>
                      <a:lnTo>
                        <a:pt x="543714" y="0"/>
                      </a:lnTo>
                      <a:lnTo>
                        <a:pt x="581814" y="171450"/>
                      </a:lnTo>
                      <a:lnTo>
                        <a:pt x="722308" y="278606"/>
                      </a:lnTo>
                      <a:lnTo>
                        <a:pt x="822321" y="400050"/>
                      </a:lnTo>
                      <a:lnTo>
                        <a:pt x="774696" y="419100"/>
                      </a:lnTo>
                      <a:lnTo>
                        <a:pt x="648489" y="402431"/>
                      </a:lnTo>
                      <a:lnTo>
                        <a:pt x="593721" y="416719"/>
                      </a:lnTo>
                      <a:lnTo>
                        <a:pt x="546096" y="557212"/>
                      </a:lnTo>
                      <a:lnTo>
                        <a:pt x="500852" y="633412"/>
                      </a:lnTo>
                      <a:lnTo>
                        <a:pt x="374646" y="654844"/>
                      </a:lnTo>
                      <a:lnTo>
                        <a:pt x="238914" y="542925"/>
                      </a:lnTo>
                      <a:lnTo>
                        <a:pt x="196052" y="59531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2" name="Полилиния 31"/>
                <p:cNvSpPr>
                  <a:spLocks noChangeAspect="1"/>
                </p:cNvSpPr>
                <p:nvPr/>
              </p:nvSpPr>
              <p:spPr>
                <a:xfrm>
                  <a:off x="2181225" y="5269706"/>
                  <a:ext cx="726281" cy="583407"/>
                </a:xfrm>
                <a:custGeom>
                  <a:avLst/>
                  <a:gdLst>
                    <a:gd name="connsiteX0" fmla="*/ 66675 w 726281"/>
                    <a:gd name="connsiteY0" fmla="*/ 0 h 583407"/>
                    <a:gd name="connsiteX1" fmla="*/ 109538 w 726281"/>
                    <a:gd name="connsiteY1" fmla="*/ 2382 h 583407"/>
                    <a:gd name="connsiteX2" fmla="*/ 321469 w 726281"/>
                    <a:gd name="connsiteY2" fmla="*/ 121444 h 583407"/>
                    <a:gd name="connsiteX3" fmla="*/ 402431 w 726281"/>
                    <a:gd name="connsiteY3" fmla="*/ 33338 h 583407"/>
                    <a:gd name="connsiteX4" fmla="*/ 526256 w 726281"/>
                    <a:gd name="connsiteY4" fmla="*/ 16669 h 583407"/>
                    <a:gd name="connsiteX5" fmla="*/ 535781 w 726281"/>
                    <a:gd name="connsiteY5" fmla="*/ 102394 h 583407"/>
                    <a:gd name="connsiteX6" fmla="*/ 673894 w 726281"/>
                    <a:gd name="connsiteY6" fmla="*/ 176213 h 583407"/>
                    <a:gd name="connsiteX7" fmla="*/ 726281 w 726281"/>
                    <a:gd name="connsiteY7" fmla="*/ 271463 h 583407"/>
                    <a:gd name="connsiteX8" fmla="*/ 631031 w 726281"/>
                    <a:gd name="connsiteY8" fmla="*/ 416719 h 583407"/>
                    <a:gd name="connsiteX9" fmla="*/ 421481 w 726281"/>
                    <a:gd name="connsiteY9" fmla="*/ 540544 h 583407"/>
                    <a:gd name="connsiteX10" fmla="*/ 288131 w 726281"/>
                    <a:gd name="connsiteY10" fmla="*/ 583407 h 583407"/>
                    <a:gd name="connsiteX11" fmla="*/ 257175 w 726281"/>
                    <a:gd name="connsiteY11" fmla="*/ 452438 h 583407"/>
                    <a:gd name="connsiteX12" fmla="*/ 197644 w 726281"/>
                    <a:gd name="connsiteY12" fmla="*/ 373857 h 583407"/>
                    <a:gd name="connsiteX13" fmla="*/ 59531 w 726281"/>
                    <a:gd name="connsiteY13" fmla="*/ 395288 h 583407"/>
                    <a:gd name="connsiteX14" fmla="*/ 0 w 726281"/>
                    <a:gd name="connsiteY14" fmla="*/ 350044 h 583407"/>
                    <a:gd name="connsiteX15" fmla="*/ 19050 w 726281"/>
                    <a:gd name="connsiteY15" fmla="*/ 173832 h 583407"/>
                    <a:gd name="connsiteX16" fmla="*/ 66675 w 726281"/>
                    <a:gd name="connsiteY16" fmla="*/ 0 h 58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6281" h="583407">
                      <a:moveTo>
                        <a:pt x="66675" y="0"/>
                      </a:moveTo>
                      <a:lnTo>
                        <a:pt x="109538" y="2382"/>
                      </a:lnTo>
                      <a:lnTo>
                        <a:pt x="321469" y="121444"/>
                      </a:lnTo>
                      <a:lnTo>
                        <a:pt x="402431" y="33338"/>
                      </a:lnTo>
                      <a:lnTo>
                        <a:pt x="526256" y="16669"/>
                      </a:lnTo>
                      <a:lnTo>
                        <a:pt x="535781" y="102394"/>
                      </a:lnTo>
                      <a:lnTo>
                        <a:pt x="673894" y="176213"/>
                      </a:lnTo>
                      <a:lnTo>
                        <a:pt x="726281" y="271463"/>
                      </a:lnTo>
                      <a:lnTo>
                        <a:pt x="631031" y="416719"/>
                      </a:lnTo>
                      <a:lnTo>
                        <a:pt x="421481" y="540544"/>
                      </a:lnTo>
                      <a:lnTo>
                        <a:pt x="288131" y="583407"/>
                      </a:lnTo>
                      <a:lnTo>
                        <a:pt x="257175" y="452438"/>
                      </a:lnTo>
                      <a:lnTo>
                        <a:pt x="197644" y="373857"/>
                      </a:lnTo>
                      <a:lnTo>
                        <a:pt x="59531" y="395288"/>
                      </a:lnTo>
                      <a:lnTo>
                        <a:pt x="0" y="350044"/>
                      </a:lnTo>
                      <a:lnTo>
                        <a:pt x="19050" y="173832"/>
                      </a:lnTo>
                      <a:lnTo>
                        <a:pt x="66675" y="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3" name="Полилиния 32"/>
                <p:cNvSpPr>
                  <a:spLocks noChangeAspect="1"/>
                </p:cNvSpPr>
                <p:nvPr/>
              </p:nvSpPr>
              <p:spPr>
                <a:xfrm>
                  <a:off x="2162175" y="4783931"/>
                  <a:ext cx="592931" cy="604838"/>
                </a:xfrm>
                <a:custGeom>
                  <a:avLst/>
                  <a:gdLst>
                    <a:gd name="connsiteX0" fmla="*/ 459581 w 592931"/>
                    <a:gd name="connsiteY0" fmla="*/ 0 h 604838"/>
                    <a:gd name="connsiteX1" fmla="*/ 469106 w 592931"/>
                    <a:gd name="connsiteY1" fmla="*/ 71438 h 604838"/>
                    <a:gd name="connsiteX2" fmla="*/ 526256 w 592931"/>
                    <a:gd name="connsiteY2" fmla="*/ 71438 h 604838"/>
                    <a:gd name="connsiteX3" fmla="*/ 592931 w 592931"/>
                    <a:gd name="connsiteY3" fmla="*/ 233363 h 604838"/>
                    <a:gd name="connsiteX4" fmla="*/ 557213 w 592931"/>
                    <a:gd name="connsiteY4" fmla="*/ 409575 h 604838"/>
                    <a:gd name="connsiteX5" fmla="*/ 547688 w 592931"/>
                    <a:gd name="connsiteY5" fmla="*/ 497682 h 604838"/>
                    <a:gd name="connsiteX6" fmla="*/ 419100 w 592931"/>
                    <a:gd name="connsiteY6" fmla="*/ 516732 h 604838"/>
                    <a:gd name="connsiteX7" fmla="*/ 347663 w 592931"/>
                    <a:gd name="connsiteY7" fmla="*/ 604838 h 604838"/>
                    <a:gd name="connsiteX8" fmla="*/ 116681 w 592931"/>
                    <a:gd name="connsiteY8" fmla="*/ 485775 h 604838"/>
                    <a:gd name="connsiteX9" fmla="*/ 83344 w 592931"/>
                    <a:gd name="connsiteY9" fmla="*/ 490538 h 604838"/>
                    <a:gd name="connsiteX10" fmla="*/ 0 w 592931"/>
                    <a:gd name="connsiteY10" fmla="*/ 333375 h 604838"/>
                    <a:gd name="connsiteX11" fmla="*/ 47625 w 592931"/>
                    <a:gd name="connsiteY11" fmla="*/ 207169 h 604838"/>
                    <a:gd name="connsiteX12" fmla="*/ 76200 w 592931"/>
                    <a:gd name="connsiteY12" fmla="*/ 69057 h 604838"/>
                    <a:gd name="connsiteX13" fmla="*/ 123825 w 592931"/>
                    <a:gd name="connsiteY13" fmla="*/ 83344 h 604838"/>
                    <a:gd name="connsiteX14" fmla="*/ 240506 w 592931"/>
                    <a:gd name="connsiteY14" fmla="*/ 142875 h 604838"/>
                    <a:gd name="connsiteX15" fmla="*/ 328613 w 592931"/>
                    <a:gd name="connsiteY15" fmla="*/ 57150 h 604838"/>
                    <a:gd name="connsiteX16" fmla="*/ 459581 w 592931"/>
                    <a:gd name="connsiteY16" fmla="*/ 0 h 604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2931" h="604838">
                      <a:moveTo>
                        <a:pt x="459581" y="0"/>
                      </a:moveTo>
                      <a:lnTo>
                        <a:pt x="469106" y="71438"/>
                      </a:lnTo>
                      <a:lnTo>
                        <a:pt x="526256" y="71438"/>
                      </a:lnTo>
                      <a:lnTo>
                        <a:pt x="592931" y="233363"/>
                      </a:lnTo>
                      <a:lnTo>
                        <a:pt x="557213" y="409575"/>
                      </a:lnTo>
                      <a:lnTo>
                        <a:pt x="547688" y="497682"/>
                      </a:lnTo>
                      <a:lnTo>
                        <a:pt x="419100" y="516732"/>
                      </a:lnTo>
                      <a:lnTo>
                        <a:pt x="347663" y="604838"/>
                      </a:lnTo>
                      <a:lnTo>
                        <a:pt x="116681" y="485775"/>
                      </a:lnTo>
                      <a:lnTo>
                        <a:pt x="83344" y="490538"/>
                      </a:lnTo>
                      <a:lnTo>
                        <a:pt x="0" y="333375"/>
                      </a:lnTo>
                      <a:lnTo>
                        <a:pt x="47625" y="207169"/>
                      </a:lnTo>
                      <a:lnTo>
                        <a:pt x="76200" y="69057"/>
                      </a:lnTo>
                      <a:lnTo>
                        <a:pt x="123825" y="83344"/>
                      </a:lnTo>
                      <a:lnTo>
                        <a:pt x="240506" y="142875"/>
                      </a:lnTo>
                      <a:lnTo>
                        <a:pt x="328613" y="57150"/>
                      </a:lnTo>
                      <a:lnTo>
                        <a:pt x="45958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4" name="Полилиния 33"/>
                <p:cNvSpPr>
                  <a:spLocks noChangeAspect="1"/>
                </p:cNvSpPr>
                <p:nvPr/>
              </p:nvSpPr>
              <p:spPr>
                <a:xfrm>
                  <a:off x="2690813" y="4388644"/>
                  <a:ext cx="690562" cy="628650"/>
                </a:xfrm>
                <a:custGeom>
                  <a:avLst/>
                  <a:gdLst>
                    <a:gd name="connsiteX0" fmla="*/ 238125 w 690562"/>
                    <a:gd name="connsiteY0" fmla="*/ 0 h 628650"/>
                    <a:gd name="connsiteX1" fmla="*/ 238125 w 690562"/>
                    <a:gd name="connsiteY1" fmla="*/ 0 h 628650"/>
                    <a:gd name="connsiteX2" fmla="*/ 381000 w 690562"/>
                    <a:gd name="connsiteY2" fmla="*/ 76200 h 628650"/>
                    <a:gd name="connsiteX3" fmla="*/ 438150 w 690562"/>
                    <a:gd name="connsiteY3" fmla="*/ 245269 h 628650"/>
                    <a:gd name="connsiteX4" fmla="*/ 640556 w 690562"/>
                    <a:gd name="connsiteY4" fmla="*/ 333375 h 628650"/>
                    <a:gd name="connsiteX5" fmla="*/ 690562 w 690562"/>
                    <a:gd name="connsiteY5" fmla="*/ 335756 h 628650"/>
                    <a:gd name="connsiteX6" fmla="*/ 559593 w 690562"/>
                    <a:gd name="connsiteY6" fmla="*/ 559594 h 628650"/>
                    <a:gd name="connsiteX7" fmla="*/ 345281 w 690562"/>
                    <a:gd name="connsiteY7" fmla="*/ 569119 h 628650"/>
                    <a:gd name="connsiteX8" fmla="*/ 59531 w 690562"/>
                    <a:gd name="connsiteY8" fmla="*/ 628650 h 628650"/>
                    <a:gd name="connsiteX9" fmla="*/ 0 w 690562"/>
                    <a:gd name="connsiteY9" fmla="*/ 464344 h 628650"/>
                    <a:gd name="connsiteX10" fmla="*/ 69056 w 690562"/>
                    <a:gd name="connsiteY10" fmla="*/ 464344 h 628650"/>
                    <a:gd name="connsiteX11" fmla="*/ 85725 w 690562"/>
                    <a:gd name="connsiteY11" fmla="*/ 283369 h 628650"/>
                    <a:gd name="connsiteX12" fmla="*/ 171450 w 690562"/>
                    <a:gd name="connsiteY12" fmla="*/ 38100 h 628650"/>
                    <a:gd name="connsiteX13" fmla="*/ 238125 w 690562"/>
                    <a:gd name="connsiteY13" fmla="*/ 0 h 628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562" h="628650">
                      <a:moveTo>
                        <a:pt x="238125" y="0"/>
                      </a:moveTo>
                      <a:lnTo>
                        <a:pt x="238125" y="0"/>
                      </a:lnTo>
                      <a:lnTo>
                        <a:pt x="381000" y="76200"/>
                      </a:lnTo>
                      <a:lnTo>
                        <a:pt x="438150" y="245269"/>
                      </a:lnTo>
                      <a:lnTo>
                        <a:pt x="640556" y="333375"/>
                      </a:lnTo>
                      <a:lnTo>
                        <a:pt x="690562" y="335756"/>
                      </a:lnTo>
                      <a:lnTo>
                        <a:pt x="559593" y="559594"/>
                      </a:lnTo>
                      <a:lnTo>
                        <a:pt x="345281" y="569119"/>
                      </a:lnTo>
                      <a:lnTo>
                        <a:pt x="59531" y="628650"/>
                      </a:lnTo>
                      <a:lnTo>
                        <a:pt x="0" y="464344"/>
                      </a:lnTo>
                      <a:lnTo>
                        <a:pt x="69056" y="464344"/>
                      </a:lnTo>
                      <a:lnTo>
                        <a:pt x="85725" y="283369"/>
                      </a:lnTo>
                      <a:lnTo>
                        <a:pt x="171450" y="38100"/>
                      </a:lnTo>
                      <a:lnTo>
                        <a:pt x="23812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5" name="Полилиния 34"/>
                <p:cNvSpPr>
                  <a:spLocks noChangeAspect="1"/>
                </p:cNvSpPr>
                <p:nvPr/>
              </p:nvSpPr>
              <p:spPr>
                <a:xfrm>
                  <a:off x="3067050" y="4176713"/>
                  <a:ext cx="604838" cy="600075"/>
                </a:xfrm>
                <a:custGeom>
                  <a:avLst/>
                  <a:gdLst>
                    <a:gd name="connsiteX0" fmla="*/ 0 w 604838"/>
                    <a:gd name="connsiteY0" fmla="*/ 292893 h 600075"/>
                    <a:gd name="connsiteX1" fmla="*/ 100013 w 604838"/>
                    <a:gd name="connsiteY1" fmla="*/ 190500 h 600075"/>
                    <a:gd name="connsiteX2" fmla="*/ 345281 w 604838"/>
                    <a:gd name="connsiteY2" fmla="*/ 102393 h 600075"/>
                    <a:gd name="connsiteX3" fmla="*/ 440531 w 604838"/>
                    <a:gd name="connsiteY3" fmla="*/ 0 h 600075"/>
                    <a:gd name="connsiteX4" fmla="*/ 471488 w 604838"/>
                    <a:gd name="connsiteY4" fmla="*/ 164306 h 600075"/>
                    <a:gd name="connsiteX5" fmla="*/ 583406 w 604838"/>
                    <a:gd name="connsiteY5" fmla="*/ 219075 h 600075"/>
                    <a:gd name="connsiteX6" fmla="*/ 604838 w 604838"/>
                    <a:gd name="connsiteY6" fmla="*/ 364331 h 600075"/>
                    <a:gd name="connsiteX7" fmla="*/ 504825 w 604838"/>
                    <a:gd name="connsiteY7" fmla="*/ 333375 h 600075"/>
                    <a:gd name="connsiteX8" fmla="*/ 469106 w 604838"/>
                    <a:gd name="connsiteY8" fmla="*/ 395287 h 600075"/>
                    <a:gd name="connsiteX9" fmla="*/ 554831 w 604838"/>
                    <a:gd name="connsiteY9" fmla="*/ 447675 h 600075"/>
                    <a:gd name="connsiteX10" fmla="*/ 538163 w 604838"/>
                    <a:gd name="connsiteY10" fmla="*/ 600075 h 600075"/>
                    <a:gd name="connsiteX11" fmla="*/ 442913 w 604838"/>
                    <a:gd name="connsiteY11" fmla="*/ 545306 h 600075"/>
                    <a:gd name="connsiteX12" fmla="*/ 323850 w 604838"/>
                    <a:gd name="connsiteY12" fmla="*/ 540543 h 600075"/>
                    <a:gd name="connsiteX13" fmla="*/ 271463 w 604838"/>
                    <a:gd name="connsiteY13" fmla="*/ 542925 h 600075"/>
                    <a:gd name="connsiteX14" fmla="*/ 61913 w 604838"/>
                    <a:gd name="connsiteY14" fmla="*/ 452437 h 600075"/>
                    <a:gd name="connsiteX15" fmla="*/ 0 w 604838"/>
                    <a:gd name="connsiteY15" fmla="*/ 292893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4838" h="600075">
                      <a:moveTo>
                        <a:pt x="0" y="292893"/>
                      </a:moveTo>
                      <a:lnTo>
                        <a:pt x="100013" y="190500"/>
                      </a:lnTo>
                      <a:lnTo>
                        <a:pt x="345281" y="102393"/>
                      </a:lnTo>
                      <a:lnTo>
                        <a:pt x="440531" y="0"/>
                      </a:lnTo>
                      <a:lnTo>
                        <a:pt x="471488" y="164306"/>
                      </a:lnTo>
                      <a:lnTo>
                        <a:pt x="583406" y="219075"/>
                      </a:lnTo>
                      <a:lnTo>
                        <a:pt x="604838" y="364331"/>
                      </a:lnTo>
                      <a:lnTo>
                        <a:pt x="504825" y="333375"/>
                      </a:lnTo>
                      <a:lnTo>
                        <a:pt x="469106" y="395287"/>
                      </a:lnTo>
                      <a:lnTo>
                        <a:pt x="554831" y="447675"/>
                      </a:lnTo>
                      <a:lnTo>
                        <a:pt x="538163" y="600075"/>
                      </a:lnTo>
                      <a:lnTo>
                        <a:pt x="442913" y="545306"/>
                      </a:lnTo>
                      <a:lnTo>
                        <a:pt x="323850" y="540543"/>
                      </a:lnTo>
                      <a:lnTo>
                        <a:pt x="271463" y="542925"/>
                      </a:lnTo>
                      <a:lnTo>
                        <a:pt x="61913" y="452437"/>
                      </a:lnTo>
                      <a:lnTo>
                        <a:pt x="0" y="29289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6" name="Полилиния 35"/>
                <p:cNvSpPr>
                  <a:spLocks noChangeAspect="1"/>
                </p:cNvSpPr>
                <p:nvPr/>
              </p:nvSpPr>
              <p:spPr>
                <a:xfrm>
                  <a:off x="2714625" y="3143250"/>
                  <a:ext cx="912019" cy="1319213"/>
                </a:xfrm>
                <a:custGeom>
                  <a:avLst/>
                  <a:gdLst>
                    <a:gd name="connsiteX0" fmla="*/ 0 w 912019"/>
                    <a:gd name="connsiteY0" fmla="*/ 1073944 h 1319213"/>
                    <a:gd name="connsiteX1" fmla="*/ 26194 w 912019"/>
                    <a:gd name="connsiteY1" fmla="*/ 954881 h 1319213"/>
                    <a:gd name="connsiteX2" fmla="*/ 147638 w 912019"/>
                    <a:gd name="connsiteY2" fmla="*/ 900113 h 1319213"/>
                    <a:gd name="connsiteX3" fmla="*/ 233363 w 912019"/>
                    <a:gd name="connsiteY3" fmla="*/ 809625 h 1319213"/>
                    <a:gd name="connsiteX4" fmla="*/ 371475 w 912019"/>
                    <a:gd name="connsiteY4" fmla="*/ 750094 h 1319213"/>
                    <a:gd name="connsiteX5" fmla="*/ 395288 w 912019"/>
                    <a:gd name="connsiteY5" fmla="*/ 590550 h 1319213"/>
                    <a:gd name="connsiteX6" fmla="*/ 392906 w 912019"/>
                    <a:gd name="connsiteY6" fmla="*/ 416719 h 1319213"/>
                    <a:gd name="connsiteX7" fmla="*/ 292894 w 912019"/>
                    <a:gd name="connsiteY7" fmla="*/ 195263 h 1319213"/>
                    <a:gd name="connsiteX8" fmla="*/ 357188 w 912019"/>
                    <a:gd name="connsiteY8" fmla="*/ 126206 h 1319213"/>
                    <a:gd name="connsiteX9" fmla="*/ 397669 w 912019"/>
                    <a:gd name="connsiteY9" fmla="*/ 126206 h 1319213"/>
                    <a:gd name="connsiteX10" fmla="*/ 521494 w 912019"/>
                    <a:gd name="connsiteY10" fmla="*/ 135731 h 1319213"/>
                    <a:gd name="connsiteX11" fmla="*/ 604838 w 912019"/>
                    <a:gd name="connsiteY11" fmla="*/ 152400 h 1319213"/>
                    <a:gd name="connsiteX12" fmla="*/ 609600 w 912019"/>
                    <a:gd name="connsiteY12" fmla="*/ 0 h 1319213"/>
                    <a:gd name="connsiteX13" fmla="*/ 690563 w 912019"/>
                    <a:gd name="connsiteY13" fmla="*/ 38100 h 1319213"/>
                    <a:gd name="connsiteX14" fmla="*/ 690563 w 912019"/>
                    <a:gd name="connsiteY14" fmla="*/ 38100 h 1319213"/>
                    <a:gd name="connsiteX15" fmla="*/ 690563 w 912019"/>
                    <a:gd name="connsiteY15" fmla="*/ 73819 h 1319213"/>
                    <a:gd name="connsiteX16" fmla="*/ 709613 w 912019"/>
                    <a:gd name="connsiteY16" fmla="*/ 197644 h 1319213"/>
                    <a:gd name="connsiteX17" fmla="*/ 788194 w 912019"/>
                    <a:gd name="connsiteY17" fmla="*/ 333375 h 1319213"/>
                    <a:gd name="connsiteX18" fmla="*/ 912019 w 912019"/>
                    <a:gd name="connsiteY18" fmla="*/ 431006 h 1319213"/>
                    <a:gd name="connsiteX19" fmla="*/ 826294 w 912019"/>
                    <a:gd name="connsiteY19" fmla="*/ 647700 h 1319213"/>
                    <a:gd name="connsiteX20" fmla="*/ 683419 w 912019"/>
                    <a:gd name="connsiteY20" fmla="*/ 742950 h 1319213"/>
                    <a:gd name="connsiteX21" fmla="*/ 823913 w 912019"/>
                    <a:gd name="connsiteY21" fmla="*/ 892969 h 1319213"/>
                    <a:gd name="connsiteX22" fmla="*/ 842963 w 912019"/>
                    <a:gd name="connsiteY22" fmla="*/ 923925 h 1319213"/>
                    <a:gd name="connsiteX23" fmla="*/ 835819 w 912019"/>
                    <a:gd name="connsiteY23" fmla="*/ 957263 h 1319213"/>
                    <a:gd name="connsiteX24" fmla="*/ 795338 w 912019"/>
                    <a:gd name="connsiteY24" fmla="*/ 1023938 h 1319213"/>
                    <a:gd name="connsiteX25" fmla="*/ 685800 w 912019"/>
                    <a:gd name="connsiteY25" fmla="*/ 1138238 h 1319213"/>
                    <a:gd name="connsiteX26" fmla="*/ 461963 w 912019"/>
                    <a:gd name="connsiteY26" fmla="*/ 1214438 h 1319213"/>
                    <a:gd name="connsiteX27" fmla="*/ 357188 w 912019"/>
                    <a:gd name="connsiteY27" fmla="*/ 1319213 h 1319213"/>
                    <a:gd name="connsiteX28" fmla="*/ 216694 w 912019"/>
                    <a:gd name="connsiteY28" fmla="*/ 1238250 h 1319213"/>
                    <a:gd name="connsiteX29" fmla="*/ 223838 w 912019"/>
                    <a:gd name="connsiteY29" fmla="*/ 1190625 h 1319213"/>
                    <a:gd name="connsiteX30" fmla="*/ 123825 w 912019"/>
                    <a:gd name="connsiteY30" fmla="*/ 1154906 h 1319213"/>
                    <a:gd name="connsiteX31" fmla="*/ 0 w 912019"/>
                    <a:gd name="connsiteY31" fmla="*/ 1073944 h 1319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2019" h="1319213">
                      <a:moveTo>
                        <a:pt x="0" y="1073944"/>
                      </a:moveTo>
                      <a:lnTo>
                        <a:pt x="26194" y="954881"/>
                      </a:lnTo>
                      <a:lnTo>
                        <a:pt x="147638" y="900113"/>
                      </a:lnTo>
                      <a:lnTo>
                        <a:pt x="233363" y="809625"/>
                      </a:lnTo>
                      <a:lnTo>
                        <a:pt x="371475" y="750094"/>
                      </a:lnTo>
                      <a:lnTo>
                        <a:pt x="395288" y="590550"/>
                      </a:lnTo>
                      <a:lnTo>
                        <a:pt x="392906" y="416719"/>
                      </a:lnTo>
                      <a:lnTo>
                        <a:pt x="292894" y="195263"/>
                      </a:lnTo>
                      <a:lnTo>
                        <a:pt x="357188" y="126206"/>
                      </a:lnTo>
                      <a:lnTo>
                        <a:pt x="397669" y="126206"/>
                      </a:lnTo>
                      <a:lnTo>
                        <a:pt x="521494" y="135731"/>
                      </a:lnTo>
                      <a:lnTo>
                        <a:pt x="604838" y="152400"/>
                      </a:lnTo>
                      <a:lnTo>
                        <a:pt x="609600" y="0"/>
                      </a:lnTo>
                      <a:lnTo>
                        <a:pt x="690563" y="38100"/>
                      </a:lnTo>
                      <a:lnTo>
                        <a:pt x="690563" y="38100"/>
                      </a:lnTo>
                      <a:lnTo>
                        <a:pt x="690563" y="73819"/>
                      </a:lnTo>
                      <a:lnTo>
                        <a:pt x="709613" y="197644"/>
                      </a:lnTo>
                      <a:lnTo>
                        <a:pt x="788194" y="333375"/>
                      </a:lnTo>
                      <a:lnTo>
                        <a:pt x="912019" y="431006"/>
                      </a:lnTo>
                      <a:lnTo>
                        <a:pt x="826294" y="647700"/>
                      </a:lnTo>
                      <a:lnTo>
                        <a:pt x="683419" y="742950"/>
                      </a:lnTo>
                      <a:lnTo>
                        <a:pt x="823913" y="892969"/>
                      </a:lnTo>
                      <a:lnTo>
                        <a:pt x="842963" y="923925"/>
                      </a:lnTo>
                      <a:lnTo>
                        <a:pt x="835819" y="957263"/>
                      </a:lnTo>
                      <a:lnTo>
                        <a:pt x="795338" y="1023938"/>
                      </a:lnTo>
                      <a:lnTo>
                        <a:pt x="685800" y="1138238"/>
                      </a:lnTo>
                      <a:lnTo>
                        <a:pt x="461963" y="1214438"/>
                      </a:lnTo>
                      <a:lnTo>
                        <a:pt x="357188" y="1319213"/>
                      </a:lnTo>
                      <a:lnTo>
                        <a:pt x="216694" y="1238250"/>
                      </a:lnTo>
                      <a:lnTo>
                        <a:pt x="223838" y="1190625"/>
                      </a:lnTo>
                      <a:lnTo>
                        <a:pt x="123825" y="1154906"/>
                      </a:lnTo>
                      <a:lnTo>
                        <a:pt x="0" y="10739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7" name="Полилиния 36"/>
                <p:cNvSpPr>
                  <a:spLocks noChangeAspect="1"/>
                </p:cNvSpPr>
                <p:nvPr/>
              </p:nvSpPr>
              <p:spPr>
                <a:xfrm>
                  <a:off x="2566988" y="3198019"/>
                  <a:ext cx="542925" cy="1016794"/>
                </a:xfrm>
                <a:custGeom>
                  <a:avLst/>
                  <a:gdLst>
                    <a:gd name="connsiteX0" fmla="*/ 21431 w 542925"/>
                    <a:gd name="connsiteY0" fmla="*/ 990600 h 1016794"/>
                    <a:gd name="connsiteX1" fmla="*/ 57150 w 542925"/>
                    <a:gd name="connsiteY1" fmla="*/ 871537 h 1016794"/>
                    <a:gd name="connsiteX2" fmla="*/ 0 w 542925"/>
                    <a:gd name="connsiteY2" fmla="*/ 797719 h 1016794"/>
                    <a:gd name="connsiteX3" fmla="*/ 85725 w 542925"/>
                    <a:gd name="connsiteY3" fmla="*/ 747712 h 1016794"/>
                    <a:gd name="connsiteX4" fmla="*/ 69056 w 542925"/>
                    <a:gd name="connsiteY4" fmla="*/ 633412 h 1016794"/>
                    <a:gd name="connsiteX5" fmla="*/ 135731 w 542925"/>
                    <a:gd name="connsiteY5" fmla="*/ 595312 h 1016794"/>
                    <a:gd name="connsiteX6" fmla="*/ 207168 w 542925"/>
                    <a:gd name="connsiteY6" fmla="*/ 478631 h 1016794"/>
                    <a:gd name="connsiteX7" fmla="*/ 192881 w 542925"/>
                    <a:gd name="connsiteY7" fmla="*/ 302419 h 1016794"/>
                    <a:gd name="connsiteX8" fmla="*/ 211931 w 542925"/>
                    <a:gd name="connsiteY8" fmla="*/ 195262 h 1016794"/>
                    <a:gd name="connsiteX9" fmla="*/ 352425 w 542925"/>
                    <a:gd name="connsiteY9" fmla="*/ 0 h 1016794"/>
                    <a:gd name="connsiteX10" fmla="*/ 407193 w 542925"/>
                    <a:gd name="connsiteY10" fmla="*/ 97631 h 1016794"/>
                    <a:gd name="connsiteX11" fmla="*/ 500062 w 542925"/>
                    <a:gd name="connsiteY11" fmla="*/ 78581 h 1016794"/>
                    <a:gd name="connsiteX12" fmla="*/ 445293 w 542925"/>
                    <a:gd name="connsiteY12" fmla="*/ 135731 h 1016794"/>
                    <a:gd name="connsiteX13" fmla="*/ 540543 w 542925"/>
                    <a:gd name="connsiteY13" fmla="*/ 359569 h 1016794"/>
                    <a:gd name="connsiteX14" fmla="*/ 542925 w 542925"/>
                    <a:gd name="connsiteY14" fmla="*/ 526256 h 1016794"/>
                    <a:gd name="connsiteX15" fmla="*/ 516731 w 542925"/>
                    <a:gd name="connsiteY15" fmla="*/ 692944 h 1016794"/>
                    <a:gd name="connsiteX16" fmla="*/ 378618 w 542925"/>
                    <a:gd name="connsiteY16" fmla="*/ 750094 h 1016794"/>
                    <a:gd name="connsiteX17" fmla="*/ 295275 w 542925"/>
                    <a:gd name="connsiteY17" fmla="*/ 840581 h 1016794"/>
                    <a:gd name="connsiteX18" fmla="*/ 173831 w 542925"/>
                    <a:gd name="connsiteY18" fmla="*/ 897731 h 1016794"/>
                    <a:gd name="connsiteX19" fmla="*/ 142875 w 542925"/>
                    <a:gd name="connsiteY19" fmla="*/ 1016794 h 1016794"/>
                    <a:gd name="connsiteX20" fmla="*/ 83343 w 542925"/>
                    <a:gd name="connsiteY20" fmla="*/ 997744 h 1016794"/>
                    <a:gd name="connsiteX21" fmla="*/ 21431 w 542925"/>
                    <a:gd name="connsiteY21" fmla="*/ 990600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42925" h="1016794">
                      <a:moveTo>
                        <a:pt x="21431" y="990600"/>
                      </a:moveTo>
                      <a:lnTo>
                        <a:pt x="57150" y="871537"/>
                      </a:lnTo>
                      <a:lnTo>
                        <a:pt x="0" y="797719"/>
                      </a:lnTo>
                      <a:lnTo>
                        <a:pt x="85725" y="747712"/>
                      </a:lnTo>
                      <a:lnTo>
                        <a:pt x="69056" y="633412"/>
                      </a:lnTo>
                      <a:lnTo>
                        <a:pt x="135731" y="595312"/>
                      </a:lnTo>
                      <a:lnTo>
                        <a:pt x="207168" y="478631"/>
                      </a:lnTo>
                      <a:lnTo>
                        <a:pt x="192881" y="302419"/>
                      </a:lnTo>
                      <a:lnTo>
                        <a:pt x="211931" y="195262"/>
                      </a:lnTo>
                      <a:lnTo>
                        <a:pt x="352425" y="0"/>
                      </a:lnTo>
                      <a:lnTo>
                        <a:pt x="407193" y="97631"/>
                      </a:lnTo>
                      <a:lnTo>
                        <a:pt x="500062" y="78581"/>
                      </a:lnTo>
                      <a:lnTo>
                        <a:pt x="445293" y="135731"/>
                      </a:lnTo>
                      <a:lnTo>
                        <a:pt x="540543" y="359569"/>
                      </a:lnTo>
                      <a:lnTo>
                        <a:pt x="542925" y="526256"/>
                      </a:lnTo>
                      <a:lnTo>
                        <a:pt x="516731" y="692944"/>
                      </a:lnTo>
                      <a:lnTo>
                        <a:pt x="378618" y="750094"/>
                      </a:lnTo>
                      <a:lnTo>
                        <a:pt x="295275" y="840581"/>
                      </a:lnTo>
                      <a:lnTo>
                        <a:pt x="173831" y="897731"/>
                      </a:lnTo>
                      <a:lnTo>
                        <a:pt x="142875" y="1016794"/>
                      </a:lnTo>
                      <a:lnTo>
                        <a:pt x="83343" y="997744"/>
                      </a:lnTo>
                      <a:lnTo>
                        <a:pt x="21431" y="99060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8" name="Полилиния 37"/>
                <p:cNvSpPr>
                  <a:spLocks noChangeAspect="1"/>
                </p:cNvSpPr>
                <p:nvPr/>
              </p:nvSpPr>
              <p:spPr>
                <a:xfrm>
                  <a:off x="1909763" y="3140869"/>
                  <a:ext cx="1012031" cy="1042987"/>
                </a:xfrm>
                <a:custGeom>
                  <a:avLst/>
                  <a:gdLst>
                    <a:gd name="connsiteX0" fmla="*/ 0 w 1012031"/>
                    <a:gd name="connsiteY0" fmla="*/ 928687 h 1042987"/>
                    <a:gd name="connsiteX1" fmla="*/ 54768 w 1012031"/>
                    <a:gd name="connsiteY1" fmla="*/ 814387 h 1042987"/>
                    <a:gd name="connsiteX2" fmla="*/ 116681 w 1012031"/>
                    <a:gd name="connsiteY2" fmla="*/ 545306 h 1042987"/>
                    <a:gd name="connsiteX3" fmla="*/ 230981 w 1012031"/>
                    <a:gd name="connsiteY3" fmla="*/ 538162 h 1042987"/>
                    <a:gd name="connsiteX4" fmla="*/ 242887 w 1012031"/>
                    <a:gd name="connsiteY4" fmla="*/ 369094 h 1042987"/>
                    <a:gd name="connsiteX5" fmla="*/ 288131 w 1012031"/>
                    <a:gd name="connsiteY5" fmla="*/ 245269 h 1042987"/>
                    <a:gd name="connsiteX6" fmla="*/ 378618 w 1012031"/>
                    <a:gd name="connsiteY6" fmla="*/ 259556 h 1042987"/>
                    <a:gd name="connsiteX7" fmla="*/ 478631 w 1012031"/>
                    <a:gd name="connsiteY7" fmla="*/ 240506 h 1042987"/>
                    <a:gd name="connsiteX8" fmla="*/ 581025 w 1012031"/>
                    <a:gd name="connsiteY8" fmla="*/ 121444 h 1042987"/>
                    <a:gd name="connsiteX9" fmla="*/ 645318 w 1012031"/>
                    <a:gd name="connsiteY9" fmla="*/ 30956 h 1042987"/>
                    <a:gd name="connsiteX10" fmla="*/ 728662 w 1012031"/>
                    <a:gd name="connsiteY10" fmla="*/ 42862 h 1042987"/>
                    <a:gd name="connsiteX11" fmla="*/ 769143 w 1012031"/>
                    <a:gd name="connsiteY11" fmla="*/ 42862 h 1042987"/>
                    <a:gd name="connsiteX12" fmla="*/ 881062 w 1012031"/>
                    <a:gd name="connsiteY12" fmla="*/ 95250 h 1042987"/>
                    <a:gd name="connsiteX13" fmla="*/ 935831 w 1012031"/>
                    <a:gd name="connsiteY13" fmla="*/ 0 h 1042987"/>
                    <a:gd name="connsiteX14" fmla="*/ 1012031 w 1012031"/>
                    <a:gd name="connsiteY14" fmla="*/ 66675 h 1042987"/>
                    <a:gd name="connsiteX15" fmla="*/ 876300 w 1012031"/>
                    <a:gd name="connsiteY15" fmla="*/ 245269 h 1042987"/>
                    <a:gd name="connsiteX16" fmla="*/ 850106 w 1012031"/>
                    <a:gd name="connsiteY16" fmla="*/ 352425 h 1042987"/>
                    <a:gd name="connsiteX17" fmla="*/ 862012 w 1012031"/>
                    <a:gd name="connsiteY17" fmla="*/ 533400 h 1042987"/>
                    <a:gd name="connsiteX18" fmla="*/ 795337 w 1012031"/>
                    <a:gd name="connsiteY18" fmla="*/ 645319 h 1042987"/>
                    <a:gd name="connsiteX19" fmla="*/ 728662 w 1012031"/>
                    <a:gd name="connsiteY19" fmla="*/ 690562 h 1042987"/>
                    <a:gd name="connsiteX20" fmla="*/ 742950 w 1012031"/>
                    <a:gd name="connsiteY20" fmla="*/ 795337 h 1042987"/>
                    <a:gd name="connsiteX21" fmla="*/ 661987 w 1012031"/>
                    <a:gd name="connsiteY21" fmla="*/ 857250 h 1042987"/>
                    <a:gd name="connsiteX22" fmla="*/ 707231 w 1012031"/>
                    <a:gd name="connsiteY22" fmla="*/ 926306 h 1042987"/>
                    <a:gd name="connsiteX23" fmla="*/ 685800 w 1012031"/>
                    <a:gd name="connsiteY23" fmla="*/ 1042987 h 1042987"/>
                    <a:gd name="connsiteX24" fmla="*/ 502443 w 1012031"/>
                    <a:gd name="connsiteY24" fmla="*/ 1023937 h 1042987"/>
                    <a:gd name="connsiteX25" fmla="*/ 297656 w 1012031"/>
                    <a:gd name="connsiteY25" fmla="*/ 971550 h 1042987"/>
                    <a:gd name="connsiteX26" fmla="*/ 116681 w 1012031"/>
                    <a:gd name="connsiteY26" fmla="*/ 1019175 h 1042987"/>
                    <a:gd name="connsiteX27" fmla="*/ 0 w 1012031"/>
                    <a:gd name="connsiteY27" fmla="*/ 928687 h 104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2031" h="1042987">
                      <a:moveTo>
                        <a:pt x="0" y="928687"/>
                      </a:moveTo>
                      <a:lnTo>
                        <a:pt x="54768" y="814387"/>
                      </a:lnTo>
                      <a:lnTo>
                        <a:pt x="116681" y="545306"/>
                      </a:lnTo>
                      <a:lnTo>
                        <a:pt x="230981" y="538162"/>
                      </a:lnTo>
                      <a:lnTo>
                        <a:pt x="242887" y="369094"/>
                      </a:lnTo>
                      <a:lnTo>
                        <a:pt x="288131" y="245269"/>
                      </a:lnTo>
                      <a:lnTo>
                        <a:pt x="378618" y="259556"/>
                      </a:lnTo>
                      <a:lnTo>
                        <a:pt x="478631" y="240506"/>
                      </a:lnTo>
                      <a:lnTo>
                        <a:pt x="581025" y="121444"/>
                      </a:lnTo>
                      <a:lnTo>
                        <a:pt x="645318" y="30956"/>
                      </a:lnTo>
                      <a:lnTo>
                        <a:pt x="728662" y="42862"/>
                      </a:lnTo>
                      <a:lnTo>
                        <a:pt x="769143" y="42862"/>
                      </a:lnTo>
                      <a:lnTo>
                        <a:pt x="881062" y="95250"/>
                      </a:lnTo>
                      <a:lnTo>
                        <a:pt x="935831" y="0"/>
                      </a:lnTo>
                      <a:lnTo>
                        <a:pt x="1012031" y="66675"/>
                      </a:lnTo>
                      <a:lnTo>
                        <a:pt x="876300" y="245269"/>
                      </a:lnTo>
                      <a:lnTo>
                        <a:pt x="850106" y="352425"/>
                      </a:lnTo>
                      <a:lnTo>
                        <a:pt x="862012" y="533400"/>
                      </a:lnTo>
                      <a:lnTo>
                        <a:pt x="795337" y="645319"/>
                      </a:lnTo>
                      <a:lnTo>
                        <a:pt x="728662" y="690562"/>
                      </a:lnTo>
                      <a:lnTo>
                        <a:pt x="742950" y="795337"/>
                      </a:lnTo>
                      <a:lnTo>
                        <a:pt x="661987" y="857250"/>
                      </a:lnTo>
                      <a:lnTo>
                        <a:pt x="707231" y="926306"/>
                      </a:lnTo>
                      <a:lnTo>
                        <a:pt x="685800" y="1042987"/>
                      </a:lnTo>
                      <a:lnTo>
                        <a:pt x="502443" y="1023937"/>
                      </a:lnTo>
                      <a:lnTo>
                        <a:pt x="297656" y="971550"/>
                      </a:lnTo>
                      <a:lnTo>
                        <a:pt x="116681" y="1019175"/>
                      </a:lnTo>
                      <a:lnTo>
                        <a:pt x="0" y="92868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39" name="Полилиния 38"/>
                <p:cNvSpPr>
                  <a:spLocks noChangeAspect="1"/>
                </p:cNvSpPr>
                <p:nvPr/>
              </p:nvSpPr>
              <p:spPr>
                <a:xfrm>
                  <a:off x="3555206" y="2445544"/>
                  <a:ext cx="842963" cy="854869"/>
                </a:xfrm>
                <a:custGeom>
                  <a:avLst/>
                  <a:gdLst>
                    <a:gd name="connsiteX0" fmla="*/ 0 w 842963"/>
                    <a:gd name="connsiteY0" fmla="*/ 357187 h 854869"/>
                    <a:gd name="connsiteX1" fmla="*/ 35719 w 842963"/>
                    <a:gd name="connsiteY1" fmla="*/ 238125 h 854869"/>
                    <a:gd name="connsiteX2" fmla="*/ 95250 w 842963"/>
                    <a:gd name="connsiteY2" fmla="*/ 152400 h 854869"/>
                    <a:gd name="connsiteX3" fmla="*/ 461963 w 842963"/>
                    <a:gd name="connsiteY3" fmla="*/ 50006 h 854869"/>
                    <a:gd name="connsiteX4" fmla="*/ 657225 w 842963"/>
                    <a:gd name="connsiteY4" fmla="*/ 0 h 854869"/>
                    <a:gd name="connsiteX5" fmla="*/ 647700 w 842963"/>
                    <a:gd name="connsiteY5" fmla="*/ 128587 h 854869"/>
                    <a:gd name="connsiteX6" fmla="*/ 807244 w 842963"/>
                    <a:gd name="connsiteY6" fmla="*/ 142875 h 854869"/>
                    <a:gd name="connsiteX7" fmla="*/ 802482 w 842963"/>
                    <a:gd name="connsiteY7" fmla="*/ 264319 h 854869"/>
                    <a:gd name="connsiteX8" fmla="*/ 704850 w 842963"/>
                    <a:gd name="connsiteY8" fmla="*/ 366712 h 854869"/>
                    <a:gd name="connsiteX9" fmla="*/ 707232 w 842963"/>
                    <a:gd name="connsiteY9" fmla="*/ 421481 h 854869"/>
                    <a:gd name="connsiteX10" fmla="*/ 757238 w 842963"/>
                    <a:gd name="connsiteY10" fmla="*/ 481012 h 854869"/>
                    <a:gd name="connsiteX11" fmla="*/ 826294 w 842963"/>
                    <a:gd name="connsiteY11" fmla="*/ 526256 h 854869"/>
                    <a:gd name="connsiteX12" fmla="*/ 842963 w 842963"/>
                    <a:gd name="connsiteY12" fmla="*/ 557212 h 854869"/>
                    <a:gd name="connsiteX13" fmla="*/ 833438 w 842963"/>
                    <a:gd name="connsiteY13" fmla="*/ 642937 h 854869"/>
                    <a:gd name="connsiteX14" fmla="*/ 809625 w 842963"/>
                    <a:gd name="connsiteY14" fmla="*/ 700087 h 854869"/>
                    <a:gd name="connsiteX15" fmla="*/ 754857 w 842963"/>
                    <a:gd name="connsiteY15" fmla="*/ 790575 h 854869"/>
                    <a:gd name="connsiteX16" fmla="*/ 666750 w 842963"/>
                    <a:gd name="connsiteY16" fmla="*/ 854869 h 854869"/>
                    <a:gd name="connsiteX17" fmla="*/ 481013 w 842963"/>
                    <a:gd name="connsiteY17" fmla="*/ 838200 h 854869"/>
                    <a:gd name="connsiteX18" fmla="*/ 504825 w 842963"/>
                    <a:gd name="connsiteY18" fmla="*/ 750094 h 854869"/>
                    <a:gd name="connsiteX19" fmla="*/ 419100 w 842963"/>
                    <a:gd name="connsiteY19" fmla="*/ 633412 h 854869"/>
                    <a:gd name="connsiteX20" fmla="*/ 259557 w 842963"/>
                    <a:gd name="connsiteY20" fmla="*/ 531019 h 854869"/>
                    <a:gd name="connsiteX21" fmla="*/ 140494 w 842963"/>
                    <a:gd name="connsiteY21" fmla="*/ 621506 h 854869"/>
                    <a:gd name="connsiteX22" fmla="*/ 147638 w 842963"/>
                    <a:gd name="connsiteY22" fmla="*/ 526256 h 854869"/>
                    <a:gd name="connsiteX23" fmla="*/ 78582 w 842963"/>
                    <a:gd name="connsiteY23" fmla="*/ 457200 h 854869"/>
                    <a:gd name="connsiteX24" fmla="*/ 0 w 842963"/>
                    <a:gd name="connsiteY24" fmla="*/ 357187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2963" h="854869">
                      <a:moveTo>
                        <a:pt x="0" y="357187"/>
                      </a:moveTo>
                      <a:lnTo>
                        <a:pt x="35719" y="238125"/>
                      </a:lnTo>
                      <a:lnTo>
                        <a:pt x="95250" y="152400"/>
                      </a:lnTo>
                      <a:lnTo>
                        <a:pt x="461963" y="50006"/>
                      </a:lnTo>
                      <a:lnTo>
                        <a:pt x="657225" y="0"/>
                      </a:lnTo>
                      <a:lnTo>
                        <a:pt x="647700" y="128587"/>
                      </a:lnTo>
                      <a:lnTo>
                        <a:pt x="807244" y="142875"/>
                      </a:lnTo>
                      <a:lnTo>
                        <a:pt x="802482" y="264319"/>
                      </a:lnTo>
                      <a:lnTo>
                        <a:pt x="704850" y="366712"/>
                      </a:lnTo>
                      <a:lnTo>
                        <a:pt x="707232" y="421481"/>
                      </a:lnTo>
                      <a:lnTo>
                        <a:pt x="757238" y="481012"/>
                      </a:lnTo>
                      <a:lnTo>
                        <a:pt x="826294" y="526256"/>
                      </a:lnTo>
                      <a:lnTo>
                        <a:pt x="842963" y="557212"/>
                      </a:lnTo>
                      <a:lnTo>
                        <a:pt x="833438" y="642937"/>
                      </a:lnTo>
                      <a:lnTo>
                        <a:pt x="809625" y="700087"/>
                      </a:lnTo>
                      <a:lnTo>
                        <a:pt x="754857" y="790575"/>
                      </a:lnTo>
                      <a:lnTo>
                        <a:pt x="666750" y="854869"/>
                      </a:lnTo>
                      <a:lnTo>
                        <a:pt x="481013" y="838200"/>
                      </a:lnTo>
                      <a:lnTo>
                        <a:pt x="504825" y="750094"/>
                      </a:lnTo>
                      <a:lnTo>
                        <a:pt x="419100" y="633412"/>
                      </a:lnTo>
                      <a:lnTo>
                        <a:pt x="259557" y="531019"/>
                      </a:lnTo>
                      <a:lnTo>
                        <a:pt x="140494" y="621506"/>
                      </a:lnTo>
                      <a:lnTo>
                        <a:pt x="147638" y="526256"/>
                      </a:lnTo>
                      <a:lnTo>
                        <a:pt x="78582" y="457200"/>
                      </a:lnTo>
                      <a:lnTo>
                        <a:pt x="0" y="35718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0" name="Полилиния 39"/>
                <p:cNvSpPr>
                  <a:spLocks noChangeAspect="1"/>
                </p:cNvSpPr>
                <p:nvPr/>
              </p:nvSpPr>
              <p:spPr>
                <a:xfrm>
                  <a:off x="3271838" y="1909763"/>
                  <a:ext cx="945356" cy="1088231"/>
                </a:xfrm>
                <a:custGeom>
                  <a:avLst/>
                  <a:gdLst>
                    <a:gd name="connsiteX0" fmla="*/ 252412 w 945356"/>
                    <a:gd name="connsiteY0" fmla="*/ 1088231 h 1088231"/>
                    <a:gd name="connsiteX1" fmla="*/ 102393 w 945356"/>
                    <a:gd name="connsiteY1" fmla="*/ 957262 h 1088231"/>
                    <a:gd name="connsiteX2" fmla="*/ 23812 w 945356"/>
                    <a:gd name="connsiteY2" fmla="*/ 850106 h 1088231"/>
                    <a:gd name="connsiteX3" fmla="*/ 0 w 945356"/>
                    <a:gd name="connsiteY3" fmla="*/ 626268 h 1088231"/>
                    <a:gd name="connsiteX4" fmla="*/ 52387 w 945356"/>
                    <a:gd name="connsiteY4" fmla="*/ 426243 h 1088231"/>
                    <a:gd name="connsiteX5" fmla="*/ 252412 w 945356"/>
                    <a:gd name="connsiteY5" fmla="*/ 152400 h 1088231"/>
                    <a:gd name="connsiteX6" fmla="*/ 283368 w 945356"/>
                    <a:gd name="connsiteY6" fmla="*/ 0 h 1088231"/>
                    <a:gd name="connsiteX7" fmla="*/ 640556 w 945356"/>
                    <a:gd name="connsiteY7" fmla="*/ 50006 h 1088231"/>
                    <a:gd name="connsiteX8" fmla="*/ 585787 w 945356"/>
                    <a:gd name="connsiteY8" fmla="*/ 285750 h 1088231"/>
                    <a:gd name="connsiteX9" fmla="*/ 814387 w 945356"/>
                    <a:gd name="connsiteY9" fmla="*/ 314325 h 1088231"/>
                    <a:gd name="connsiteX10" fmla="*/ 783431 w 945356"/>
                    <a:gd name="connsiteY10" fmla="*/ 397668 h 1088231"/>
                    <a:gd name="connsiteX11" fmla="*/ 945356 w 945356"/>
                    <a:gd name="connsiteY11" fmla="*/ 385762 h 1088231"/>
                    <a:gd name="connsiteX12" fmla="*/ 940593 w 945356"/>
                    <a:gd name="connsiteY12" fmla="*/ 533400 h 1088231"/>
                    <a:gd name="connsiteX13" fmla="*/ 711993 w 945356"/>
                    <a:gd name="connsiteY13" fmla="*/ 595312 h 1088231"/>
                    <a:gd name="connsiteX14" fmla="*/ 381000 w 945356"/>
                    <a:gd name="connsiteY14" fmla="*/ 681037 h 1088231"/>
                    <a:gd name="connsiteX15" fmla="*/ 314325 w 945356"/>
                    <a:gd name="connsiteY15" fmla="*/ 778668 h 1088231"/>
                    <a:gd name="connsiteX16" fmla="*/ 273843 w 945356"/>
                    <a:gd name="connsiteY16" fmla="*/ 940593 h 1088231"/>
                    <a:gd name="connsiteX17" fmla="*/ 247650 w 945356"/>
                    <a:gd name="connsiteY17" fmla="*/ 997743 h 1088231"/>
                    <a:gd name="connsiteX18" fmla="*/ 252412 w 945356"/>
                    <a:gd name="connsiteY18" fmla="*/ 1088231 h 1088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5356" h="1088231">
                      <a:moveTo>
                        <a:pt x="252412" y="1088231"/>
                      </a:moveTo>
                      <a:lnTo>
                        <a:pt x="102393" y="957262"/>
                      </a:lnTo>
                      <a:lnTo>
                        <a:pt x="23812" y="850106"/>
                      </a:lnTo>
                      <a:lnTo>
                        <a:pt x="0" y="626268"/>
                      </a:lnTo>
                      <a:lnTo>
                        <a:pt x="52387" y="426243"/>
                      </a:lnTo>
                      <a:lnTo>
                        <a:pt x="252412" y="152400"/>
                      </a:lnTo>
                      <a:lnTo>
                        <a:pt x="283368" y="0"/>
                      </a:lnTo>
                      <a:lnTo>
                        <a:pt x="640556" y="50006"/>
                      </a:lnTo>
                      <a:lnTo>
                        <a:pt x="585787" y="285750"/>
                      </a:lnTo>
                      <a:lnTo>
                        <a:pt x="814387" y="314325"/>
                      </a:lnTo>
                      <a:lnTo>
                        <a:pt x="783431" y="397668"/>
                      </a:lnTo>
                      <a:lnTo>
                        <a:pt x="945356" y="385762"/>
                      </a:lnTo>
                      <a:lnTo>
                        <a:pt x="940593" y="533400"/>
                      </a:lnTo>
                      <a:lnTo>
                        <a:pt x="711993" y="595312"/>
                      </a:lnTo>
                      <a:lnTo>
                        <a:pt x="381000" y="681037"/>
                      </a:lnTo>
                      <a:lnTo>
                        <a:pt x="314325" y="778668"/>
                      </a:lnTo>
                      <a:lnTo>
                        <a:pt x="273843" y="940593"/>
                      </a:lnTo>
                      <a:lnTo>
                        <a:pt x="247650" y="997743"/>
                      </a:lnTo>
                      <a:lnTo>
                        <a:pt x="252412" y="108823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1" name="Полилиния 40"/>
                <p:cNvSpPr>
                  <a:spLocks noChangeAspect="1"/>
                </p:cNvSpPr>
                <p:nvPr/>
              </p:nvSpPr>
              <p:spPr>
                <a:xfrm>
                  <a:off x="2562225" y="2278856"/>
                  <a:ext cx="962025" cy="1016794"/>
                </a:xfrm>
                <a:custGeom>
                  <a:avLst/>
                  <a:gdLst>
                    <a:gd name="connsiteX0" fmla="*/ 0 w 962025"/>
                    <a:gd name="connsiteY0" fmla="*/ 69057 h 1016794"/>
                    <a:gd name="connsiteX1" fmla="*/ 102394 w 962025"/>
                    <a:gd name="connsiteY1" fmla="*/ 66675 h 1016794"/>
                    <a:gd name="connsiteX2" fmla="*/ 183356 w 962025"/>
                    <a:gd name="connsiteY2" fmla="*/ 130969 h 1016794"/>
                    <a:gd name="connsiteX3" fmla="*/ 228600 w 962025"/>
                    <a:gd name="connsiteY3" fmla="*/ 164307 h 1016794"/>
                    <a:gd name="connsiteX4" fmla="*/ 233363 w 962025"/>
                    <a:gd name="connsiteY4" fmla="*/ 195263 h 1016794"/>
                    <a:gd name="connsiteX5" fmla="*/ 233363 w 962025"/>
                    <a:gd name="connsiteY5" fmla="*/ 78582 h 1016794"/>
                    <a:gd name="connsiteX6" fmla="*/ 278606 w 962025"/>
                    <a:gd name="connsiteY6" fmla="*/ 47625 h 1016794"/>
                    <a:gd name="connsiteX7" fmla="*/ 302419 w 962025"/>
                    <a:gd name="connsiteY7" fmla="*/ 0 h 1016794"/>
                    <a:gd name="connsiteX8" fmla="*/ 421481 w 962025"/>
                    <a:gd name="connsiteY8" fmla="*/ 23813 h 1016794"/>
                    <a:gd name="connsiteX9" fmla="*/ 488156 w 962025"/>
                    <a:gd name="connsiteY9" fmla="*/ 76200 h 1016794"/>
                    <a:gd name="connsiteX10" fmla="*/ 573881 w 962025"/>
                    <a:gd name="connsiteY10" fmla="*/ 88107 h 1016794"/>
                    <a:gd name="connsiteX11" fmla="*/ 745331 w 962025"/>
                    <a:gd name="connsiteY11" fmla="*/ 140494 h 1016794"/>
                    <a:gd name="connsiteX12" fmla="*/ 709613 w 962025"/>
                    <a:gd name="connsiteY12" fmla="*/ 264319 h 1016794"/>
                    <a:gd name="connsiteX13" fmla="*/ 735806 w 962025"/>
                    <a:gd name="connsiteY13" fmla="*/ 476250 h 1016794"/>
                    <a:gd name="connsiteX14" fmla="*/ 816769 w 962025"/>
                    <a:gd name="connsiteY14" fmla="*/ 595313 h 1016794"/>
                    <a:gd name="connsiteX15" fmla="*/ 962025 w 962025"/>
                    <a:gd name="connsiteY15" fmla="*/ 714375 h 1016794"/>
                    <a:gd name="connsiteX16" fmla="*/ 959644 w 962025"/>
                    <a:gd name="connsiteY16" fmla="*/ 833438 h 1016794"/>
                    <a:gd name="connsiteX17" fmla="*/ 850106 w 962025"/>
                    <a:gd name="connsiteY17" fmla="*/ 883444 h 1016794"/>
                    <a:gd name="connsiteX18" fmla="*/ 850106 w 962025"/>
                    <a:gd name="connsiteY18" fmla="*/ 907257 h 1016794"/>
                    <a:gd name="connsiteX19" fmla="*/ 764381 w 962025"/>
                    <a:gd name="connsiteY19" fmla="*/ 866775 h 1016794"/>
                    <a:gd name="connsiteX20" fmla="*/ 754856 w 962025"/>
                    <a:gd name="connsiteY20" fmla="*/ 1012032 h 1016794"/>
                    <a:gd name="connsiteX21" fmla="*/ 650081 w 962025"/>
                    <a:gd name="connsiteY21" fmla="*/ 995363 h 1016794"/>
                    <a:gd name="connsiteX22" fmla="*/ 516731 w 962025"/>
                    <a:gd name="connsiteY22" fmla="*/ 988219 h 1016794"/>
                    <a:gd name="connsiteX23" fmla="*/ 421481 w 962025"/>
                    <a:gd name="connsiteY23" fmla="*/ 1016794 h 1016794"/>
                    <a:gd name="connsiteX24" fmla="*/ 357188 w 962025"/>
                    <a:gd name="connsiteY24" fmla="*/ 921544 h 1016794"/>
                    <a:gd name="connsiteX25" fmla="*/ 285750 w 962025"/>
                    <a:gd name="connsiteY25" fmla="*/ 862013 h 1016794"/>
                    <a:gd name="connsiteX26" fmla="*/ 230981 w 962025"/>
                    <a:gd name="connsiteY26" fmla="*/ 952500 h 1016794"/>
                    <a:gd name="connsiteX27" fmla="*/ 116681 w 962025"/>
                    <a:gd name="connsiteY27" fmla="*/ 904875 h 1016794"/>
                    <a:gd name="connsiteX28" fmla="*/ 78581 w 962025"/>
                    <a:gd name="connsiteY28" fmla="*/ 904875 h 1016794"/>
                    <a:gd name="connsiteX29" fmla="*/ 71438 w 962025"/>
                    <a:gd name="connsiteY29" fmla="*/ 759619 h 1016794"/>
                    <a:gd name="connsiteX30" fmla="*/ 154781 w 962025"/>
                    <a:gd name="connsiteY30" fmla="*/ 707232 h 1016794"/>
                    <a:gd name="connsiteX31" fmla="*/ 323850 w 962025"/>
                    <a:gd name="connsiteY31" fmla="*/ 723900 h 1016794"/>
                    <a:gd name="connsiteX32" fmla="*/ 300038 w 962025"/>
                    <a:gd name="connsiteY32" fmla="*/ 569119 h 1016794"/>
                    <a:gd name="connsiteX33" fmla="*/ 190500 w 962025"/>
                    <a:gd name="connsiteY33" fmla="*/ 438150 h 1016794"/>
                    <a:gd name="connsiteX34" fmla="*/ 85725 w 962025"/>
                    <a:gd name="connsiteY34" fmla="*/ 359569 h 1016794"/>
                    <a:gd name="connsiteX35" fmla="*/ 59531 w 962025"/>
                    <a:gd name="connsiteY35" fmla="*/ 259557 h 1016794"/>
                    <a:gd name="connsiteX36" fmla="*/ 76200 w 962025"/>
                    <a:gd name="connsiteY36" fmla="*/ 123825 h 1016794"/>
                    <a:gd name="connsiteX37" fmla="*/ 0 w 962025"/>
                    <a:gd name="connsiteY37" fmla="*/ 69057 h 1016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62025" h="1016794">
                      <a:moveTo>
                        <a:pt x="0" y="69057"/>
                      </a:moveTo>
                      <a:lnTo>
                        <a:pt x="102394" y="66675"/>
                      </a:lnTo>
                      <a:lnTo>
                        <a:pt x="183356" y="130969"/>
                      </a:lnTo>
                      <a:lnTo>
                        <a:pt x="228600" y="164307"/>
                      </a:lnTo>
                      <a:lnTo>
                        <a:pt x="233363" y="195263"/>
                      </a:lnTo>
                      <a:lnTo>
                        <a:pt x="233363" y="78582"/>
                      </a:lnTo>
                      <a:lnTo>
                        <a:pt x="278606" y="47625"/>
                      </a:lnTo>
                      <a:lnTo>
                        <a:pt x="302419" y="0"/>
                      </a:lnTo>
                      <a:lnTo>
                        <a:pt x="421481" y="23813"/>
                      </a:lnTo>
                      <a:lnTo>
                        <a:pt x="488156" y="76200"/>
                      </a:lnTo>
                      <a:lnTo>
                        <a:pt x="573881" y="88107"/>
                      </a:lnTo>
                      <a:lnTo>
                        <a:pt x="745331" y="140494"/>
                      </a:lnTo>
                      <a:lnTo>
                        <a:pt x="709613" y="264319"/>
                      </a:lnTo>
                      <a:lnTo>
                        <a:pt x="735806" y="476250"/>
                      </a:lnTo>
                      <a:lnTo>
                        <a:pt x="816769" y="595313"/>
                      </a:lnTo>
                      <a:lnTo>
                        <a:pt x="962025" y="714375"/>
                      </a:lnTo>
                      <a:cubicBezTo>
                        <a:pt x="961231" y="754063"/>
                        <a:pt x="960438" y="793750"/>
                        <a:pt x="959644" y="833438"/>
                      </a:cubicBezTo>
                      <a:lnTo>
                        <a:pt x="850106" y="883444"/>
                      </a:lnTo>
                      <a:lnTo>
                        <a:pt x="850106" y="907257"/>
                      </a:lnTo>
                      <a:lnTo>
                        <a:pt x="764381" y="866775"/>
                      </a:lnTo>
                      <a:lnTo>
                        <a:pt x="754856" y="1012032"/>
                      </a:lnTo>
                      <a:lnTo>
                        <a:pt x="650081" y="995363"/>
                      </a:lnTo>
                      <a:lnTo>
                        <a:pt x="516731" y="988219"/>
                      </a:lnTo>
                      <a:lnTo>
                        <a:pt x="421481" y="1016794"/>
                      </a:lnTo>
                      <a:lnTo>
                        <a:pt x="357188" y="921544"/>
                      </a:lnTo>
                      <a:lnTo>
                        <a:pt x="285750" y="862013"/>
                      </a:lnTo>
                      <a:lnTo>
                        <a:pt x="230981" y="952500"/>
                      </a:lnTo>
                      <a:lnTo>
                        <a:pt x="116681" y="904875"/>
                      </a:lnTo>
                      <a:lnTo>
                        <a:pt x="78581" y="904875"/>
                      </a:lnTo>
                      <a:lnTo>
                        <a:pt x="71438" y="759619"/>
                      </a:lnTo>
                      <a:lnTo>
                        <a:pt x="154781" y="707232"/>
                      </a:lnTo>
                      <a:lnTo>
                        <a:pt x="323850" y="723900"/>
                      </a:lnTo>
                      <a:lnTo>
                        <a:pt x="300038" y="569119"/>
                      </a:lnTo>
                      <a:lnTo>
                        <a:pt x="190500" y="438150"/>
                      </a:lnTo>
                      <a:lnTo>
                        <a:pt x="85725" y="359569"/>
                      </a:lnTo>
                      <a:lnTo>
                        <a:pt x="59531" y="259557"/>
                      </a:lnTo>
                      <a:lnTo>
                        <a:pt x="76200" y="123825"/>
                      </a:lnTo>
                      <a:lnTo>
                        <a:pt x="0" y="6905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2" name="Полилиния 41"/>
                <p:cNvSpPr>
                  <a:spLocks noChangeAspect="1"/>
                </p:cNvSpPr>
                <p:nvPr/>
              </p:nvSpPr>
              <p:spPr>
                <a:xfrm>
                  <a:off x="2474119" y="1204913"/>
                  <a:ext cx="1081087" cy="1269206"/>
                </a:xfrm>
                <a:custGeom>
                  <a:avLst/>
                  <a:gdLst>
                    <a:gd name="connsiteX0" fmla="*/ 85725 w 1081087"/>
                    <a:gd name="connsiteY0" fmla="*/ 1016793 h 1269206"/>
                    <a:gd name="connsiteX1" fmla="*/ 85725 w 1081087"/>
                    <a:gd name="connsiteY1" fmla="*/ 1016793 h 1269206"/>
                    <a:gd name="connsiteX2" fmla="*/ 142875 w 1081087"/>
                    <a:gd name="connsiteY2" fmla="*/ 778668 h 1269206"/>
                    <a:gd name="connsiteX3" fmla="*/ 123825 w 1081087"/>
                    <a:gd name="connsiteY3" fmla="*/ 657225 h 1269206"/>
                    <a:gd name="connsiteX4" fmla="*/ 28575 w 1081087"/>
                    <a:gd name="connsiteY4" fmla="*/ 573881 h 1269206"/>
                    <a:gd name="connsiteX5" fmla="*/ 0 w 1081087"/>
                    <a:gd name="connsiteY5" fmla="*/ 440531 h 1269206"/>
                    <a:gd name="connsiteX6" fmla="*/ 52387 w 1081087"/>
                    <a:gd name="connsiteY6" fmla="*/ 300037 h 1269206"/>
                    <a:gd name="connsiteX7" fmla="*/ 207169 w 1081087"/>
                    <a:gd name="connsiteY7" fmla="*/ 304800 h 1269206"/>
                    <a:gd name="connsiteX8" fmla="*/ 383381 w 1081087"/>
                    <a:gd name="connsiteY8" fmla="*/ 304800 h 1269206"/>
                    <a:gd name="connsiteX9" fmla="*/ 561975 w 1081087"/>
                    <a:gd name="connsiteY9" fmla="*/ 323850 h 1269206"/>
                    <a:gd name="connsiteX10" fmla="*/ 604837 w 1081087"/>
                    <a:gd name="connsiteY10" fmla="*/ 326231 h 1269206"/>
                    <a:gd name="connsiteX11" fmla="*/ 707231 w 1081087"/>
                    <a:gd name="connsiteY11" fmla="*/ 257175 h 1269206"/>
                    <a:gd name="connsiteX12" fmla="*/ 757237 w 1081087"/>
                    <a:gd name="connsiteY12" fmla="*/ 159543 h 1269206"/>
                    <a:gd name="connsiteX13" fmla="*/ 897731 w 1081087"/>
                    <a:gd name="connsiteY13" fmla="*/ 166687 h 1269206"/>
                    <a:gd name="connsiteX14" fmla="*/ 926306 w 1081087"/>
                    <a:gd name="connsiteY14" fmla="*/ 119062 h 1269206"/>
                    <a:gd name="connsiteX15" fmla="*/ 928687 w 1081087"/>
                    <a:gd name="connsiteY15" fmla="*/ 23812 h 1269206"/>
                    <a:gd name="connsiteX16" fmla="*/ 976312 w 1081087"/>
                    <a:gd name="connsiteY16" fmla="*/ 0 h 1269206"/>
                    <a:gd name="connsiteX17" fmla="*/ 1081087 w 1081087"/>
                    <a:gd name="connsiteY17" fmla="*/ 28575 h 1269206"/>
                    <a:gd name="connsiteX18" fmla="*/ 1062037 w 1081087"/>
                    <a:gd name="connsiteY18" fmla="*/ 64293 h 1269206"/>
                    <a:gd name="connsiteX19" fmla="*/ 1050131 w 1081087"/>
                    <a:gd name="connsiteY19" fmla="*/ 180975 h 1269206"/>
                    <a:gd name="connsiteX20" fmla="*/ 1064419 w 1081087"/>
                    <a:gd name="connsiteY20" fmla="*/ 323850 h 1269206"/>
                    <a:gd name="connsiteX21" fmla="*/ 1031081 w 1081087"/>
                    <a:gd name="connsiteY21" fmla="*/ 614362 h 1269206"/>
                    <a:gd name="connsiteX22" fmla="*/ 1076325 w 1081087"/>
                    <a:gd name="connsiteY22" fmla="*/ 704850 h 1269206"/>
                    <a:gd name="connsiteX23" fmla="*/ 1045369 w 1081087"/>
                    <a:gd name="connsiteY23" fmla="*/ 857250 h 1269206"/>
                    <a:gd name="connsiteX24" fmla="*/ 852487 w 1081087"/>
                    <a:gd name="connsiteY24" fmla="*/ 1126331 h 1269206"/>
                    <a:gd name="connsiteX25" fmla="*/ 831056 w 1081087"/>
                    <a:gd name="connsiteY25" fmla="*/ 1202531 h 1269206"/>
                    <a:gd name="connsiteX26" fmla="*/ 647700 w 1081087"/>
                    <a:gd name="connsiteY26" fmla="*/ 1157287 h 1269206"/>
                    <a:gd name="connsiteX27" fmla="*/ 576262 w 1081087"/>
                    <a:gd name="connsiteY27" fmla="*/ 1147762 h 1269206"/>
                    <a:gd name="connsiteX28" fmla="*/ 511969 w 1081087"/>
                    <a:gd name="connsiteY28" fmla="*/ 1095375 h 1269206"/>
                    <a:gd name="connsiteX29" fmla="*/ 392906 w 1081087"/>
                    <a:gd name="connsiteY29" fmla="*/ 1069181 h 1269206"/>
                    <a:gd name="connsiteX30" fmla="*/ 364331 w 1081087"/>
                    <a:gd name="connsiteY30" fmla="*/ 1121568 h 1269206"/>
                    <a:gd name="connsiteX31" fmla="*/ 321469 w 1081087"/>
                    <a:gd name="connsiteY31" fmla="*/ 1152525 h 1269206"/>
                    <a:gd name="connsiteX32" fmla="*/ 321469 w 1081087"/>
                    <a:gd name="connsiteY32" fmla="*/ 1269206 h 1269206"/>
                    <a:gd name="connsiteX33" fmla="*/ 307181 w 1081087"/>
                    <a:gd name="connsiteY33" fmla="*/ 1223962 h 1269206"/>
                    <a:gd name="connsiteX34" fmla="*/ 192881 w 1081087"/>
                    <a:gd name="connsiteY34" fmla="*/ 1143000 h 1269206"/>
                    <a:gd name="connsiteX35" fmla="*/ 88106 w 1081087"/>
                    <a:gd name="connsiteY35" fmla="*/ 1138237 h 1269206"/>
                    <a:gd name="connsiteX36" fmla="*/ 85725 w 1081087"/>
                    <a:gd name="connsiteY36" fmla="*/ 1016793 h 1269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81087" h="1269206">
                      <a:moveTo>
                        <a:pt x="85725" y="1016793"/>
                      </a:moveTo>
                      <a:lnTo>
                        <a:pt x="85725" y="1016793"/>
                      </a:lnTo>
                      <a:lnTo>
                        <a:pt x="142875" y="778668"/>
                      </a:lnTo>
                      <a:lnTo>
                        <a:pt x="123825" y="657225"/>
                      </a:lnTo>
                      <a:lnTo>
                        <a:pt x="28575" y="573881"/>
                      </a:lnTo>
                      <a:lnTo>
                        <a:pt x="0" y="440531"/>
                      </a:lnTo>
                      <a:lnTo>
                        <a:pt x="52387" y="300037"/>
                      </a:lnTo>
                      <a:lnTo>
                        <a:pt x="207169" y="304800"/>
                      </a:lnTo>
                      <a:lnTo>
                        <a:pt x="383381" y="304800"/>
                      </a:lnTo>
                      <a:lnTo>
                        <a:pt x="561975" y="323850"/>
                      </a:lnTo>
                      <a:lnTo>
                        <a:pt x="604837" y="326231"/>
                      </a:lnTo>
                      <a:lnTo>
                        <a:pt x="707231" y="257175"/>
                      </a:lnTo>
                      <a:lnTo>
                        <a:pt x="757237" y="159543"/>
                      </a:lnTo>
                      <a:lnTo>
                        <a:pt x="897731" y="166687"/>
                      </a:lnTo>
                      <a:lnTo>
                        <a:pt x="926306" y="119062"/>
                      </a:lnTo>
                      <a:cubicBezTo>
                        <a:pt x="927100" y="87312"/>
                        <a:pt x="927893" y="55562"/>
                        <a:pt x="928687" y="23812"/>
                      </a:cubicBezTo>
                      <a:lnTo>
                        <a:pt x="976312" y="0"/>
                      </a:lnTo>
                      <a:lnTo>
                        <a:pt x="1081087" y="28575"/>
                      </a:lnTo>
                      <a:lnTo>
                        <a:pt x="1062037" y="64293"/>
                      </a:lnTo>
                      <a:lnTo>
                        <a:pt x="1050131" y="180975"/>
                      </a:lnTo>
                      <a:lnTo>
                        <a:pt x="1064419" y="323850"/>
                      </a:lnTo>
                      <a:lnTo>
                        <a:pt x="1031081" y="614362"/>
                      </a:lnTo>
                      <a:lnTo>
                        <a:pt x="1076325" y="704850"/>
                      </a:lnTo>
                      <a:lnTo>
                        <a:pt x="1045369" y="857250"/>
                      </a:lnTo>
                      <a:lnTo>
                        <a:pt x="852487" y="1126331"/>
                      </a:lnTo>
                      <a:lnTo>
                        <a:pt x="831056" y="1202531"/>
                      </a:lnTo>
                      <a:lnTo>
                        <a:pt x="647700" y="1157287"/>
                      </a:lnTo>
                      <a:lnTo>
                        <a:pt x="576262" y="1147762"/>
                      </a:lnTo>
                      <a:lnTo>
                        <a:pt x="511969" y="1095375"/>
                      </a:lnTo>
                      <a:lnTo>
                        <a:pt x="392906" y="1069181"/>
                      </a:lnTo>
                      <a:lnTo>
                        <a:pt x="364331" y="1121568"/>
                      </a:lnTo>
                      <a:lnTo>
                        <a:pt x="321469" y="1152525"/>
                      </a:lnTo>
                      <a:lnTo>
                        <a:pt x="321469" y="1269206"/>
                      </a:lnTo>
                      <a:lnTo>
                        <a:pt x="307181" y="1223962"/>
                      </a:lnTo>
                      <a:lnTo>
                        <a:pt x="192881" y="1143000"/>
                      </a:lnTo>
                      <a:lnTo>
                        <a:pt x="88106" y="1138237"/>
                      </a:lnTo>
                      <a:cubicBezTo>
                        <a:pt x="87312" y="1097756"/>
                        <a:pt x="86519" y="1057274"/>
                        <a:pt x="85725" y="101679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3" name="Полилиния 42"/>
                <p:cNvSpPr>
                  <a:spLocks noChangeAspect="1"/>
                </p:cNvSpPr>
                <p:nvPr/>
              </p:nvSpPr>
              <p:spPr>
                <a:xfrm>
                  <a:off x="2090738" y="688181"/>
                  <a:ext cx="1371600" cy="840582"/>
                </a:xfrm>
                <a:custGeom>
                  <a:avLst/>
                  <a:gdLst>
                    <a:gd name="connsiteX0" fmla="*/ 500062 w 1371600"/>
                    <a:gd name="connsiteY0" fmla="*/ 0 h 840582"/>
                    <a:gd name="connsiteX1" fmla="*/ 616743 w 1371600"/>
                    <a:gd name="connsiteY1" fmla="*/ 90488 h 840582"/>
                    <a:gd name="connsiteX2" fmla="*/ 907256 w 1371600"/>
                    <a:gd name="connsiteY2" fmla="*/ 64294 h 840582"/>
                    <a:gd name="connsiteX3" fmla="*/ 916781 w 1371600"/>
                    <a:gd name="connsiteY3" fmla="*/ 157163 h 840582"/>
                    <a:gd name="connsiteX4" fmla="*/ 945356 w 1371600"/>
                    <a:gd name="connsiteY4" fmla="*/ 176213 h 840582"/>
                    <a:gd name="connsiteX5" fmla="*/ 928687 w 1371600"/>
                    <a:gd name="connsiteY5" fmla="*/ 273844 h 840582"/>
                    <a:gd name="connsiteX6" fmla="*/ 942975 w 1371600"/>
                    <a:gd name="connsiteY6" fmla="*/ 326232 h 840582"/>
                    <a:gd name="connsiteX7" fmla="*/ 1371600 w 1371600"/>
                    <a:gd name="connsiteY7" fmla="*/ 514350 h 840582"/>
                    <a:gd name="connsiteX8" fmla="*/ 1312068 w 1371600"/>
                    <a:gd name="connsiteY8" fmla="*/ 542925 h 840582"/>
                    <a:gd name="connsiteX9" fmla="*/ 1307306 w 1371600"/>
                    <a:gd name="connsiteY9" fmla="*/ 631032 h 840582"/>
                    <a:gd name="connsiteX10" fmla="*/ 1281112 w 1371600"/>
                    <a:gd name="connsiteY10" fmla="*/ 678657 h 840582"/>
                    <a:gd name="connsiteX11" fmla="*/ 1138237 w 1371600"/>
                    <a:gd name="connsiteY11" fmla="*/ 676275 h 840582"/>
                    <a:gd name="connsiteX12" fmla="*/ 1085850 w 1371600"/>
                    <a:gd name="connsiteY12" fmla="*/ 773907 h 840582"/>
                    <a:gd name="connsiteX13" fmla="*/ 988218 w 1371600"/>
                    <a:gd name="connsiteY13" fmla="*/ 840582 h 840582"/>
                    <a:gd name="connsiteX14" fmla="*/ 742950 w 1371600"/>
                    <a:gd name="connsiteY14" fmla="*/ 821532 h 840582"/>
                    <a:gd name="connsiteX15" fmla="*/ 438150 w 1371600"/>
                    <a:gd name="connsiteY15" fmla="*/ 812007 h 840582"/>
                    <a:gd name="connsiteX16" fmla="*/ 497681 w 1371600"/>
                    <a:gd name="connsiteY16" fmla="*/ 619125 h 840582"/>
                    <a:gd name="connsiteX17" fmla="*/ 397668 w 1371600"/>
                    <a:gd name="connsiteY17" fmla="*/ 628650 h 840582"/>
                    <a:gd name="connsiteX18" fmla="*/ 316706 w 1371600"/>
                    <a:gd name="connsiteY18" fmla="*/ 690563 h 840582"/>
                    <a:gd name="connsiteX19" fmla="*/ 242887 w 1371600"/>
                    <a:gd name="connsiteY19" fmla="*/ 704850 h 840582"/>
                    <a:gd name="connsiteX20" fmla="*/ 23812 w 1371600"/>
                    <a:gd name="connsiteY20" fmla="*/ 628650 h 840582"/>
                    <a:gd name="connsiteX21" fmla="*/ 0 w 1371600"/>
                    <a:gd name="connsiteY21" fmla="*/ 454819 h 840582"/>
                    <a:gd name="connsiteX22" fmla="*/ 78581 w 1371600"/>
                    <a:gd name="connsiteY22" fmla="*/ 431007 h 840582"/>
                    <a:gd name="connsiteX23" fmla="*/ 235743 w 1371600"/>
                    <a:gd name="connsiteY23" fmla="*/ 450057 h 840582"/>
                    <a:gd name="connsiteX24" fmla="*/ 309562 w 1371600"/>
                    <a:gd name="connsiteY24" fmla="*/ 421482 h 840582"/>
                    <a:gd name="connsiteX25" fmla="*/ 307181 w 1371600"/>
                    <a:gd name="connsiteY25" fmla="*/ 297657 h 840582"/>
                    <a:gd name="connsiteX26" fmla="*/ 416718 w 1371600"/>
                    <a:gd name="connsiteY26" fmla="*/ 95250 h 840582"/>
                    <a:gd name="connsiteX27" fmla="*/ 500062 w 1371600"/>
                    <a:gd name="connsiteY27" fmla="*/ 0 h 84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71600" h="840582">
                      <a:moveTo>
                        <a:pt x="500062" y="0"/>
                      </a:moveTo>
                      <a:lnTo>
                        <a:pt x="616743" y="90488"/>
                      </a:lnTo>
                      <a:lnTo>
                        <a:pt x="907256" y="64294"/>
                      </a:lnTo>
                      <a:lnTo>
                        <a:pt x="916781" y="157163"/>
                      </a:lnTo>
                      <a:lnTo>
                        <a:pt x="945356" y="176213"/>
                      </a:lnTo>
                      <a:lnTo>
                        <a:pt x="928687" y="273844"/>
                      </a:lnTo>
                      <a:lnTo>
                        <a:pt x="942975" y="326232"/>
                      </a:lnTo>
                      <a:lnTo>
                        <a:pt x="1371600" y="514350"/>
                      </a:lnTo>
                      <a:lnTo>
                        <a:pt x="1312068" y="542925"/>
                      </a:lnTo>
                      <a:lnTo>
                        <a:pt x="1307306" y="631032"/>
                      </a:lnTo>
                      <a:lnTo>
                        <a:pt x="1281112" y="678657"/>
                      </a:lnTo>
                      <a:lnTo>
                        <a:pt x="1138237" y="676275"/>
                      </a:lnTo>
                      <a:lnTo>
                        <a:pt x="1085850" y="773907"/>
                      </a:lnTo>
                      <a:lnTo>
                        <a:pt x="988218" y="840582"/>
                      </a:lnTo>
                      <a:lnTo>
                        <a:pt x="742950" y="821532"/>
                      </a:lnTo>
                      <a:lnTo>
                        <a:pt x="438150" y="812007"/>
                      </a:lnTo>
                      <a:lnTo>
                        <a:pt x="497681" y="619125"/>
                      </a:lnTo>
                      <a:lnTo>
                        <a:pt x="397668" y="628650"/>
                      </a:lnTo>
                      <a:lnTo>
                        <a:pt x="316706" y="690563"/>
                      </a:lnTo>
                      <a:lnTo>
                        <a:pt x="242887" y="704850"/>
                      </a:lnTo>
                      <a:lnTo>
                        <a:pt x="23812" y="628650"/>
                      </a:lnTo>
                      <a:lnTo>
                        <a:pt x="0" y="454819"/>
                      </a:lnTo>
                      <a:lnTo>
                        <a:pt x="78581" y="431007"/>
                      </a:lnTo>
                      <a:lnTo>
                        <a:pt x="235743" y="450057"/>
                      </a:lnTo>
                      <a:lnTo>
                        <a:pt x="309562" y="421482"/>
                      </a:lnTo>
                      <a:cubicBezTo>
                        <a:pt x="308768" y="380207"/>
                        <a:pt x="307975" y="338932"/>
                        <a:pt x="307181" y="297657"/>
                      </a:cubicBezTo>
                      <a:lnTo>
                        <a:pt x="416718" y="95250"/>
                      </a:lnTo>
                      <a:lnTo>
                        <a:pt x="500062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4" name="Полилиния 43"/>
                <p:cNvSpPr>
                  <a:spLocks noChangeAspect="1"/>
                </p:cNvSpPr>
                <p:nvPr/>
              </p:nvSpPr>
              <p:spPr>
                <a:xfrm>
                  <a:off x="4257668" y="2374097"/>
                  <a:ext cx="935832" cy="1273969"/>
                </a:xfrm>
                <a:custGeom>
                  <a:avLst/>
                  <a:gdLst>
                    <a:gd name="connsiteX0" fmla="*/ 171450 w 935832"/>
                    <a:gd name="connsiteY0" fmla="*/ 0 h 1273969"/>
                    <a:gd name="connsiteX1" fmla="*/ 414338 w 935832"/>
                    <a:gd name="connsiteY1" fmla="*/ 40482 h 1273969"/>
                    <a:gd name="connsiteX2" fmla="*/ 450057 w 935832"/>
                    <a:gd name="connsiteY2" fmla="*/ 321469 h 1273969"/>
                    <a:gd name="connsiteX3" fmla="*/ 704850 w 935832"/>
                    <a:gd name="connsiteY3" fmla="*/ 371475 h 1273969"/>
                    <a:gd name="connsiteX4" fmla="*/ 588169 w 935832"/>
                    <a:gd name="connsiteY4" fmla="*/ 431007 h 1273969"/>
                    <a:gd name="connsiteX5" fmla="*/ 628650 w 935832"/>
                    <a:gd name="connsiteY5" fmla="*/ 621507 h 1273969"/>
                    <a:gd name="connsiteX6" fmla="*/ 711994 w 935832"/>
                    <a:gd name="connsiteY6" fmla="*/ 726282 h 1273969"/>
                    <a:gd name="connsiteX7" fmla="*/ 740569 w 935832"/>
                    <a:gd name="connsiteY7" fmla="*/ 873919 h 1273969"/>
                    <a:gd name="connsiteX8" fmla="*/ 845344 w 935832"/>
                    <a:gd name="connsiteY8" fmla="*/ 985838 h 1273969"/>
                    <a:gd name="connsiteX9" fmla="*/ 935832 w 935832"/>
                    <a:gd name="connsiteY9" fmla="*/ 995363 h 1273969"/>
                    <a:gd name="connsiteX10" fmla="*/ 871538 w 935832"/>
                    <a:gd name="connsiteY10" fmla="*/ 1197769 h 1273969"/>
                    <a:gd name="connsiteX11" fmla="*/ 788194 w 935832"/>
                    <a:gd name="connsiteY11" fmla="*/ 1228725 h 1273969"/>
                    <a:gd name="connsiteX12" fmla="*/ 766763 w 935832"/>
                    <a:gd name="connsiteY12" fmla="*/ 1273969 h 1273969"/>
                    <a:gd name="connsiteX13" fmla="*/ 547688 w 935832"/>
                    <a:gd name="connsiteY13" fmla="*/ 1159669 h 1273969"/>
                    <a:gd name="connsiteX14" fmla="*/ 497682 w 935832"/>
                    <a:gd name="connsiteY14" fmla="*/ 983457 h 1273969"/>
                    <a:gd name="connsiteX15" fmla="*/ 280988 w 935832"/>
                    <a:gd name="connsiteY15" fmla="*/ 1009650 h 1273969"/>
                    <a:gd name="connsiteX16" fmla="*/ 230982 w 935832"/>
                    <a:gd name="connsiteY16" fmla="*/ 1026319 h 1273969"/>
                    <a:gd name="connsiteX17" fmla="*/ 159544 w 935832"/>
                    <a:gd name="connsiteY17" fmla="*/ 1026319 h 1273969"/>
                    <a:gd name="connsiteX18" fmla="*/ 97632 w 935832"/>
                    <a:gd name="connsiteY18" fmla="*/ 942975 h 1273969"/>
                    <a:gd name="connsiteX19" fmla="*/ 4763 w 935832"/>
                    <a:gd name="connsiteY19" fmla="*/ 892969 h 1273969"/>
                    <a:gd name="connsiteX20" fmla="*/ 50007 w 935832"/>
                    <a:gd name="connsiteY20" fmla="*/ 859632 h 1273969"/>
                    <a:gd name="connsiteX21" fmla="*/ 116682 w 935832"/>
                    <a:gd name="connsiteY21" fmla="*/ 752475 h 1273969"/>
                    <a:gd name="connsiteX22" fmla="*/ 130969 w 935832"/>
                    <a:gd name="connsiteY22" fmla="*/ 707232 h 1273969"/>
                    <a:gd name="connsiteX23" fmla="*/ 138113 w 935832"/>
                    <a:gd name="connsiteY23" fmla="*/ 631032 h 1273969"/>
                    <a:gd name="connsiteX24" fmla="*/ 121444 w 935832"/>
                    <a:gd name="connsiteY24" fmla="*/ 592932 h 1273969"/>
                    <a:gd name="connsiteX25" fmla="*/ 42863 w 935832"/>
                    <a:gd name="connsiteY25" fmla="*/ 542925 h 1273969"/>
                    <a:gd name="connsiteX26" fmla="*/ 0 w 935832"/>
                    <a:gd name="connsiteY26" fmla="*/ 481013 h 1273969"/>
                    <a:gd name="connsiteX27" fmla="*/ 2382 w 935832"/>
                    <a:gd name="connsiteY27" fmla="*/ 433388 h 1273969"/>
                    <a:gd name="connsiteX28" fmla="*/ 100013 w 935832"/>
                    <a:gd name="connsiteY28" fmla="*/ 326232 h 1273969"/>
                    <a:gd name="connsiteX29" fmla="*/ 104775 w 935832"/>
                    <a:gd name="connsiteY29" fmla="*/ 209550 h 1273969"/>
                    <a:gd name="connsiteX30" fmla="*/ 142875 w 935832"/>
                    <a:gd name="connsiteY30" fmla="*/ 216694 h 1273969"/>
                    <a:gd name="connsiteX31" fmla="*/ 171450 w 935832"/>
                    <a:gd name="connsiteY31" fmla="*/ 0 h 1273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35832" h="1273969">
                      <a:moveTo>
                        <a:pt x="171450" y="0"/>
                      </a:moveTo>
                      <a:lnTo>
                        <a:pt x="414338" y="40482"/>
                      </a:lnTo>
                      <a:lnTo>
                        <a:pt x="450057" y="321469"/>
                      </a:lnTo>
                      <a:lnTo>
                        <a:pt x="704850" y="371475"/>
                      </a:lnTo>
                      <a:lnTo>
                        <a:pt x="588169" y="431007"/>
                      </a:lnTo>
                      <a:lnTo>
                        <a:pt x="628650" y="621507"/>
                      </a:lnTo>
                      <a:lnTo>
                        <a:pt x="711994" y="726282"/>
                      </a:lnTo>
                      <a:lnTo>
                        <a:pt x="740569" y="873919"/>
                      </a:lnTo>
                      <a:lnTo>
                        <a:pt x="845344" y="985838"/>
                      </a:lnTo>
                      <a:lnTo>
                        <a:pt x="935832" y="995363"/>
                      </a:lnTo>
                      <a:lnTo>
                        <a:pt x="871538" y="1197769"/>
                      </a:lnTo>
                      <a:lnTo>
                        <a:pt x="788194" y="1228725"/>
                      </a:lnTo>
                      <a:lnTo>
                        <a:pt x="766763" y="1273969"/>
                      </a:lnTo>
                      <a:lnTo>
                        <a:pt x="547688" y="1159669"/>
                      </a:lnTo>
                      <a:lnTo>
                        <a:pt x="497682" y="983457"/>
                      </a:lnTo>
                      <a:lnTo>
                        <a:pt x="280988" y="1009650"/>
                      </a:lnTo>
                      <a:lnTo>
                        <a:pt x="230982" y="1026319"/>
                      </a:lnTo>
                      <a:lnTo>
                        <a:pt x="159544" y="1026319"/>
                      </a:lnTo>
                      <a:lnTo>
                        <a:pt x="97632" y="942975"/>
                      </a:lnTo>
                      <a:lnTo>
                        <a:pt x="4763" y="892969"/>
                      </a:lnTo>
                      <a:lnTo>
                        <a:pt x="50007" y="859632"/>
                      </a:lnTo>
                      <a:lnTo>
                        <a:pt x="116682" y="752475"/>
                      </a:lnTo>
                      <a:lnTo>
                        <a:pt x="130969" y="707232"/>
                      </a:lnTo>
                      <a:lnTo>
                        <a:pt x="138113" y="631032"/>
                      </a:lnTo>
                      <a:lnTo>
                        <a:pt x="121444" y="592932"/>
                      </a:lnTo>
                      <a:lnTo>
                        <a:pt x="42863" y="542925"/>
                      </a:lnTo>
                      <a:lnTo>
                        <a:pt x="0" y="481013"/>
                      </a:lnTo>
                      <a:lnTo>
                        <a:pt x="2382" y="433388"/>
                      </a:lnTo>
                      <a:lnTo>
                        <a:pt x="100013" y="326232"/>
                      </a:lnTo>
                      <a:lnTo>
                        <a:pt x="104775" y="209550"/>
                      </a:lnTo>
                      <a:lnTo>
                        <a:pt x="142875" y="216694"/>
                      </a:lnTo>
                      <a:lnTo>
                        <a:pt x="17145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5" name="Полилиния 44"/>
                <p:cNvSpPr>
                  <a:spLocks noChangeAspect="1"/>
                </p:cNvSpPr>
                <p:nvPr/>
              </p:nvSpPr>
              <p:spPr>
                <a:xfrm>
                  <a:off x="6324600" y="2185988"/>
                  <a:ext cx="914400" cy="1416843"/>
                </a:xfrm>
                <a:custGeom>
                  <a:avLst/>
                  <a:gdLst>
                    <a:gd name="connsiteX0" fmla="*/ 0 w 914400"/>
                    <a:gd name="connsiteY0" fmla="*/ 0 h 1416843"/>
                    <a:gd name="connsiteX1" fmla="*/ 171450 w 914400"/>
                    <a:gd name="connsiteY1" fmla="*/ 14287 h 1416843"/>
                    <a:gd name="connsiteX2" fmla="*/ 323850 w 914400"/>
                    <a:gd name="connsiteY2" fmla="*/ 80962 h 1416843"/>
                    <a:gd name="connsiteX3" fmla="*/ 454819 w 914400"/>
                    <a:gd name="connsiteY3" fmla="*/ 114300 h 1416843"/>
                    <a:gd name="connsiteX4" fmla="*/ 447675 w 914400"/>
                    <a:gd name="connsiteY4" fmla="*/ 147637 h 1416843"/>
                    <a:gd name="connsiteX5" fmla="*/ 531019 w 914400"/>
                    <a:gd name="connsiteY5" fmla="*/ 392906 h 1416843"/>
                    <a:gd name="connsiteX6" fmla="*/ 742950 w 914400"/>
                    <a:gd name="connsiteY6" fmla="*/ 395287 h 1416843"/>
                    <a:gd name="connsiteX7" fmla="*/ 804863 w 914400"/>
                    <a:gd name="connsiteY7" fmla="*/ 371475 h 1416843"/>
                    <a:gd name="connsiteX8" fmla="*/ 902494 w 914400"/>
                    <a:gd name="connsiteY8" fmla="*/ 454818 h 1416843"/>
                    <a:gd name="connsiteX9" fmla="*/ 881063 w 914400"/>
                    <a:gd name="connsiteY9" fmla="*/ 550068 h 1416843"/>
                    <a:gd name="connsiteX10" fmla="*/ 833438 w 914400"/>
                    <a:gd name="connsiteY10" fmla="*/ 631031 h 1416843"/>
                    <a:gd name="connsiteX11" fmla="*/ 878681 w 914400"/>
                    <a:gd name="connsiteY11" fmla="*/ 819150 h 1416843"/>
                    <a:gd name="connsiteX12" fmla="*/ 914400 w 914400"/>
                    <a:gd name="connsiteY12" fmla="*/ 881062 h 1416843"/>
                    <a:gd name="connsiteX13" fmla="*/ 883444 w 914400"/>
                    <a:gd name="connsiteY13" fmla="*/ 947737 h 1416843"/>
                    <a:gd name="connsiteX14" fmla="*/ 814388 w 914400"/>
                    <a:gd name="connsiteY14" fmla="*/ 1007268 h 1416843"/>
                    <a:gd name="connsiteX15" fmla="*/ 778669 w 914400"/>
                    <a:gd name="connsiteY15" fmla="*/ 1154906 h 1416843"/>
                    <a:gd name="connsiteX16" fmla="*/ 866775 w 914400"/>
                    <a:gd name="connsiteY16" fmla="*/ 1316831 h 1416843"/>
                    <a:gd name="connsiteX17" fmla="*/ 783431 w 914400"/>
                    <a:gd name="connsiteY17" fmla="*/ 1328737 h 1416843"/>
                    <a:gd name="connsiteX18" fmla="*/ 673894 w 914400"/>
                    <a:gd name="connsiteY18" fmla="*/ 1373981 h 1416843"/>
                    <a:gd name="connsiteX19" fmla="*/ 535781 w 914400"/>
                    <a:gd name="connsiteY19" fmla="*/ 1416843 h 1416843"/>
                    <a:gd name="connsiteX20" fmla="*/ 366713 w 914400"/>
                    <a:gd name="connsiteY20" fmla="*/ 1252537 h 1416843"/>
                    <a:gd name="connsiteX21" fmla="*/ 290513 w 914400"/>
                    <a:gd name="connsiteY21" fmla="*/ 1266825 h 1416843"/>
                    <a:gd name="connsiteX22" fmla="*/ 171450 w 914400"/>
                    <a:gd name="connsiteY22" fmla="*/ 1169193 h 1416843"/>
                    <a:gd name="connsiteX23" fmla="*/ 111919 w 914400"/>
                    <a:gd name="connsiteY23" fmla="*/ 990600 h 1416843"/>
                    <a:gd name="connsiteX24" fmla="*/ 197644 w 914400"/>
                    <a:gd name="connsiteY24" fmla="*/ 721518 h 1416843"/>
                    <a:gd name="connsiteX25" fmla="*/ 238125 w 914400"/>
                    <a:gd name="connsiteY25" fmla="*/ 571500 h 1416843"/>
                    <a:gd name="connsiteX26" fmla="*/ 347663 w 914400"/>
                    <a:gd name="connsiteY26" fmla="*/ 452437 h 1416843"/>
                    <a:gd name="connsiteX27" fmla="*/ 280988 w 914400"/>
                    <a:gd name="connsiteY27" fmla="*/ 402431 h 1416843"/>
                    <a:gd name="connsiteX28" fmla="*/ 142875 w 914400"/>
                    <a:gd name="connsiteY28" fmla="*/ 357187 h 1416843"/>
                    <a:gd name="connsiteX29" fmla="*/ 14288 w 914400"/>
                    <a:gd name="connsiteY29" fmla="*/ 354806 h 1416843"/>
                    <a:gd name="connsiteX30" fmla="*/ 61913 w 914400"/>
                    <a:gd name="connsiteY30" fmla="*/ 64293 h 1416843"/>
                    <a:gd name="connsiteX31" fmla="*/ 0 w 914400"/>
                    <a:gd name="connsiteY31" fmla="*/ 0 h 141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14400" h="1416843">
                      <a:moveTo>
                        <a:pt x="0" y="0"/>
                      </a:moveTo>
                      <a:lnTo>
                        <a:pt x="171450" y="14287"/>
                      </a:lnTo>
                      <a:lnTo>
                        <a:pt x="323850" y="80962"/>
                      </a:lnTo>
                      <a:lnTo>
                        <a:pt x="454819" y="114300"/>
                      </a:lnTo>
                      <a:lnTo>
                        <a:pt x="447675" y="147637"/>
                      </a:lnTo>
                      <a:lnTo>
                        <a:pt x="531019" y="392906"/>
                      </a:lnTo>
                      <a:lnTo>
                        <a:pt x="742950" y="395287"/>
                      </a:lnTo>
                      <a:lnTo>
                        <a:pt x="804863" y="371475"/>
                      </a:lnTo>
                      <a:lnTo>
                        <a:pt x="902494" y="454818"/>
                      </a:lnTo>
                      <a:lnTo>
                        <a:pt x="881063" y="550068"/>
                      </a:lnTo>
                      <a:lnTo>
                        <a:pt x="833438" y="631031"/>
                      </a:lnTo>
                      <a:lnTo>
                        <a:pt x="878681" y="819150"/>
                      </a:lnTo>
                      <a:lnTo>
                        <a:pt x="914400" y="881062"/>
                      </a:lnTo>
                      <a:lnTo>
                        <a:pt x="883444" y="947737"/>
                      </a:lnTo>
                      <a:lnTo>
                        <a:pt x="814388" y="1007268"/>
                      </a:lnTo>
                      <a:lnTo>
                        <a:pt x="778669" y="1154906"/>
                      </a:lnTo>
                      <a:lnTo>
                        <a:pt x="866775" y="1316831"/>
                      </a:lnTo>
                      <a:lnTo>
                        <a:pt x="783431" y="1328737"/>
                      </a:lnTo>
                      <a:lnTo>
                        <a:pt x="673894" y="1373981"/>
                      </a:lnTo>
                      <a:lnTo>
                        <a:pt x="535781" y="1416843"/>
                      </a:lnTo>
                      <a:lnTo>
                        <a:pt x="366713" y="1252537"/>
                      </a:lnTo>
                      <a:lnTo>
                        <a:pt x="290513" y="1266825"/>
                      </a:lnTo>
                      <a:lnTo>
                        <a:pt x="171450" y="1169193"/>
                      </a:lnTo>
                      <a:lnTo>
                        <a:pt x="111919" y="990600"/>
                      </a:lnTo>
                      <a:lnTo>
                        <a:pt x="197644" y="721518"/>
                      </a:lnTo>
                      <a:lnTo>
                        <a:pt x="238125" y="571500"/>
                      </a:lnTo>
                      <a:lnTo>
                        <a:pt x="347663" y="452437"/>
                      </a:lnTo>
                      <a:lnTo>
                        <a:pt x="280988" y="402431"/>
                      </a:lnTo>
                      <a:lnTo>
                        <a:pt x="142875" y="357187"/>
                      </a:lnTo>
                      <a:lnTo>
                        <a:pt x="14288" y="354806"/>
                      </a:lnTo>
                      <a:lnTo>
                        <a:pt x="61913" y="642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6" name="Полилиния 45"/>
                <p:cNvSpPr>
                  <a:spLocks noChangeAspect="1"/>
                </p:cNvSpPr>
                <p:nvPr/>
              </p:nvSpPr>
              <p:spPr>
                <a:xfrm>
                  <a:off x="5576888" y="2497931"/>
                  <a:ext cx="1100137" cy="1112044"/>
                </a:xfrm>
                <a:custGeom>
                  <a:avLst/>
                  <a:gdLst>
                    <a:gd name="connsiteX0" fmla="*/ 0 w 1100137"/>
                    <a:gd name="connsiteY0" fmla="*/ 400050 h 1112044"/>
                    <a:gd name="connsiteX1" fmla="*/ 161925 w 1100137"/>
                    <a:gd name="connsiteY1" fmla="*/ 364332 h 1112044"/>
                    <a:gd name="connsiteX2" fmla="*/ 319087 w 1100137"/>
                    <a:gd name="connsiteY2" fmla="*/ 411957 h 1112044"/>
                    <a:gd name="connsiteX3" fmla="*/ 354806 w 1100137"/>
                    <a:gd name="connsiteY3" fmla="*/ 283369 h 1112044"/>
                    <a:gd name="connsiteX4" fmla="*/ 352425 w 1100137"/>
                    <a:gd name="connsiteY4" fmla="*/ 123825 h 1112044"/>
                    <a:gd name="connsiteX5" fmla="*/ 383381 w 1100137"/>
                    <a:gd name="connsiteY5" fmla="*/ 104775 h 1112044"/>
                    <a:gd name="connsiteX6" fmla="*/ 373856 w 1100137"/>
                    <a:gd name="connsiteY6" fmla="*/ 47625 h 1112044"/>
                    <a:gd name="connsiteX7" fmla="*/ 450056 w 1100137"/>
                    <a:gd name="connsiteY7" fmla="*/ 0 h 1112044"/>
                    <a:gd name="connsiteX8" fmla="*/ 626268 w 1100137"/>
                    <a:gd name="connsiteY8" fmla="*/ 109538 h 1112044"/>
                    <a:gd name="connsiteX9" fmla="*/ 762000 w 1100137"/>
                    <a:gd name="connsiteY9" fmla="*/ 69057 h 1112044"/>
                    <a:gd name="connsiteX10" fmla="*/ 762000 w 1100137"/>
                    <a:gd name="connsiteY10" fmla="*/ 33338 h 1112044"/>
                    <a:gd name="connsiteX11" fmla="*/ 885825 w 1100137"/>
                    <a:gd name="connsiteY11" fmla="*/ 38100 h 1112044"/>
                    <a:gd name="connsiteX12" fmla="*/ 1033462 w 1100137"/>
                    <a:gd name="connsiteY12" fmla="*/ 92869 h 1112044"/>
                    <a:gd name="connsiteX13" fmla="*/ 1100137 w 1100137"/>
                    <a:gd name="connsiteY13" fmla="*/ 140494 h 1112044"/>
                    <a:gd name="connsiteX14" fmla="*/ 983456 w 1100137"/>
                    <a:gd name="connsiteY14" fmla="*/ 257175 h 1112044"/>
                    <a:gd name="connsiteX15" fmla="*/ 859631 w 1100137"/>
                    <a:gd name="connsiteY15" fmla="*/ 678657 h 1112044"/>
                    <a:gd name="connsiteX16" fmla="*/ 914400 w 1100137"/>
                    <a:gd name="connsiteY16" fmla="*/ 852488 h 1112044"/>
                    <a:gd name="connsiteX17" fmla="*/ 1042987 w 1100137"/>
                    <a:gd name="connsiteY17" fmla="*/ 954882 h 1112044"/>
                    <a:gd name="connsiteX18" fmla="*/ 1000125 w 1100137"/>
                    <a:gd name="connsiteY18" fmla="*/ 954882 h 1112044"/>
                    <a:gd name="connsiteX19" fmla="*/ 966787 w 1100137"/>
                    <a:gd name="connsiteY19" fmla="*/ 1102519 h 1112044"/>
                    <a:gd name="connsiteX20" fmla="*/ 752475 w 1100137"/>
                    <a:gd name="connsiteY20" fmla="*/ 1112044 h 1112044"/>
                    <a:gd name="connsiteX21" fmla="*/ 604837 w 1100137"/>
                    <a:gd name="connsiteY21" fmla="*/ 1052513 h 1112044"/>
                    <a:gd name="connsiteX22" fmla="*/ 466725 w 1100137"/>
                    <a:gd name="connsiteY22" fmla="*/ 1042988 h 1112044"/>
                    <a:gd name="connsiteX23" fmla="*/ 381000 w 1100137"/>
                    <a:gd name="connsiteY23" fmla="*/ 1035844 h 1112044"/>
                    <a:gd name="connsiteX24" fmla="*/ 419100 w 1100137"/>
                    <a:gd name="connsiteY24" fmla="*/ 914400 h 1112044"/>
                    <a:gd name="connsiteX25" fmla="*/ 300037 w 1100137"/>
                    <a:gd name="connsiteY25" fmla="*/ 900113 h 1112044"/>
                    <a:gd name="connsiteX26" fmla="*/ 183356 w 1100137"/>
                    <a:gd name="connsiteY26" fmla="*/ 869157 h 1112044"/>
                    <a:gd name="connsiteX27" fmla="*/ 207168 w 1100137"/>
                    <a:gd name="connsiteY27" fmla="*/ 726282 h 1112044"/>
                    <a:gd name="connsiteX28" fmla="*/ 92868 w 1100137"/>
                    <a:gd name="connsiteY28" fmla="*/ 750094 h 1112044"/>
                    <a:gd name="connsiteX29" fmla="*/ 30956 w 1100137"/>
                    <a:gd name="connsiteY29" fmla="*/ 557213 h 1112044"/>
                    <a:gd name="connsiteX30" fmla="*/ 0 w 1100137"/>
                    <a:gd name="connsiteY30" fmla="*/ 400050 h 111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00137" h="1112044">
                      <a:moveTo>
                        <a:pt x="0" y="400050"/>
                      </a:moveTo>
                      <a:lnTo>
                        <a:pt x="161925" y="364332"/>
                      </a:lnTo>
                      <a:lnTo>
                        <a:pt x="319087" y="411957"/>
                      </a:lnTo>
                      <a:lnTo>
                        <a:pt x="354806" y="283369"/>
                      </a:lnTo>
                      <a:cubicBezTo>
                        <a:pt x="354012" y="230188"/>
                        <a:pt x="353219" y="177006"/>
                        <a:pt x="352425" y="123825"/>
                      </a:cubicBezTo>
                      <a:lnTo>
                        <a:pt x="383381" y="104775"/>
                      </a:lnTo>
                      <a:lnTo>
                        <a:pt x="373856" y="47625"/>
                      </a:lnTo>
                      <a:lnTo>
                        <a:pt x="450056" y="0"/>
                      </a:lnTo>
                      <a:lnTo>
                        <a:pt x="626268" y="109538"/>
                      </a:lnTo>
                      <a:lnTo>
                        <a:pt x="762000" y="69057"/>
                      </a:lnTo>
                      <a:lnTo>
                        <a:pt x="762000" y="33338"/>
                      </a:lnTo>
                      <a:lnTo>
                        <a:pt x="885825" y="38100"/>
                      </a:lnTo>
                      <a:lnTo>
                        <a:pt x="1033462" y="92869"/>
                      </a:lnTo>
                      <a:lnTo>
                        <a:pt x="1100137" y="140494"/>
                      </a:lnTo>
                      <a:lnTo>
                        <a:pt x="983456" y="257175"/>
                      </a:lnTo>
                      <a:lnTo>
                        <a:pt x="859631" y="678657"/>
                      </a:lnTo>
                      <a:lnTo>
                        <a:pt x="914400" y="852488"/>
                      </a:lnTo>
                      <a:lnTo>
                        <a:pt x="1042987" y="954882"/>
                      </a:lnTo>
                      <a:lnTo>
                        <a:pt x="1000125" y="954882"/>
                      </a:lnTo>
                      <a:lnTo>
                        <a:pt x="966787" y="1102519"/>
                      </a:lnTo>
                      <a:lnTo>
                        <a:pt x="752475" y="1112044"/>
                      </a:lnTo>
                      <a:lnTo>
                        <a:pt x="604837" y="1052513"/>
                      </a:lnTo>
                      <a:lnTo>
                        <a:pt x="466725" y="1042988"/>
                      </a:lnTo>
                      <a:lnTo>
                        <a:pt x="381000" y="1035844"/>
                      </a:lnTo>
                      <a:lnTo>
                        <a:pt x="419100" y="914400"/>
                      </a:lnTo>
                      <a:lnTo>
                        <a:pt x="300037" y="900113"/>
                      </a:lnTo>
                      <a:lnTo>
                        <a:pt x="183356" y="869157"/>
                      </a:lnTo>
                      <a:lnTo>
                        <a:pt x="207168" y="726282"/>
                      </a:lnTo>
                      <a:lnTo>
                        <a:pt x="92868" y="750094"/>
                      </a:lnTo>
                      <a:lnTo>
                        <a:pt x="30956" y="557213"/>
                      </a:lnTo>
                      <a:lnTo>
                        <a:pt x="0" y="40005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7" name="Полилиния 46"/>
                <p:cNvSpPr>
                  <a:spLocks noChangeAspect="1"/>
                </p:cNvSpPr>
                <p:nvPr/>
              </p:nvSpPr>
              <p:spPr>
                <a:xfrm>
                  <a:off x="4848225" y="2047875"/>
                  <a:ext cx="1085850" cy="1312069"/>
                </a:xfrm>
                <a:custGeom>
                  <a:avLst/>
                  <a:gdLst>
                    <a:gd name="connsiteX0" fmla="*/ 862013 w 1085850"/>
                    <a:gd name="connsiteY0" fmla="*/ 0 h 1312069"/>
                    <a:gd name="connsiteX1" fmla="*/ 973931 w 1085850"/>
                    <a:gd name="connsiteY1" fmla="*/ 135731 h 1312069"/>
                    <a:gd name="connsiteX2" fmla="*/ 1047750 w 1085850"/>
                    <a:gd name="connsiteY2" fmla="*/ 240506 h 1312069"/>
                    <a:gd name="connsiteX3" fmla="*/ 973931 w 1085850"/>
                    <a:gd name="connsiteY3" fmla="*/ 261938 h 1312069"/>
                    <a:gd name="connsiteX4" fmla="*/ 935831 w 1085850"/>
                    <a:gd name="connsiteY4" fmla="*/ 335756 h 1312069"/>
                    <a:gd name="connsiteX5" fmla="*/ 950119 w 1085850"/>
                    <a:gd name="connsiteY5" fmla="*/ 390525 h 1312069"/>
                    <a:gd name="connsiteX6" fmla="*/ 897731 w 1085850"/>
                    <a:gd name="connsiteY6" fmla="*/ 531019 h 1312069"/>
                    <a:gd name="connsiteX7" fmla="*/ 1004888 w 1085850"/>
                    <a:gd name="connsiteY7" fmla="*/ 621506 h 1312069"/>
                    <a:gd name="connsiteX8" fmla="*/ 1081088 w 1085850"/>
                    <a:gd name="connsiteY8" fmla="*/ 576263 h 1312069"/>
                    <a:gd name="connsiteX9" fmla="*/ 1085850 w 1085850"/>
                    <a:gd name="connsiteY9" fmla="*/ 738188 h 1312069"/>
                    <a:gd name="connsiteX10" fmla="*/ 1047750 w 1085850"/>
                    <a:gd name="connsiteY10" fmla="*/ 862013 h 1312069"/>
                    <a:gd name="connsiteX11" fmla="*/ 890588 w 1085850"/>
                    <a:gd name="connsiteY11" fmla="*/ 821531 h 1312069"/>
                    <a:gd name="connsiteX12" fmla="*/ 731044 w 1085850"/>
                    <a:gd name="connsiteY12" fmla="*/ 840581 h 1312069"/>
                    <a:gd name="connsiteX13" fmla="*/ 754856 w 1085850"/>
                    <a:gd name="connsiteY13" fmla="*/ 1012031 h 1312069"/>
                    <a:gd name="connsiteX14" fmla="*/ 814388 w 1085850"/>
                    <a:gd name="connsiteY14" fmla="*/ 1202531 h 1312069"/>
                    <a:gd name="connsiteX15" fmla="*/ 769144 w 1085850"/>
                    <a:gd name="connsiteY15" fmla="*/ 1176338 h 1312069"/>
                    <a:gd name="connsiteX16" fmla="*/ 488156 w 1085850"/>
                    <a:gd name="connsiteY16" fmla="*/ 1135856 h 1312069"/>
                    <a:gd name="connsiteX17" fmla="*/ 447675 w 1085850"/>
                    <a:gd name="connsiteY17" fmla="*/ 1312069 h 1312069"/>
                    <a:gd name="connsiteX18" fmla="*/ 261938 w 1085850"/>
                    <a:gd name="connsiteY18" fmla="*/ 1312069 h 1312069"/>
                    <a:gd name="connsiteX19" fmla="*/ 152400 w 1085850"/>
                    <a:gd name="connsiteY19" fmla="*/ 1202531 h 1312069"/>
                    <a:gd name="connsiteX20" fmla="*/ 121444 w 1085850"/>
                    <a:gd name="connsiteY20" fmla="*/ 1047750 h 1312069"/>
                    <a:gd name="connsiteX21" fmla="*/ 40481 w 1085850"/>
                    <a:gd name="connsiteY21" fmla="*/ 942975 h 1312069"/>
                    <a:gd name="connsiteX22" fmla="*/ 0 w 1085850"/>
                    <a:gd name="connsiteY22" fmla="*/ 759619 h 1312069"/>
                    <a:gd name="connsiteX23" fmla="*/ 100013 w 1085850"/>
                    <a:gd name="connsiteY23" fmla="*/ 700088 h 1312069"/>
                    <a:gd name="connsiteX24" fmla="*/ 197644 w 1085850"/>
                    <a:gd name="connsiteY24" fmla="*/ 707231 h 1312069"/>
                    <a:gd name="connsiteX25" fmla="*/ 209550 w 1085850"/>
                    <a:gd name="connsiteY25" fmla="*/ 485775 h 1312069"/>
                    <a:gd name="connsiteX26" fmla="*/ 259556 w 1085850"/>
                    <a:gd name="connsiteY26" fmla="*/ 361950 h 1312069"/>
                    <a:gd name="connsiteX27" fmla="*/ 361950 w 1085850"/>
                    <a:gd name="connsiteY27" fmla="*/ 369094 h 1312069"/>
                    <a:gd name="connsiteX28" fmla="*/ 483394 w 1085850"/>
                    <a:gd name="connsiteY28" fmla="*/ 450056 h 1312069"/>
                    <a:gd name="connsiteX29" fmla="*/ 692944 w 1085850"/>
                    <a:gd name="connsiteY29" fmla="*/ 342900 h 1312069"/>
                    <a:gd name="connsiteX30" fmla="*/ 695325 w 1085850"/>
                    <a:gd name="connsiteY30" fmla="*/ 171450 h 1312069"/>
                    <a:gd name="connsiteX31" fmla="*/ 733425 w 1085850"/>
                    <a:gd name="connsiteY31" fmla="*/ 19050 h 1312069"/>
                    <a:gd name="connsiteX32" fmla="*/ 862013 w 1085850"/>
                    <a:gd name="connsiteY32" fmla="*/ 0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85850" h="1312069">
                      <a:moveTo>
                        <a:pt x="862013" y="0"/>
                      </a:moveTo>
                      <a:lnTo>
                        <a:pt x="973931" y="135731"/>
                      </a:lnTo>
                      <a:lnTo>
                        <a:pt x="1047750" y="240506"/>
                      </a:lnTo>
                      <a:lnTo>
                        <a:pt x="973931" y="261938"/>
                      </a:lnTo>
                      <a:lnTo>
                        <a:pt x="935831" y="335756"/>
                      </a:lnTo>
                      <a:lnTo>
                        <a:pt x="950119" y="390525"/>
                      </a:lnTo>
                      <a:lnTo>
                        <a:pt x="897731" y="531019"/>
                      </a:lnTo>
                      <a:lnTo>
                        <a:pt x="1004888" y="621506"/>
                      </a:lnTo>
                      <a:lnTo>
                        <a:pt x="1081088" y="576263"/>
                      </a:lnTo>
                      <a:lnTo>
                        <a:pt x="1085850" y="738188"/>
                      </a:lnTo>
                      <a:lnTo>
                        <a:pt x="1047750" y="862013"/>
                      </a:lnTo>
                      <a:lnTo>
                        <a:pt x="890588" y="821531"/>
                      </a:lnTo>
                      <a:lnTo>
                        <a:pt x="731044" y="840581"/>
                      </a:lnTo>
                      <a:lnTo>
                        <a:pt x="754856" y="1012031"/>
                      </a:lnTo>
                      <a:lnTo>
                        <a:pt x="814388" y="1202531"/>
                      </a:lnTo>
                      <a:lnTo>
                        <a:pt x="769144" y="1176338"/>
                      </a:lnTo>
                      <a:lnTo>
                        <a:pt x="488156" y="1135856"/>
                      </a:lnTo>
                      <a:lnTo>
                        <a:pt x="447675" y="1312069"/>
                      </a:lnTo>
                      <a:lnTo>
                        <a:pt x="261938" y="1312069"/>
                      </a:lnTo>
                      <a:lnTo>
                        <a:pt x="152400" y="1202531"/>
                      </a:lnTo>
                      <a:lnTo>
                        <a:pt x="121444" y="1047750"/>
                      </a:lnTo>
                      <a:lnTo>
                        <a:pt x="40481" y="942975"/>
                      </a:lnTo>
                      <a:lnTo>
                        <a:pt x="0" y="759619"/>
                      </a:lnTo>
                      <a:lnTo>
                        <a:pt x="100013" y="700088"/>
                      </a:lnTo>
                      <a:lnTo>
                        <a:pt x="197644" y="707231"/>
                      </a:lnTo>
                      <a:lnTo>
                        <a:pt x="209550" y="485775"/>
                      </a:lnTo>
                      <a:lnTo>
                        <a:pt x="259556" y="361950"/>
                      </a:lnTo>
                      <a:lnTo>
                        <a:pt x="361950" y="369094"/>
                      </a:lnTo>
                      <a:lnTo>
                        <a:pt x="483394" y="450056"/>
                      </a:lnTo>
                      <a:lnTo>
                        <a:pt x="692944" y="342900"/>
                      </a:lnTo>
                      <a:cubicBezTo>
                        <a:pt x="693738" y="285750"/>
                        <a:pt x="694531" y="228600"/>
                        <a:pt x="695325" y="171450"/>
                      </a:cubicBezTo>
                      <a:lnTo>
                        <a:pt x="733425" y="19050"/>
                      </a:lnTo>
                      <a:lnTo>
                        <a:pt x="862013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8" name="Полилиния 47"/>
                <p:cNvSpPr>
                  <a:spLocks noChangeAspect="1"/>
                </p:cNvSpPr>
                <p:nvPr/>
              </p:nvSpPr>
              <p:spPr>
                <a:xfrm>
                  <a:off x="5581650" y="1104900"/>
                  <a:ext cx="1435894" cy="1557338"/>
                </a:xfrm>
                <a:custGeom>
                  <a:avLst/>
                  <a:gdLst>
                    <a:gd name="connsiteX0" fmla="*/ 0 w 1435894"/>
                    <a:gd name="connsiteY0" fmla="*/ 435769 h 1557338"/>
                    <a:gd name="connsiteX1" fmla="*/ 192881 w 1435894"/>
                    <a:gd name="connsiteY1" fmla="*/ 185738 h 1557338"/>
                    <a:gd name="connsiteX2" fmla="*/ 250031 w 1435894"/>
                    <a:gd name="connsiteY2" fmla="*/ 64294 h 1557338"/>
                    <a:gd name="connsiteX3" fmla="*/ 307181 w 1435894"/>
                    <a:gd name="connsiteY3" fmla="*/ 0 h 1557338"/>
                    <a:gd name="connsiteX4" fmla="*/ 671513 w 1435894"/>
                    <a:gd name="connsiteY4" fmla="*/ 121444 h 1557338"/>
                    <a:gd name="connsiteX5" fmla="*/ 978694 w 1435894"/>
                    <a:gd name="connsiteY5" fmla="*/ 102394 h 1557338"/>
                    <a:gd name="connsiteX6" fmla="*/ 1183481 w 1435894"/>
                    <a:gd name="connsiteY6" fmla="*/ 126206 h 1557338"/>
                    <a:gd name="connsiteX7" fmla="*/ 1250156 w 1435894"/>
                    <a:gd name="connsiteY7" fmla="*/ 28575 h 1557338"/>
                    <a:gd name="connsiteX8" fmla="*/ 1340644 w 1435894"/>
                    <a:gd name="connsiteY8" fmla="*/ 152400 h 1557338"/>
                    <a:gd name="connsiteX9" fmla="*/ 1435894 w 1435894"/>
                    <a:gd name="connsiteY9" fmla="*/ 338138 h 1557338"/>
                    <a:gd name="connsiteX10" fmla="*/ 1402556 w 1435894"/>
                    <a:gd name="connsiteY10" fmla="*/ 747713 h 1557338"/>
                    <a:gd name="connsiteX11" fmla="*/ 1302544 w 1435894"/>
                    <a:gd name="connsiteY11" fmla="*/ 776288 h 1557338"/>
                    <a:gd name="connsiteX12" fmla="*/ 1304925 w 1435894"/>
                    <a:gd name="connsiteY12" fmla="*/ 1023938 h 1557338"/>
                    <a:gd name="connsiteX13" fmla="*/ 1204913 w 1435894"/>
                    <a:gd name="connsiteY13" fmla="*/ 1195388 h 1557338"/>
                    <a:gd name="connsiteX14" fmla="*/ 1054894 w 1435894"/>
                    <a:gd name="connsiteY14" fmla="*/ 1166813 h 1557338"/>
                    <a:gd name="connsiteX15" fmla="*/ 921544 w 1435894"/>
                    <a:gd name="connsiteY15" fmla="*/ 1092994 h 1557338"/>
                    <a:gd name="connsiteX16" fmla="*/ 745331 w 1435894"/>
                    <a:gd name="connsiteY16" fmla="*/ 1078706 h 1557338"/>
                    <a:gd name="connsiteX17" fmla="*/ 795338 w 1435894"/>
                    <a:gd name="connsiteY17" fmla="*/ 1138238 h 1557338"/>
                    <a:gd name="connsiteX18" fmla="*/ 759619 w 1435894"/>
                    <a:gd name="connsiteY18" fmla="*/ 1459706 h 1557338"/>
                    <a:gd name="connsiteX19" fmla="*/ 631031 w 1435894"/>
                    <a:gd name="connsiteY19" fmla="*/ 1497806 h 1557338"/>
                    <a:gd name="connsiteX20" fmla="*/ 445294 w 1435894"/>
                    <a:gd name="connsiteY20" fmla="*/ 1393031 h 1557338"/>
                    <a:gd name="connsiteX21" fmla="*/ 371475 w 1435894"/>
                    <a:gd name="connsiteY21" fmla="*/ 1438275 h 1557338"/>
                    <a:gd name="connsiteX22" fmla="*/ 378619 w 1435894"/>
                    <a:gd name="connsiteY22" fmla="*/ 1493044 h 1557338"/>
                    <a:gd name="connsiteX23" fmla="*/ 271463 w 1435894"/>
                    <a:gd name="connsiteY23" fmla="*/ 1557338 h 1557338"/>
                    <a:gd name="connsiteX24" fmla="*/ 164306 w 1435894"/>
                    <a:gd name="connsiteY24" fmla="*/ 1471613 h 1557338"/>
                    <a:gd name="connsiteX25" fmla="*/ 214313 w 1435894"/>
                    <a:gd name="connsiteY25" fmla="*/ 1333500 h 1557338"/>
                    <a:gd name="connsiteX26" fmla="*/ 204788 w 1435894"/>
                    <a:gd name="connsiteY26" fmla="*/ 1273969 h 1557338"/>
                    <a:gd name="connsiteX27" fmla="*/ 240506 w 1435894"/>
                    <a:gd name="connsiteY27" fmla="*/ 1200150 h 1557338"/>
                    <a:gd name="connsiteX28" fmla="*/ 314325 w 1435894"/>
                    <a:gd name="connsiteY28" fmla="*/ 1183481 h 1557338"/>
                    <a:gd name="connsiteX29" fmla="*/ 126206 w 1435894"/>
                    <a:gd name="connsiteY29" fmla="*/ 938213 h 1557338"/>
                    <a:gd name="connsiteX30" fmla="*/ 135731 w 1435894"/>
                    <a:gd name="connsiteY30" fmla="*/ 769144 h 1557338"/>
                    <a:gd name="connsiteX31" fmla="*/ 0 w 1435894"/>
                    <a:gd name="connsiteY31" fmla="*/ 435769 h 1557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35894" h="1557338">
                      <a:moveTo>
                        <a:pt x="0" y="435769"/>
                      </a:moveTo>
                      <a:lnTo>
                        <a:pt x="192881" y="185738"/>
                      </a:lnTo>
                      <a:lnTo>
                        <a:pt x="250031" y="64294"/>
                      </a:lnTo>
                      <a:lnTo>
                        <a:pt x="307181" y="0"/>
                      </a:lnTo>
                      <a:lnTo>
                        <a:pt x="671513" y="121444"/>
                      </a:lnTo>
                      <a:lnTo>
                        <a:pt x="978694" y="102394"/>
                      </a:lnTo>
                      <a:lnTo>
                        <a:pt x="1183481" y="126206"/>
                      </a:lnTo>
                      <a:lnTo>
                        <a:pt x="1250156" y="28575"/>
                      </a:lnTo>
                      <a:lnTo>
                        <a:pt x="1340644" y="152400"/>
                      </a:lnTo>
                      <a:lnTo>
                        <a:pt x="1435894" y="338138"/>
                      </a:lnTo>
                      <a:lnTo>
                        <a:pt x="1402556" y="747713"/>
                      </a:lnTo>
                      <a:lnTo>
                        <a:pt x="1302544" y="776288"/>
                      </a:lnTo>
                      <a:cubicBezTo>
                        <a:pt x="1303338" y="858838"/>
                        <a:pt x="1304131" y="941388"/>
                        <a:pt x="1304925" y="1023938"/>
                      </a:cubicBezTo>
                      <a:lnTo>
                        <a:pt x="1204913" y="1195388"/>
                      </a:lnTo>
                      <a:lnTo>
                        <a:pt x="1054894" y="1166813"/>
                      </a:lnTo>
                      <a:lnTo>
                        <a:pt x="921544" y="1092994"/>
                      </a:lnTo>
                      <a:lnTo>
                        <a:pt x="745331" y="1078706"/>
                      </a:lnTo>
                      <a:lnTo>
                        <a:pt x="795338" y="1138238"/>
                      </a:lnTo>
                      <a:lnTo>
                        <a:pt x="759619" y="1459706"/>
                      </a:lnTo>
                      <a:lnTo>
                        <a:pt x="631031" y="1497806"/>
                      </a:lnTo>
                      <a:lnTo>
                        <a:pt x="445294" y="1393031"/>
                      </a:lnTo>
                      <a:lnTo>
                        <a:pt x="371475" y="1438275"/>
                      </a:lnTo>
                      <a:lnTo>
                        <a:pt x="378619" y="1493044"/>
                      </a:lnTo>
                      <a:lnTo>
                        <a:pt x="271463" y="1557338"/>
                      </a:lnTo>
                      <a:lnTo>
                        <a:pt x="164306" y="1471613"/>
                      </a:lnTo>
                      <a:lnTo>
                        <a:pt x="214313" y="1333500"/>
                      </a:lnTo>
                      <a:lnTo>
                        <a:pt x="204788" y="1273969"/>
                      </a:lnTo>
                      <a:lnTo>
                        <a:pt x="240506" y="1200150"/>
                      </a:lnTo>
                      <a:lnTo>
                        <a:pt x="314325" y="1183481"/>
                      </a:lnTo>
                      <a:lnTo>
                        <a:pt x="126206" y="938213"/>
                      </a:lnTo>
                      <a:lnTo>
                        <a:pt x="135731" y="769144"/>
                      </a:lnTo>
                      <a:lnTo>
                        <a:pt x="0" y="43576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49" name="Полилиния 48"/>
                <p:cNvSpPr>
                  <a:spLocks noChangeAspect="1"/>
                </p:cNvSpPr>
                <p:nvPr/>
              </p:nvSpPr>
              <p:spPr>
                <a:xfrm>
                  <a:off x="4414838" y="1440656"/>
                  <a:ext cx="1307306" cy="1312069"/>
                </a:xfrm>
                <a:custGeom>
                  <a:avLst/>
                  <a:gdLst>
                    <a:gd name="connsiteX0" fmla="*/ 7143 w 1307306"/>
                    <a:gd name="connsiteY0" fmla="*/ 928688 h 1312069"/>
                    <a:gd name="connsiteX1" fmla="*/ 0 w 1307306"/>
                    <a:gd name="connsiteY1" fmla="*/ 826294 h 1312069"/>
                    <a:gd name="connsiteX2" fmla="*/ 50006 w 1307306"/>
                    <a:gd name="connsiteY2" fmla="*/ 566738 h 1312069"/>
                    <a:gd name="connsiteX3" fmla="*/ 171450 w 1307306"/>
                    <a:gd name="connsiteY3" fmla="*/ 535782 h 1312069"/>
                    <a:gd name="connsiteX4" fmla="*/ 109537 w 1307306"/>
                    <a:gd name="connsiteY4" fmla="*/ 457200 h 1312069"/>
                    <a:gd name="connsiteX5" fmla="*/ 100012 w 1307306"/>
                    <a:gd name="connsiteY5" fmla="*/ 381000 h 1312069"/>
                    <a:gd name="connsiteX6" fmla="*/ 278606 w 1307306"/>
                    <a:gd name="connsiteY6" fmla="*/ 409575 h 1312069"/>
                    <a:gd name="connsiteX7" fmla="*/ 264318 w 1307306"/>
                    <a:gd name="connsiteY7" fmla="*/ 345282 h 1312069"/>
                    <a:gd name="connsiteX8" fmla="*/ 400050 w 1307306"/>
                    <a:gd name="connsiteY8" fmla="*/ 311944 h 1312069"/>
                    <a:gd name="connsiteX9" fmla="*/ 440531 w 1307306"/>
                    <a:gd name="connsiteY9" fmla="*/ 261938 h 1312069"/>
                    <a:gd name="connsiteX10" fmla="*/ 700087 w 1307306"/>
                    <a:gd name="connsiteY10" fmla="*/ 252413 h 1312069"/>
                    <a:gd name="connsiteX11" fmla="*/ 714375 w 1307306"/>
                    <a:gd name="connsiteY11" fmla="*/ 166688 h 1312069"/>
                    <a:gd name="connsiteX12" fmla="*/ 797718 w 1307306"/>
                    <a:gd name="connsiteY12" fmla="*/ 47625 h 1312069"/>
                    <a:gd name="connsiteX13" fmla="*/ 904875 w 1307306"/>
                    <a:gd name="connsiteY13" fmla="*/ 0 h 1312069"/>
                    <a:gd name="connsiteX14" fmla="*/ 1057275 w 1307306"/>
                    <a:gd name="connsiteY14" fmla="*/ 47625 h 1312069"/>
                    <a:gd name="connsiteX15" fmla="*/ 1097756 w 1307306"/>
                    <a:gd name="connsiteY15" fmla="*/ 164307 h 1312069"/>
                    <a:gd name="connsiteX16" fmla="*/ 1164431 w 1307306"/>
                    <a:gd name="connsiteY16" fmla="*/ 97632 h 1312069"/>
                    <a:gd name="connsiteX17" fmla="*/ 1307306 w 1307306"/>
                    <a:gd name="connsiteY17" fmla="*/ 431007 h 1312069"/>
                    <a:gd name="connsiteX18" fmla="*/ 1288256 w 1307306"/>
                    <a:gd name="connsiteY18" fmla="*/ 600075 h 1312069"/>
                    <a:gd name="connsiteX19" fmla="*/ 1171575 w 1307306"/>
                    <a:gd name="connsiteY19" fmla="*/ 621507 h 1312069"/>
                    <a:gd name="connsiteX20" fmla="*/ 1123950 w 1307306"/>
                    <a:gd name="connsiteY20" fmla="*/ 783432 h 1312069"/>
                    <a:gd name="connsiteX21" fmla="*/ 1114425 w 1307306"/>
                    <a:gd name="connsiteY21" fmla="*/ 945357 h 1312069"/>
                    <a:gd name="connsiteX22" fmla="*/ 1121568 w 1307306"/>
                    <a:gd name="connsiteY22" fmla="*/ 945357 h 1312069"/>
                    <a:gd name="connsiteX23" fmla="*/ 914400 w 1307306"/>
                    <a:gd name="connsiteY23" fmla="*/ 1054894 h 1312069"/>
                    <a:gd name="connsiteX24" fmla="*/ 785812 w 1307306"/>
                    <a:gd name="connsiteY24" fmla="*/ 971550 h 1312069"/>
                    <a:gd name="connsiteX25" fmla="*/ 702468 w 1307306"/>
                    <a:gd name="connsiteY25" fmla="*/ 971550 h 1312069"/>
                    <a:gd name="connsiteX26" fmla="*/ 638175 w 1307306"/>
                    <a:gd name="connsiteY26" fmla="*/ 1104900 h 1312069"/>
                    <a:gd name="connsiteX27" fmla="*/ 628650 w 1307306"/>
                    <a:gd name="connsiteY27" fmla="*/ 1312069 h 1312069"/>
                    <a:gd name="connsiteX28" fmla="*/ 523875 w 1307306"/>
                    <a:gd name="connsiteY28" fmla="*/ 1307307 h 1312069"/>
                    <a:gd name="connsiteX29" fmla="*/ 295275 w 1307306"/>
                    <a:gd name="connsiteY29" fmla="*/ 1252538 h 1312069"/>
                    <a:gd name="connsiteX30" fmla="*/ 254793 w 1307306"/>
                    <a:gd name="connsiteY30" fmla="*/ 978694 h 1312069"/>
                    <a:gd name="connsiteX31" fmla="*/ 7143 w 1307306"/>
                    <a:gd name="connsiteY31" fmla="*/ 928688 h 131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07306" h="1312069">
                      <a:moveTo>
                        <a:pt x="7143" y="928688"/>
                      </a:moveTo>
                      <a:lnTo>
                        <a:pt x="0" y="826294"/>
                      </a:lnTo>
                      <a:lnTo>
                        <a:pt x="50006" y="566738"/>
                      </a:lnTo>
                      <a:lnTo>
                        <a:pt x="171450" y="535782"/>
                      </a:lnTo>
                      <a:lnTo>
                        <a:pt x="109537" y="457200"/>
                      </a:lnTo>
                      <a:lnTo>
                        <a:pt x="100012" y="381000"/>
                      </a:lnTo>
                      <a:lnTo>
                        <a:pt x="278606" y="409575"/>
                      </a:lnTo>
                      <a:lnTo>
                        <a:pt x="264318" y="345282"/>
                      </a:lnTo>
                      <a:lnTo>
                        <a:pt x="400050" y="311944"/>
                      </a:lnTo>
                      <a:lnTo>
                        <a:pt x="440531" y="261938"/>
                      </a:lnTo>
                      <a:lnTo>
                        <a:pt x="700087" y="252413"/>
                      </a:lnTo>
                      <a:lnTo>
                        <a:pt x="714375" y="166688"/>
                      </a:lnTo>
                      <a:lnTo>
                        <a:pt x="797718" y="47625"/>
                      </a:lnTo>
                      <a:lnTo>
                        <a:pt x="904875" y="0"/>
                      </a:lnTo>
                      <a:lnTo>
                        <a:pt x="1057275" y="47625"/>
                      </a:lnTo>
                      <a:lnTo>
                        <a:pt x="1097756" y="164307"/>
                      </a:lnTo>
                      <a:lnTo>
                        <a:pt x="1164431" y="97632"/>
                      </a:lnTo>
                      <a:lnTo>
                        <a:pt x="1307306" y="431007"/>
                      </a:lnTo>
                      <a:lnTo>
                        <a:pt x="1288256" y="600075"/>
                      </a:lnTo>
                      <a:lnTo>
                        <a:pt x="1171575" y="621507"/>
                      </a:lnTo>
                      <a:lnTo>
                        <a:pt x="1123950" y="783432"/>
                      </a:lnTo>
                      <a:lnTo>
                        <a:pt x="1114425" y="945357"/>
                      </a:lnTo>
                      <a:lnTo>
                        <a:pt x="1121568" y="945357"/>
                      </a:lnTo>
                      <a:lnTo>
                        <a:pt x="914400" y="1054894"/>
                      </a:lnTo>
                      <a:lnTo>
                        <a:pt x="785812" y="971550"/>
                      </a:lnTo>
                      <a:lnTo>
                        <a:pt x="702468" y="971550"/>
                      </a:lnTo>
                      <a:lnTo>
                        <a:pt x="638175" y="1104900"/>
                      </a:lnTo>
                      <a:lnTo>
                        <a:pt x="628650" y="1312069"/>
                      </a:lnTo>
                      <a:lnTo>
                        <a:pt x="523875" y="1307307"/>
                      </a:lnTo>
                      <a:lnTo>
                        <a:pt x="295275" y="1252538"/>
                      </a:lnTo>
                      <a:lnTo>
                        <a:pt x="254793" y="978694"/>
                      </a:lnTo>
                      <a:lnTo>
                        <a:pt x="7143" y="92868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0" name="Овал 49"/>
                <p:cNvSpPr>
                  <a:spLocks noChangeAspect="1"/>
                </p:cNvSpPr>
                <p:nvPr/>
              </p:nvSpPr>
              <p:spPr>
                <a:xfrm>
                  <a:off x="4657732" y="321468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1" name="Овал 50"/>
                <p:cNvSpPr>
                  <a:spLocks noChangeAspect="1"/>
                </p:cNvSpPr>
                <p:nvPr/>
              </p:nvSpPr>
              <p:spPr>
                <a:xfrm>
                  <a:off x="5105400" y="305276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2" name="Овал 51"/>
                <p:cNvSpPr>
                  <a:spLocks noChangeAspect="1"/>
                </p:cNvSpPr>
                <p:nvPr/>
              </p:nvSpPr>
              <p:spPr>
                <a:xfrm>
                  <a:off x="4014782" y="277891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3" name="Овал 52"/>
                <p:cNvSpPr>
                  <a:spLocks noChangeAspect="1"/>
                </p:cNvSpPr>
                <p:nvPr/>
              </p:nvSpPr>
              <p:spPr>
                <a:xfrm>
                  <a:off x="3769515" y="344804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4" name="Овал 53"/>
                <p:cNvSpPr>
                  <a:spLocks noChangeAspect="1"/>
                </p:cNvSpPr>
                <p:nvPr/>
              </p:nvSpPr>
              <p:spPr>
                <a:xfrm>
                  <a:off x="3883811" y="360997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5" name="Овал 54"/>
                <p:cNvSpPr>
                  <a:spLocks noChangeAspect="1"/>
                </p:cNvSpPr>
                <p:nvPr/>
              </p:nvSpPr>
              <p:spPr>
                <a:xfrm>
                  <a:off x="4564857" y="3414714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6" name="Овал 55"/>
                <p:cNvSpPr>
                  <a:spLocks noChangeAspect="1"/>
                </p:cNvSpPr>
                <p:nvPr/>
              </p:nvSpPr>
              <p:spPr>
                <a:xfrm>
                  <a:off x="4214810" y="3286124"/>
                  <a:ext cx="214314" cy="214314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7" name="Овал 56"/>
                <p:cNvSpPr>
                  <a:spLocks noChangeAspect="1"/>
                </p:cNvSpPr>
                <p:nvPr/>
              </p:nvSpPr>
              <p:spPr>
                <a:xfrm>
                  <a:off x="5319714" y="359568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8" name="Овал 57"/>
                <p:cNvSpPr>
                  <a:spLocks noChangeAspect="1"/>
                </p:cNvSpPr>
                <p:nvPr/>
              </p:nvSpPr>
              <p:spPr>
                <a:xfrm>
                  <a:off x="5634046" y="365045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59" name="Овал 58"/>
                <p:cNvSpPr>
                  <a:spLocks noChangeAspect="1"/>
                </p:cNvSpPr>
                <p:nvPr/>
              </p:nvSpPr>
              <p:spPr>
                <a:xfrm>
                  <a:off x="4483895" y="404337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0" name="Овал 59"/>
                <p:cNvSpPr>
                  <a:spLocks noChangeAspect="1"/>
                </p:cNvSpPr>
                <p:nvPr/>
              </p:nvSpPr>
              <p:spPr>
                <a:xfrm>
                  <a:off x="3893335" y="418147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1" name="Овал 60"/>
                <p:cNvSpPr>
                  <a:spLocks noChangeAspect="1"/>
                </p:cNvSpPr>
                <p:nvPr/>
              </p:nvSpPr>
              <p:spPr>
                <a:xfrm>
                  <a:off x="4557714" y="44005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2" name="Овал 61"/>
                <p:cNvSpPr>
                  <a:spLocks noChangeAspect="1"/>
                </p:cNvSpPr>
                <p:nvPr/>
              </p:nvSpPr>
              <p:spPr>
                <a:xfrm>
                  <a:off x="5064923" y="4402941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3" name="Овал 62"/>
                <p:cNvSpPr>
                  <a:spLocks noChangeAspect="1"/>
                </p:cNvSpPr>
                <p:nvPr/>
              </p:nvSpPr>
              <p:spPr>
                <a:xfrm>
                  <a:off x="5617371" y="448866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4" name="Овал 63"/>
                <p:cNvSpPr>
                  <a:spLocks noChangeAspect="1"/>
                </p:cNvSpPr>
                <p:nvPr/>
              </p:nvSpPr>
              <p:spPr>
                <a:xfrm>
                  <a:off x="4888713" y="48577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5" name="Овал 64"/>
                <p:cNvSpPr>
                  <a:spLocks noChangeAspect="1"/>
                </p:cNvSpPr>
                <p:nvPr/>
              </p:nvSpPr>
              <p:spPr>
                <a:xfrm>
                  <a:off x="4493419" y="479822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6" name="Овал 65"/>
                <p:cNvSpPr>
                  <a:spLocks noChangeAspect="1"/>
                </p:cNvSpPr>
                <p:nvPr/>
              </p:nvSpPr>
              <p:spPr>
                <a:xfrm>
                  <a:off x="4181476" y="498158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7" name="Овал 66"/>
                <p:cNvSpPr>
                  <a:spLocks noChangeAspect="1"/>
                </p:cNvSpPr>
                <p:nvPr/>
              </p:nvSpPr>
              <p:spPr>
                <a:xfrm>
                  <a:off x="3774277" y="477441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8" name="Овал 67"/>
                <p:cNvSpPr>
                  <a:spLocks noChangeAspect="1"/>
                </p:cNvSpPr>
                <p:nvPr/>
              </p:nvSpPr>
              <p:spPr>
                <a:xfrm>
                  <a:off x="4517229" y="534115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69" name="Овал 68"/>
                <p:cNvSpPr>
                  <a:spLocks noChangeAspect="1"/>
                </p:cNvSpPr>
                <p:nvPr/>
              </p:nvSpPr>
              <p:spPr>
                <a:xfrm>
                  <a:off x="5329238" y="557928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0" name="Овал 69"/>
                <p:cNvSpPr>
                  <a:spLocks noChangeAspect="1"/>
                </p:cNvSpPr>
                <p:nvPr/>
              </p:nvSpPr>
              <p:spPr>
                <a:xfrm>
                  <a:off x="5088733" y="619127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1" name="Овал 70"/>
                <p:cNvSpPr>
                  <a:spLocks noChangeAspect="1"/>
                </p:cNvSpPr>
                <p:nvPr/>
              </p:nvSpPr>
              <p:spPr>
                <a:xfrm>
                  <a:off x="5429256" y="664371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2" name="Овал 71"/>
                <p:cNvSpPr>
                  <a:spLocks noChangeAspect="1"/>
                </p:cNvSpPr>
                <p:nvPr/>
              </p:nvSpPr>
              <p:spPr>
                <a:xfrm>
                  <a:off x="3481380" y="489586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3" name="Овал 72"/>
                <p:cNvSpPr>
                  <a:spLocks noChangeAspect="1"/>
                </p:cNvSpPr>
                <p:nvPr/>
              </p:nvSpPr>
              <p:spPr>
                <a:xfrm>
                  <a:off x="2981314" y="511493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4" name="Овал 73"/>
                <p:cNvSpPr>
                  <a:spLocks noChangeAspect="1"/>
                </p:cNvSpPr>
                <p:nvPr/>
              </p:nvSpPr>
              <p:spPr>
                <a:xfrm>
                  <a:off x="3059102" y="469900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5" name="Овал 74"/>
                <p:cNvSpPr>
                  <a:spLocks noChangeAspect="1"/>
                </p:cNvSpPr>
                <p:nvPr/>
              </p:nvSpPr>
              <p:spPr>
                <a:xfrm>
                  <a:off x="3328979" y="458788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6" name="Овал 75"/>
                <p:cNvSpPr>
                  <a:spLocks noChangeAspect="1"/>
                </p:cNvSpPr>
                <p:nvPr/>
              </p:nvSpPr>
              <p:spPr>
                <a:xfrm>
                  <a:off x="2500298" y="51133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7" name="Овал 76"/>
                <p:cNvSpPr>
                  <a:spLocks noChangeAspect="1"/>
                </p:cNvSpPr>
                <p:nvPr/>
              </p:nvSpPr>
              <p:spPr>
                <a:xfrm>
                  <a:off x="2525698" y="5605478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8" name="Овал 77"/>
                <p:cNvSpPr>
                  <a:spLocks noChangeAspect="1"/>
                </p:cNvSpPr>
                <p:nvPr/>
              </p:nvSpPr>
              <p:spPr>
                <a:xfrm>
                  <a:off x="3378983" y="3743324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79" name="Овал 78"/>
                <p:cNvSpPr>
                  <a:spLocks noChangeAspect="1"/>
                </p:cNvSpPr>
                <p:nvPr/>
              </p:nvSpPr>
              <p:spPr>
                <a:xfrm>
                  <a:off x="2774145" y="377666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0" name="Овал 79"/>
                <p:cNvSpPr>
                  <a:spLocks noChangeAspect="1"/>
                </p:cNvSpPr>
                <p:nvPr/>
              </p:nvSpPr>
              <p:spPr>
                <a:xfrm>
                  <a:off x="2471718" y="371475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1" name="Овал 80"/>
                <p:cNvSpPr>
                  <a:spLocks noChangeAspect="1"/>
                </p:cNvSpPr>
                <p:nvPr/>
              </p:nvSpPr>
              <p:spPr>
                <a:xfrm>
                  <a:off x="3124192" y="312420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2" name="Овал 81"/>
                <p:cNvSpPr>
                  <a:spLocks noChangeAspect="1"/>
                </p:cNvSpPr>
                <p:nvPr/>
              </p:nvSpPr>
              <p:spPr>
                <a:xfrm>
                  <a:off x="3810000" y="227884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3" name="Овал 82"/>
                <p:cNvSpPr>
                  <a:spLocks noChangeAspect="1"/>
                </p:cNvSpPr>
                <p:nvPr/>
              </p:nvSpPr>
              <p:spPr>
                <a:xfrm>
                  <a:off x="3357554" y="1643050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4" name="Овал 83"/>
                <p:cNvSpPr>
                  <a:spLocks noChangeAspect="1"/>
                </p:cNvSpPr>
                <p:nvPr/>
              </p:nvSpPr>
              <p:spPr>
                <a:xfrm>
                  <a:off x="2574117" y="1031069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5" name="Овал 84"/>
                <p:cNvSpPr>
                  <a:spLocks noChangeAspect="1"/>
                </p:cNvSpPr>
                <p:nvPr/>
              </p:nvSpPr>
              <p:spPr>
                <a:xfrm>
                  <a:off x="2666984" y="564337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6" name="Овал 85"/>
                <p:cNvSpPr>
                  <a:spLocks noChangeAspect="1"/>
                </p:cNvSpPr>
                <p:nvPr/>
              </p:nvSpPr>
              <p:spPr>
                <a:xfrm>
                  <a:off x="5043488" y="231933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7" name="Овал 86"/>
                <p:cNvSpPr>
                  <a:spLocks noChangeAspect="1"/>
                </p:cNvSpPr>
                <p:nvPr/>
              </p:nvSpPr>
              <p:spPr>
                <a:xfrm>
                  <a:off x="5100637" y="3047995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8" name="Овал 87"/>
                <p:cNvSpPr>
                  <a:spLocks noChangeAspect="1"/>
                </p:cNvSpPr>
                <p:nvPr/>
              </p:nvSpPr>
              <p:spPr>
                <a:xfrm>
                  <a:off x="6072198" y="2319326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89" name="Овал 88"/>
                <p:cNvSpPr>
                  <a:spLocks noChangeAspect="1"/>
                </p:cNvSpPr>
                <p:nvPr/>
              </p:nvSpPr>
              <p:spPr>
                <a:xfrm>
                  <a:off x="6043620" y="3224212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90" name="Овал 89"/>
                <p:cNvSpPr>
                  <a:spLocks noChangeAspect="1"/>
                </p:cNvSpPr>
                <p:nvPr/>
              </p:nvSpPr>
              <p:spPr>
                <a:xfrm>
                  <a:off x="6800867" y="289559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ru-RU" sz="700" dirty="0"/>
                </a:p>
              </p:txBody>
            </p:sp>
            <p:sp>
              <p:nvSpPr>
                <p:cNvPr id="91" name="TextBox 90"/>
                <p:cNvSpPr txBox="1">
                  <a:spLocks noChangeAspect="1"/>
                </p:cNvSpPr>
                <p:nvPr/>
              </p:nvSpPr>
              <p:spPr>
                <a:xfrm>
                  <a:off x="2643174" y="571481"/>
                  <a:ext cx="494047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ЛУЗА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TextBox 91"/>
                <p:cNvSpPr txBox="1">
                  <a:spLocks noChangeAspect="1"/>
                </p:cNvSpPr>
                <p:nvPr/>
              </p:nvSpPr>
              <p:spPr>
                <a:xfrm>
                  <a:off x="2357422" y="1071545"/>
                  <a:ext cx="104709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ПОДОСИНОВЕЦ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TextBox 92"/>
                <p:cNvSpPr txBox="1">
                  <a:spLocks noChangeAspect="1"/>
                </p:cNvSpPr>
                <p:nvPr/>
              </p:nvSpPr>
              <p:spPr>
                <a:xfrm>
                  <a:off x="2857489" y="1714488"/>
                  <a:ext cx="74141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ОПАРИНО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TextBox 93"/>
                <p:cNvSpPr txBox="1">
                  <a:spLocks noChangeAspect="1"/>
                </p:cNvSpPr>
                <p:nvPr/>
              </p:nvSpPr>
              <p:spPr>
                <a:xfrm>
                  <a:off x="3395651" y="2114544"/>
                  <a:ext cx="68583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МУРАШИ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TextBox 94"/>
                <p:cNvSpPr txBox="1">
                  <a:spLocks noChangeAspect="1"/>
                </p:cNvSpPr>
                <p:nvPr/>
              </p:nvSpPr>
              <p:spPr>
                <a:xfrm>
                  <a:off x="4929190" y="2143116"/>
                  <a:ext cx="70806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НАГОРСК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Box 95"/>
                <p:cNvSpPr txBox="1">
                  <a:spLocks noChangeAspect="1"/>
                </p:cNvSpPr>
                <p:nvPr/>
              </p:nvSpPr>
              <p:spPr>
                <a:xfrm>
                  <a:off x="5929323" y="2143116"/>
                  <a:ext cx="49316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КИРС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Box 96"/>
                <p:cNvSpPr txBox="1">
                  <a:spLocks noChangeAspect="1"/>
                </p:cNvSpPr>
                <p:nvPr/>
              </p:nvSpPr>
              <p:spPr>
                <a:xfrm>
                  <a:off x="6477018" y="2743198"/>
                  <a:ext cx="971139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АФАНАСЬЕВО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TextBox 97"/>
                <p:cNvSpPr txBox="1">
                  <a:spLocks noChangeAspect="1"/>
                </p:cNvSpPr>
                <p:nvPr/>
              </p:nvSpPr>
              <p:spPr>
                <a:xfrm>
                  <a:off x="5786447" y="3243235"/>
                  <a:ext cx="86924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ОМУТНИНСК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TextBox 98"/>
                <p:cNvSpPr txBox="1">
                  <a:spLocks noChangeAspect="1"/>
                </p:cNvSpPr>
                <p:nvPr/>
              </p:nvSpPr>
              <p:spPr>
                <a:xfrm>
                  <a:off x="3890954" y="2595559"/>
                  <a:ext cx="53762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ЮРЬЯ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TextBox 99"/>
                <p:cNvSpPr txBox="1">
                  <a:spLocks noChangeAspect="1"/>
                </p:cNvSpPr>
                <p:nvPr/>
              </p:nvSpPr>
              <p:spPr>
                <a:xfrm>
                  <a:off x="4929190" y="2786058"/>
                  <a:ext cx="119159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БЕЛАЯ ХОЛУНИЦА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TextBox 100"/>
                <p:cNvSpPr txBox="1">
                  <a:spLocks noChangeAspect="1"/>
                </p:cNvSpPr>
                <p:nvPr/>
              </p:nvSpPr>
              <p:spPr>
                <a:xfrm>
                  <a:off x="4286247" y="3071810"/>
                  <a:ext cx="96372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СЛОБОДСКОЙ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TextBox 101"/>
                <p:cNvSpPr txBox="1">
                  <a:spLocks noChangeAspect="1"/>
                </p:cNvSpPr>
                <p:nvPr/>
              </p:nvSpPr>
              <p:spPr>
                <a:xfrm>
                  <a:off x="2857489" y="2928934"/>
                  <a:ext cx="878507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ДАРОВСКОЙ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TextBox 102"/>
                <p:cNvSpPr txBox="1">
                  <a:spLocks noChangeAspect="1"/>
                </p:cNvSpPr>
                <p:nvPr/>
              </p:nvSpPr>
              <p:spPr>
                <a:xfrm>
                  <a:off x="3428992" y="3286125"/>
                  <a:ext cx="59135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ОРЛОВ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TextBox 103"/>
                <p:cNvSpPr txBox="1">
                  <a:spLocks noChangeAspect="1"/>
                </p:cNvSpPr>
                <p:nvPr/>
              </p:nvSpPr>
              <p:spPr>
                <a:xfrm>
                  <a:off x="3071802" y="3571876"/>
                  <a:ext cx="85627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КОТЕЛЬНИЧ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TextBox 104"/>
                <p:cNvSpPr txBox="1">
                  <a:spLocks noChangeAspect="1"/>
                </p:cNvSpPr>
                <p:nvPr/>
              </p:nvSpPr>
              <p:spPr>
                <a:xfrm>
                  <a:off x="2714613" y="3571876"/>
                  <a:ext cx="57653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СВЕЧА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>
                  <a:spLocks noChangeAspect="1"/>
                </p:cNvSpPr>
                <p:nvPr/>
              </p:nvSpPr>
              <p:spPr>
                <a:xfrm>
                  <a:off x="2143107" y="3500438"/>
                  <a:ext cx="84145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ШАБАЛИНО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TextBox 106"/>
                <p:cNvSpPr txBox="1">
                  <a:spLocks noChangeAspect="1"/>
                </p:cNvSpPr>
                <p:nvPr/>
              </p:nvSpPr>
              <p:spPr>
                <a:xfrm>
                  <a:off x="3714744" y="3714752"/>
                  <a:ext cx="58394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ОРИЧИ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TextBox 107"/>
                <p:cNvSpPr txBox="1">
                  <a:spLocks noChangeAspect="1"/>
                </p:cNvSpPr>
                <p:nvPr/>
              </p:nvSpPr>
              <p:spPr>
                <a:xfrm>
                  <a:off x="4027485" y="3376612"/>
                  <a:ext cx="588623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КИРОВ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TextBox 108"/>
                <p:cNvSpPr txBox="1">
                  <a:spLocks noChangeAspect="1"/>
                </p:cNvSpPr>
                <p:nvPr/>
              </p:nvSpPr>
              <p:spPr>
                <a:xfrm>
                  <a:off x="4500561" y="3500438"/>
                  <a:ext cx="691394" cy="355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КИРОВО-</a:t>
                  </a:r>
                </a:p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ЧЕПЕЦК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TextBox 109"/>
                <p:cNvSpPr txBox="1">
                  <a:spLocks noChangeAspect="1"/>
                </p:cNvSpPr>
                <p:nvPr/>
              </p:nvSpPr>
              <p:spPr>
                <a:xfrm>
                  <a:off x="5143505" y="3429001"/>
                  <a:ext cx="62284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ЗУЕВКА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TextBox 110"/>
                <p:cNvSpPr txBox="1">
                  <a:spLocks noChangeAspect="1"/>
                </p:cNvSpPr>
                <p:nvPr/>
              </p:nvSpPr>
              <p:spPr>
                <a:xfrm>
                  <a:off x="5500694" y="3500438"/>
                  <a:ext cx="72844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ФАЛЕНКИ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TextBox 111"/>
                <p:cNvSpPr txBox="1">
                  <a:spLocks noChangeAspect="1"/>
                </p:cNvSpPr>
                <p:nvPr/>
              </p:nvSpPr>
              <p:spPr>
                <a:xfrm>
                  <a:off x="4286247" y="3857628"/>
                  <a:ext cx="67286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КУМЕНЫ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" name="TextBox 112"/>
                <p:cNvSpPr txBox="1">
                  <a:spLocks noChangeAspect="1"/>
                </p:cNvSpPr>
                <p:nvPr/>
              </p:nvSpPr>
              <p:spPr>
                <a:xfrm>
                  <a:off x="5500694" y="4572009"/>
                  <a:ext cx="426472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УНИ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TextBox 113"/>
                <p:cNvSpPr txBox="1">
                  <a:spLocks noChangeAspect="1"/>
                </p:cNvSpPr>
                <p:nvPr/>
              </p:nvSpPr>
              <p:spPr>
                <a:xfrm>
                  <a:off x="4397395" y="4230214"/>
                  <a:ext cx="50057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СУНА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TextBox 114"/>
                <p:cNvSpPr txBox="1">
                  <a:spLocks noChangeAspect="1"/>
                </p:cNvSpPr>
                <p:nvPr/>
              </p:nvSpPr>
              <p:spPr>
                <a:xfrm>
                  <a:off x="4857753" y="4286256"/>
                  <a:ext cx="102115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БОГОРОДСКОЕ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TextBox 115"/>
                <p:cNvSpPr txBox="1">
                  <a:spLocks noChangeAspect="1"/>
                </p:cNvSpPr>
                <p:nvPr/>
              </p:nvSpPr>
              <p:spPr>
                <a:xfrm>
                  <a:off x="4643437" y="4643447"/>
                  <a:ext cx="51724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НЕМА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7" name="TextBox 116"/>
                <p:cNvSpPr txBox="1">
                  <a:spLocks noChangeAspect="1"/>
                </p:cNvSpPr>
                <p:nvPr/>
              </p:nvSpPr>
              <p:spPr>
                <a:xfrm>
                  <a:off x="5072066" y="5643578"/>
                  <a:ext cx="79143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КИЛЬМЕЗЬ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" name="TextBox 117"/>
                <p:cNvSpPr txBox="1">
                  <a:spLocks noChangeAspect="1"/>
                </p:cNvSpPr>
                <p:nvPr/>
              </p:nvSpPr>
              <p:spPr>
                <a:xfrm>
                  <a:off x="4572001" y="5357826"/>
                  <a:ext cx="593206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УРЖУМ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TextBox 118"/>
                <p:cNvSpPr txBox="1">
                  <a:spLocks noChangeAspect="1"/>
                </p:cNvSpPr>
                <p:nvPr/>
              </p:nvSpPr>
              <p:spPr>
                <a:xfrm>
                  <a:off x="4786313" y="6215082"/>
                  <a:ext cx="730299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МАЛМЫЖ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0" name="TextBox 119"/>
                <p:cNvSpPr txBox="1">
                  <a:spLocks noChangeAspect="1"/>
                </p:cNvSpPr>
                <p:nvPr/>
              </p:nvSpPr>
              <p:spPr>
                <a:xfrm>
                  <a:off x="4000495" y="5072074"/>
                  <a:ext cx="739562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ЛЕБЯЖЬЕ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1" name="TextBox 120"/>
                <p:cNvSpPr txBox="1">
                  <a:spLocks noChangeAspect="1"/>
                </p:cNvSpPr>
                <p:nvPr/>
              </p:nvSpPr>
              <p:spPr>
                <a:xfrm>
                  <a:off x="4143371" y="4643447"/>
                  <a:ext cx="72659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НОЛИНСК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2" name="TextBox 121"/>
                <p:cNvSpPr txBox="1">
                  <a:spLocks noChangeAspect="1"/>
                </p:cNvSpPr>
                <p:nvPr/>
              </p:nvSpPr>
              <p:spPr>
                <a:xfrm>
                  <a:off x="3571868" y="4572009"/>
                  <a:ext cx="711773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СОВЕТСК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TextBox 122"/>
                <p:cNvSpPr txBox="1">
                  <a:spLocks noChangeAspect="1"/>
                </p:cNvSpPr>
                <p:nvPr/>
              </p:nvSpPr>
              <p:spPr>
                <a:xfrm>
                  <a:off x="3195629" y="4929198"/>
                  <a:ext cx="74141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ПИЖАНКА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4" name="TextBox 123"/>
                <p:cNvSpPr txBox="1">
                  <a:spLocks noChangeAspect="1"/>
                </p:cNvSpPr>
                <p:nvPr/>
              </p:nvSpPr>
              <p:spPr>
                <a:xfrm>
                  <a:off x="3143240" y="4429133"/>
                  <a:ext cx="59876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АРБАЖ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" name="TextBox 124"/>
                <p:cNvSpPr txBox="1">
                  <a:spLocks noChangeAspect="1"/>
                </p:cNvSpPr>
                <p:nvPr/>
              </p:nvSpPr>
              <p:spPr>
                <a:xfrm>
                  <a:off x="2857489" y="4714883"/>
                  <a:ext cx="50983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ТУЖА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TextBox 125"/>
                <p:cNvSpPr txBox="1">
                  <a:spLocks noChangeAspect="1"/>
                </p:cNvSpPr>
                <p:nvPr/>
              </p:nvSpPr>
              <p:spPr>
                <a:xfrm>
                  <a:off x="2285983" y="4929198"/>
                  <a:ext cx="620995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КИКНУР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TextBox 126"/>
                <p:cNvSpPr txBox="1">
                  <a:spLocks noChangeAspect="1"/>
                </p:cNvSpPr>
                <p:nvPr/>
              </p:nvSpPr>
              <p:spPr>
                <a:xfrm>
                  <a:off x="2714613" y="5173160"/>
                  <a:ext cx="64137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ЯРАНСК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8" name="TextBox 127"/>
                <p:cNvSpPr txBox="1">
                  <a:spLocks noChangeAspect="1"/>
                </p:cNvSpPr>
                <p:nvPr/>
              </p:nvSpPr>
              <p:spPr>
                <a:xfrm>
                  <a:off x="2214546" y="5429263"/>
                  <a:ext cx="778467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САНЧУРСК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TextBox 128"/>
                <p:cNvSpPr txBox="1">
                  <a:spLocks noChangeAspect="1"/>
                </p:cNvSpPr>
                <p:nvPr/>
              </p:nvSpPr>
              <p:spPr>
                <a:xfrm>
                  <a:off x="5286381" y="6357958"/>
                  <a:ext cx="1211978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ВЯТСКИЕ ПОЛЯНЫ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TextBox 129"/>
                <p:cNvSpPr txBox="1">
                  <a:spLocks noChangeAspect="1"/>
                </p:cNvSpPr>
                <p:nvPr/>
              </p:nvSpPr>
              <p:spPr>
                <a:xfrm>
                  <a:off x="3438584" y="4143049"/>
                  <a:ext cx="1145284" cy="231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00" b="1" dirty="0" smtClean="0">
                      <a:latin typeface="Arial" pitchFamily="34" charset="0"/>
                      <a:cs typeface="Arial" pitchFamily="34" charset="0"/>
                    </a:rPr>
                    <a:t>ВЕРХОШИЖЕМЬЕ</a:t>
                  </a:r>
                  <a:endParaRPr lang="ru-RU" sz="7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5" name="Овал 134"/>
            <p:cNvSpPr/>
            <p:nvPr/>
          </p:nvSpPr>
          <p:spPr>
            <a:xfrm>
              <a:off x="4307601" y="5712039"/>
              <a:ext cx="319727" cy="3197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8,5</a:t>
              </a:r>
              <a:endPara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952491" y="3601840"/>
              <a:ext cx="447618" cy="44761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15,5</a:t>
              </a:r>
              <a:endPara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0" name="Object 5"/>
          <p:cNvGraphicFramePr>
            <a:graphicFrameLocks noGrp="1" noChangeAspect="1"/>
          </p:cNvGraphicFramePr>
          <p:nvPr/>
        </p:nvGraphicFramePr>
        <p:xfrm>
          <a:off x="50800" y="2975744"/>
          <a:ext cx="4648367" cy="383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7" name="Номер слайда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21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19872" y="34944"/>
            <a:ext cx="5724128" cy="87377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6666"/>
                </a:solidFill>
              </a:rPr>
              <a:t>Диспансеризация 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14-ти летних подростков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1574549"/>
              </p:ext>
            </p:extLst>
          </p:nvPr>
        </p:nvGraphicFramePr>
        <p:xfrm>
          <a:off x="457200" y="1124744"/>
          <a:ext cx="8229604" cy="49979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90664"/>
                <a:gridCol w="2088232"/>
                <a:gridCol w="1584176"/>
                <a:gridCol w="166653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Число </a:t>
                      </a:r>
                      <a:br>
                        <a:rPr lang="ru-RU" sz="1600" b="1" u="none" strike="noStrike" dirty="0" smtClean="0">
                          <a:effectLst/>
                        </a:rPr>
                      </a:br>
                      <a:r>
                        <a:rPr lang="ru-RU" sz="1600" b="1" u="none" strike="noStrike" dirty="0" smtClean="0">
                          <a:effectLst/>
                        </a:rPr>
                        <a:t>подростков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% от общего числа подростков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% от осмотренных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04657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2000" b="1" u="none" strike="noStrike" dirty="0" smtClean="0">
                          <a:effectLst/>
                        </a:rPr>
                        <a:t>Подлежало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11745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57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Осмотрено</a:t>
                      </a:r>
                      <a:endParaRPr lang="ru-RU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10237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57">
                <a:tc gridSpan="4">
                  <a:txBody>
                    <a:bodyPr/>
                    <a:lstStyle/>
                    <a:p>
                      <a:pPr marL="0" lvl="1" indent="0" algn="ctr" fontAlgn="b"/>
                      <a:r>
                        <a:rPr lang="ru-RU" sz="1600" b="1" u="none" strike="noStrike" dirty="0" smtClean="0">
                          <a:effectLst/>
                        </a:rPr>
                        <a:t>из </a:t>
                      </a:r>
                      <a:r>
                        <a:rPr lang="ru-RU" sz="1600" b="1" u="none" strike="noStrike" dirty="0">
                          <a:effectLst/>
                        </a:rPr>
                        <a:t>числа прошедших диспансеризацию </a:t>
                      </a:r>
                      <a:r>
                        <a:rPr lang="ru-RU" sz="1600" b="1" u="none" strike="noStrike" dirty="0" smtClean="0">
                          <a:effectLst/>
                        </a:rPr>
                        <a:t>:</a:t>
                      </a:r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45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Нуждалось </a:t>
                      </a:r>
                      <a:b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дообследовании</a:t>
                      </a: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2258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19,23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22,06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45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Прошли </a:t>
                      </a:r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дообследование</a:t>
                      </a: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976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8,31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9,53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45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Нуждалось </a:t>
                      </a:r>
                      <a:b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лечении</a:t>
                      </a: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4036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34,36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39,43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45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</a:t>
                      </a:r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лечение </a:t>
                      </a:r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оздоровление </a:t>
                      </a: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1427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12,15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13,94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52" marR="24252" marT="9525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90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91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563888" y="31572"/>
            <a:ext cx="5580112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Дополнительная диспансеризация 14 - летних подростков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478539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Показатели ниже областного уровня : 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Верхнекамская ЦРБ – 84,7%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Мурашинская </a:t>
            </a:r>
            <a:r>
              <a:rPr lang="ru-RU" sz="2400" b="1" dirty="0"/>
              <a:t>ЦРБ – </a:t>
            </a:r>
            <a:r>
              <a:rPr lang="ru-RU" sz="2400" b="1" dirty="0" smtClean="0"/>
              <a:t>79,3% 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Опаринская  </a:t>
            </a:r>
            <a:r>
              <a:rPr lang="ru-RU" sz="2400" b="1" dirty="0"/>
              <a:t>ЦРБ – </a:t>
            </a:r>
            <a:r>
              <a:rPr lang="ru-RU" sz="2400" b="1" dirty="0" smtClean="0"/>
              <a:t>80,8%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Оричевская </a:t>
            </a:r>
            <a:r>
              <a:rPr lang="ru-RU" sz="2400" b="1" dirty="0"/>
              <a:t>ЦРБ – </a:t>
            </a:r>
            <a:r>
              <a:rPr lang="ru-RU" sz="2400" b="1" dirty="0" smtClean="0"/>
              <a:t>86% 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Уржумская </a:t>
            </a:r>
            <a:r>
              <a:rPr lang="ru-RU" sz="2400" b="1" dirty="0"/>
              <a:t>ЦРБ –  </a:t>
            </a:r>
            <a:r>
              <a:rPr lang="ru-RU" sz="2400" b="1" dirty="0" smtClean="0"/>
              <a:t>86,4% 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Котельничская детская горбольница</a:t>
            </a:r>
            <a:r>
              <a:rPr lang="ru-RU" sz="2400" b="1" dirty="0"/>
              <a:t> – </a:t>
            </a:r>
            <a:r>
              <a:rPr lang="ru-RU" sz="2400" b="1" dirty="0" smtClean="0"/>
              <a:t>68,6%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Кировская детская гор. поликлиника № </a:t>
            </a:r>
            <a:r>
              <a:rPr lang="ru-RU" sz="2400" b="1" dirty="0"/>
              <a:t>1 – </a:t>
            </a:r>
            <a:r>
              <a:rPr lang="ru-RU" sz="2400" b="1" dirty="0" smtClean="0"/>
              <a:t>83,3% 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Кировская горбольница № </a:t>
            </a:r>
            <a:r>
              <a:rPr lang="ru-RU" sz="2400" b="1" dirty="0"/>
              <a:t>4 – 85,6</a:t>
            </a:r>
            <a:r>
              <a:rPr lang="ru-RU" sz="2400" b="1" dirty="0" smtClean="0"/>
              <a:t>% </a:t>
            </a:r>
          </a:p>
          <a:p>
            <a:pPr marL="627063" indent="-446088">
              <a:lnSpc>
                <a:spcPct val="120000"/>
              </a:lnSpc>
              <a:spcBef>
                <a:spcPts val="0"/>
              </a:spcBef>
              <a:buClr>
                <a:srgbClr val="993366"/>
              </a:buClr>
              <a:buSzPct val="110000"/>
              <a:buFont typeface="Wingdings" pitchFamily="2" charset="2"/>
              <a:buChar char="q"/>
            </a:pPr>
            <a:r>
              <a:rPr lang="ru-RU" sz="2400" b="1" dirty="0" smtClean="0"/>
              <a:t>Кировская детская гор. клинич. </a:t>
            </a:r>
            <a:r>
              <a:rPr lang="ru-RU" sz="2400" b="1" dirty="0"/>
              <a:t>больница – </a:t>
            </a:r>
            <a:r>
              <a:rPr lang="ru-RU" sz="2400" b="1" dirty="0" smtClean="0"/>
              <a:t>77,6%</a:t>
            </a:r>
          </a:p>
          <a:p>
            <a:endParaRPr lang="ru-RU" sz="24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41A87-0FFB-4695-9A10-BD9C40BEA31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4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3714744" y="274638"/>
            <a:ext cx="5429256" cy="70643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Структура выявленных заболеваний у 14-летних подростков</a:t>
            </a:r>
            <a:endParaRPr lang="ru-RU" sz="2400" dirty="0" smtClean="0">
              <a:solidFill>
                <a:srgbClr val="0066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18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41A87-0FFB-4695-9A10-BD9C40BEA31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1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5"/>
          <p:cNvSpPr>
            <a:spLocks noGrp="1"/>
          </p:cNvSpPr>
          <p:nvPr>
            <p:ph type="title"/>
          </p:nvPr>
        </p:nvSpPr>
        <p:spPr>
          <a:xfrm>
            <a:off x="4071934" y="71414"/>
            <a:ext cx="5072065" cy="941387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6666"/>
                </a:solidFill>
              </a:rPr>
              <a:t>Диспансеризация детей-сирот </a:t>
            </a:r>
            <a:br>
              <a:rPr lang="ru-RU" sz="2200" b="1" dirty="0" smtClean="0">
                <a:solidFill>
                  <a:srgbClr val="006666"/>
                </a:solidFill>
              </a:rPr>
            </a:br>
            <a:r>
              <a:rPr lang="ru-RU" sz="2200" b="1" dirty="0" smtClean="0">
                <a:solidFill>
                  <a:srgbClr val="006666"/>
                </a:solidFill>
              </a:rPr>
              <a:t>и детей, находящихся  в трудной жизненной ситуации</a:t>
            </a:r>
          </a:p>
        </p:txBody>
      </p:sp>
      <p:sp>
        <p:nvSpPr>
          <p:cNvPr id="29699" name="Текст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000" b="1" dirty="0" smtClean="0"/>
              <a:t>По результатам диспансеризации</a:t>
            </a:r>
            <a:endParaRPr lang="ru-RU" sz="2000" b="1" i="1" dirty="0" smtClean="0"/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5429250" y="1571625"/>
            <a:ext cx="3500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500" y="2349500"/>
          <a:ext cx="3857625" cy="399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347"/>
                <a:gridCol w="1225278"/>
              </a:tblGrid>
              <a:tr h="41855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чел</a:t>
                      </a:r>
                      <a:endParaRPr lang="ru-RU" sz="1800" dirty="0"/>
                    </a:p>
                  </a:txBody>
                  <a:tcPr marL="91439" marR="91439" marT="45714" marB="45714"/>
                </a:tc>
              </a:tr>
              <a:tr h="104639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Нуждается в дополнительном обследовании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690 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</a:tr>
              <a:tr h="59943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Рекомендована ВМП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</a:tr>
              <a:tr h="59943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ИПР выполнена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53,59%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</a:tr>
              <a:tr h="59943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 привиты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114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</a:tr>
              <a:tr h="73247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Заболеваемость на 1000 осмотренных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2569</a:t>
                      </a:r>
                      <a:endParaRPr lang="ru-RU" sz="1800" b="1" dirty="0"/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644008" y="2057400"/>
          <a:ext cx="428568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499992" y="1571625"/>
          <a:ext cx="4429696" cy="488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09931" y="1536519"/>
          <a:ext cx="44296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913" y="1196975"/>
            <a:ext cx="4319587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Осмотрено – 4372 ребенка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A6F47-1AB9-4B62-99C3-50D38B6AD13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0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9109E-A035-41CB-824D-47559F2CDE38}" type="slidenum">
              <a:rPr lang="en-US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71684" name="Line 3"/>
          <p:cNvSpPr>
            <a:spLocks noChangeShapeType="1"/>
          </p:cNvSpPr>
          <p:nvPr/>
        </p:nvSpPr>
        <p:spPr bwMode="gray">
          <a:xfrm flipH="1">
            <a:off x="1114425" y="6015038"/>
            <a:ext cx="1854200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85" name="Line 4"/>
          <p:cNvSpPr>
            <a:spLocks noChangeShapeType="1"/>
          </p:cNvSpPr>
          <p:nvPr/>
        </p:nvSpPr>
        <p:spPr bwMode="gray">
          <a:xfrm flipH="1">
            <a:off x="1114425" y="5203825"/>
            <a:ext cx="2392363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86" name="Line 5"/>
          <p:cNvSpPr>
            <a:spLocks noChangeShapeType="1"/>
          </p:cNvSpPr>
          <p:nvPr/>
        </p:nvSpPr>
        <p:spPr bwMode="gray">
          <a:xfrm flipH="1">
            <a:off x="1114425" y="4362450"/>
            <a:ext cx="2809875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87" name="Line 6"/>
          <p:cNvSpPr>
            <a:spLocks noChangeShapeType="1"/>
          </p:cNvSpPr>
          <p:nvPr/>
        </p:nvSpPr>
        <p:spPr bwMode="gray">
          <a:xfrm flipH="1">
            <a:off x="1114425" y="3533775"/>
            <a:ext cx="3287713" cy="15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88" name="Line 7"/>
          <p:cNvSpPr>
            <a:spLocks noChangeShapeType="1"/>
          </p:cNvSpPr>
          <p:nvPr/>
        </p:nvSpPr>
        <p:spPr bwMode="gray">
          <a:xfrm flipH="1">
            <a:off x="1114425" y="2700338"/>
            <a:ext cx="3765550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89" name="Line 8"/>
          <p:cNvSpPr>
            <a:spLocks noChangeShapeType="1"/>
          </p:cNvSpPr>
          <p:nvPr/>
        </p:nvSpPr>
        <p:spPr bwMode="gray">
          <a:xfrm flipH="1">
            <a:off x="1114425" y="1989138"/>
            <a:ext cx="4184650" cy="15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90" name="Line 9"/>
          <p:cNvSpPr>
            <a:spLocks noChangeShapeType="1"/>
          </p:cNvSpPr>
          <p:nvPr/>
        </p:nvSpPr>
        <p:spPr bwMode="gray">
          <a:xfrm>
            <a:off x="1352550" y="1989138"/>
            <a:ext cx="1588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91" name="Line 10"/>
          <p:cNvSpPr>
            <a:spLocks noChangeShapeType="1"/>
          </p:cNvSpPr>
          <p:nvPr/>
        </p:nvSpPr>
        <p:spPr bwMode="gray">
          <a:xfrm>
            <a:off x="1352550" y="2700338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92" name="Line 11"/>
          <p:cNvSpPr>
            <a:spLocks noChangeShapeType="1"/>
          </p:cNvSpPr>
          <p:nvPr/>
        </p:nvSpPr>
        <p:spPr bwMode="gray">
          <a:xfrm>
            <a:off x="1352550" y="3541713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93" name="Line 12"/>
          <p:cNvSpPr>
            <a:spLocks noChangeShapeType="1"/>
          </p:cNvSpPr>
          <p:nvPr/>
        </p:nvSpPr>
        <p:spPr bwMode="gray">
          <a:xfrm>
            <a:off x="1352550" y="4383088"/>
            <a:ext cx="1588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94" name="Line 13"/>
          <p:cNvSpPr>
            <a:spLocks noChangeShapeType="1"/>
          </p:cNvSpPr>
          <p:nvPr/>
        </p:nvSpPr>
        <p:spPr bwMode="gray">
          <a:xfrm>
            <a:off x="1352550" y="5224463"/>
            <a:ext cx="1588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696" name="Text Box 15"/>
          <p:cNvSpPr txBox="1">
            <a:spLocks noChangeArrowheads="1"/>
          </p:cNvSpPr>
          <p:nvPr/>
        </p:nvSpPr>
        <p:spPr bwMode="auto">
          <a:xfrm>
            <a:off x="433371" y="3009900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</a:rPr>
              <a:t>4 место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71697" name="Text Box 16"/>
          <p:cNvSpPr txBox="1">
            <a:spLocks noChangeArrowheads="1"/>
          </p:cNvSpPr>
          <p:nvPr/>
        </p:nvSpPr>
        <p:spPr bwMode="auto">
          <a:xfrm>
            <a:off x="433370" y="3832988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>
                <a:latin typeface="Verdana" pitchFamily="34" charset="0"/>
              </a:rPr>
              <a:t>3 место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71698" name="Text Box 17"/>
          <p:cNvSpPr txBox="1">
            <a:spLocks noChangeArrowheads="1"/>
          </p:cNvSpPr>
          <p:nvPr/>
        </p:nvSpPr>
        <p:spPr bwMode="auto">
          <a:xfrm>
            <a:off x="433369" y="4642954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>
                <a:latin typeface="Verdana" pitchFamily="34" charset="0"/>
              </a:rPr>
              <a:t>2 место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71699" name="Text Box 18"/>
          <p:cNvSpPr txBox="1">
            <a:spLocks noChangeArrowheads="1"/>
          </p:cNvSpPr>
          <p:nvPr/>
        </p:nvSpPr>
        <p:spPr bwMode="auto">
          <a:xfrm>
            <a:off x="464165" y="5487108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>
                <a:latin typeface="Verdana" pitchFamily="34" charset="0"/>
              </a:rPr>
              <a:t>1 место</a:t>
            </a:r>
            <a:endParaRPr lang="en-US" sz="1400" b="1" dirty="0">
              <a:latin typeface="Verdana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30064" y="1989138"/>
            <a:ext cx="6692949" cy="4030662"/>
            <a:chOff x="1430064" y="1989138"/>
            <a:chExt cx="6692949" cy="4030662"/>
          </a:xfrm>
        </p:grpSpPr>
        <p:sp>
          <p:nvSpPr>
            <p:cNvPr id="211988" name="Freeform 20"/>
            <p:cNvSpPr>
              <a:spLocks/>
            </p:cNvSpPr>
            <p:nvPr/>
          </p:nvSpPr>
          <p:spPr bwMode="gray">
            <a:xfrm>
              <a:off x="7228248" y="4782779"/>
              <a:ext cx="894765" cy="1235594"/>
            </a:xfrm>
            <a:custGeom>
              <a:avLst/>
              <a:gdLst/>
              <a:ahLst/>
              <a:cxnLst>
                <a:cxn ang="0">
                  <a:pos x="399" y="1078"/>
                </a:cxn>
                <a:cxn ang="0">
                  <a:pos x="0" y="459"/>
                </a:cxn>
                <a:cxn ang="0">
                  <a:pos x="374" y="0"/>
                </a:cxn>
                <a:cxn ang="0">
                  <a:pos x="846" y="536"/>
                </a:cxn>
                <a:cxn ang="0">
                  <a:pos x="399" y="1078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flip="none" rotWithShape="1">
              <a:gsLst>
                <a:gs pos="0">
                  <a:srgbClr val="993366">
                    <a:shade val="30000"/>
                    <a:satMod val="115000"/>
                  </a:srgbClr>
                </a:gs>
                <a:gs pos="50000">
                  <a:srgbClr val="993366">
                    <a:shade val="67500"/>
                    <a:satMod val="115000"/>
                  </a:srgbClr>
                </a:gs>
                <a:gs pos="100000">
                  <a:srgbClr val="99336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702" name="Freeform 21"/>
            <p:cNvSpPr>
              <a:spLocks/>
            </p:cNvSpPr>
            <p:nvPr/>
          </p:nvSpPr>
          <p:spPr bwMode="gray">
            <a:xfrm>
              <a:off x="3448886" y="4782779"/>
              <a:ext cx="4174692" cy="526483"/>
            </a:xfrm>
            <a:custGeom>
              <a:avLst/>
              <a:gdLst>
                <a:gd name="T0" fmla="*/ 0 w 3947"/>
                <a:gd name="T1" fmla="*/ 295 h 460"/>
                <a:gd name="T2" fmla="*/ 2302 w 3947"/>
                <a:gd name="T3" fmla="*/ 295 h 460"/>
                <a:gd name="T4" fmla="*/ 2542 w 3947"/>
                <a:gd name="T5" fmla="*/ 0 h 460"/>
                <a:gd name="T6" fmla="*/ 325 w 3947"/>
                <a:gd name="T7" fmla="*/ 0 h 460"/>
                <a:gd name="T8" fmla="*/ 0 w 3947"/>
                <a:gd name="T9" fmla="*/ 295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flip="none" rotWithShape="1">
              <a:gsLst>
                <a:gs pos="0">
                  <a:srgbClr val="993366">
                    <a:shade val="30000"/>
                    <a:satMod val="115000"/>
                  </a:srgbClr>
                </a:gs>
                <a:gs pos="50000">
                  <a:srgbClr val="993366">
                    <a:shade val="67500"/>
                    <a:satMod val="115000"/>
                  </a:srgbClr>
                </a:gs>
                <a:gs pos="100000">
                  <a:srgbClr val="99336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3" name="Freeform 22"/>
            <p:cNvSpPr>
              <a:spLocks/>
            </p:cNvSpPr>
            <p:nvPr/>
          </p:nvSpPr>
          <p:spPr bwMode="gray">
            <a:xfrm>
              <a:off x="3043013" y="5306408"/>
              <a:ext cx="4608238" cy="713392"/>
            </a:xfrm>
            <a:custGeom>
              <a:avLst/>
              <a:gdLst>
                <a:gd name="T0" fmla="*/ 246 w 4357"/>
                <a:gd name="T1" fmla="*/ 0 h 623"/>
                <a:gd name="T2" fmla="*/ 2548 w 4357"/>
                <a:gd name="T3" fmla="*/ 0 h 623"/>
                <a:gd name="T4" fmla="*/ 2806 w 4357"/>
                <a:gd name="T5" fmla="*/ 400 h 623"/>
                <a:gd name="T6" fmla="*/ 0 w 4357"/>
                <a:gd name="T7" fmla="*/ 400 h 623"/>
                <a:gd name="T8" fmla="*/ 246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flip="none" rotWithShape="1">
              <a:gsLst>
                <a:gs pos="0">
                  <a:srgbClr val="993366">
                    <a:shade val="30000"/>
                    <a:satMod val="115000"/>
                  </a:srgbClr>
                </a:gs>
                <a:gs pos="50000">
                  <a:srgbClr val="993366">
                    <a:shade val="67500"/>
                    <a:satMod val="115000"/>
                  </a:srgbClr>
                </a:gs>
                <a:gs pos="100000">
                  <a:srgbClr val="99336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4" name="Freeform 23"/>
            <p:cNvSpPr>
              <a:spLocks/>
            </p:cNvSpPr>
            <p:nvPr/>
          </p:nvSpPr>
          <p:spPr bwMode="gray">
            <a:xfrm>
              <a:off x="6759122" y="4083655"/>
              <a:ext cx="791979" cy="1118598"/>
            </a:xfrm>
            <a:custGeom>
              <a:avLst/>
              <a:gdLst>
                <a:gd name="T0" fmla="*/ 246 w 749"/>
                <a:gd name="T1" fmla="*/ 628 h 977"/>
                <a:gd name="T2" fmla="*/ 0 w 749"/>
                <a:gd name="T3" fmla="*/ 220 h 977"/>
                <a:gd name="T4" fmla="*/ 181 w 749"/>
                <a:gd name="T5" fmla="*/ 0 h 977"/>
                <a:gd name="T6" fmla="*/ 481 w 749"/>
                <a:gd name="T7" fmla="*/ 347 h 977"/>
                <a:gd name="T8" fmla="*/ 246 w 749"/>
                <a:gd name="T9" fmla="*/ 628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flip="none" rotWithShape="1">
              <a:gsLst>
                <a:gs pos="0">
                  <a:srgbClr val="736FAD">
                    <a:shade val="30000"/>
                    <a:satMod val="115000"/>
                  </a:srgbClr>
                </a:gs>
                <a:gs pos="50000">
                  <a:srgbClr val="736FAD">
                    <a:shade val="67500"/>
                    <a:satMod val="115000"/>
                  </a:srgbClr>
                </a:gs>
                <a:gs pos="100000">
                  <a:srgbClr val="736FA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5" name="Freeform 24"/>
            <p:cNvSpPr>
              <a:spLocks/>
            </p:cNvSpPr>
            <p:nvPr/>
          </p:nvSpPr>
          <p:spPr bwMode="gray">
            <a:xfrm>
              <a:off x="3923283" y="4083655"/>
              <a:ext cx="3136290" cy="393792"/>
            </a:xfrm>
            <a:custGeom>
              <a:avLst/>
              <a:gdLst>
                <a:gd name="T0" fmla="*/ 0 w 2964"/>
                <a:gd name="T1" fmla="*/ 221 h 344"/>
                <a:gd name="T2" fmla="*/ 1730 w 2964"/>
                <a:gd name="T3" fmla="*/ 221 h 344"/>
                <a:gd name="T4" fmla="*/ 1910 w 2964"/>
                <a:gd name="T5" fmla="*/ 0 h 344"/>
                <a:gd name="T6" fmla="*/ 342 w 2964"/>
                <a:gd name="T7" fmla="*/ 1 h 344"/>
                <a:gd name="T8" fmla="*/ 0 w 2964"/>
                <a:gd name="T9" fmla="*/ 221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flip="none" rotWithShape="1">
              <a:gsLst>
                <a:gs pos="0">
                  <a:srgbClr val="736FAD">
                    <a:shade val="30000"/>
                    <a:satMod val="115000"/>
                  </a:srgbClr>
                </a:gs>
                <a:gs pos="50000">
                  <a:srgbClr val="736FAD">
                    <a:shade val="67500"/>
                    <a:satMod val="115000"/>
                  </a:srgbClr>
                </a:gs>
                <a:gs pos="100000">
                  <a:srgbClr val="736FA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6" name="Freeform 25"/>
            <p:cNvSpPr>
              <a:spLocks/>
            </p:cNvSpPr>
            <p:nvPr/>
          </p:nvSpPr>
          <p:spPr bwMode="gray">
            <a:xfrm>
              <a:off x="3526635" y="4476021"/>
              <a:ext cx="3640996" cy="726233"/>
            </a:xfrm>
            <a:custGeom>
              <a:avLst/>
              <a:gdLst>
                <a:gd name="T0" fmla="*/ 0 w 3443"/>
                <a:gd name="T1" fmla="*/ 408 h 634"/>
                <a:gd name="T2" fmla="*/ 2216 w 3443"/>
                <a:gd name="T3" fmla="*/ 408 h 634"/>
                <a:gd name="T4" fmla="*/ 1971 w 3443"/>
                <a:gd name="T5" fmla="*/ 0 h 634"/>
                <a:gd name="T6" fmla="*/ 243 w 3443"/>
                <a:gd name="T7" fmla="*/ 0 h 634"/>
                <a:gd name="T8" fmla="*/ 0 w 3443"/>
                <a:gd name="T9" fmla="*/ 408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flip="none" rotWithShape="1">
              <a:gsLst>
                <a:gs pos="0">
                  <a:srgbClr val="736FAD">
                    <a:shade val="30000"/>
                    <a:satMod val="115000"/>
                  </a:srgbClr>
                </a:gs>
                <a:gs pos="50000">
                  <a:srgbClr val="736FAD">
                    <a:shade val="67500"/>
                    <a:satMod val="115000"/>
                  </a:srgbClr>
                </a:gs>
                <a:gs pos="100000">
                  <a:srgbClr val="736FA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7" name="Freeform 26"/>
            <p:cNvSpPr>
              <a:spLocks/>
            </p:cNvSpPr>
            <p:nvPr/>
          </p:nvSpPr>
          <p:spPr bwMode="gray">
            <a:xfrm>
              <a:off x="6291314" y="3391666"/>
              <a:ext cx="693147" cy="971639"/>
            </a:xfrm>
            <a:custGeom>
              <a:avLst/>
              <a:gdLst>
                <a:gd name="T0" fmla="*/ 0 w 655"/>
                <a:gd name="T1" fmla="*/ 148 h 849"/>
                <a:gd name="T2" fmla="*/ 250 w 655"/>
                <a:gd name="T3" fmla="*/ 545 h 849"/>
                <a:gd name="T4" fmla="*/ 422 w 655"/>
                <a:gd name="T5" fmla="*/ 342 h 849"/>
                <a:gd name="T6" fmla="*/ 121 w 655"/>
                <a:gd name="T7" fmla="*/ 0 h 849"/>
                <a:gd name="T8" fmla="*/ 0 w 655"/>
                <a:gd name="T9" fmla="*/ 148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8" name="Freeform 27"/>
            <p:cNvSpPr>
              <a:spLocks/>
            </p:cNvSpPr>
            <p:nvPr/>
          </p:nvSpPr>
          <p:spPr bwMode="gray">
            <a:xfrm>
              <a:off x="4395044" y="3391666"/>
              <a:ext cx="2093935" cy="262528"/>
            </a:xfrm>
            <a:custGeom>
              <a:avLst/>
              <a:gdLst>
                <a:gd name="T0" fmla="*/ 0 w 1980"/>
                <a:gd name="T1" fmla="*/ 147 h 229"/>
                <a:gd name="T2" fmla="*/ 1153 w 1980"/>
                <a:gd name="T3" fmla="*/ 147 h 229"/>
                <a:gd name="T4" fmla="*/ 1274 w 1980"/>
                <a:gd name="T5" fmla="*/ 0 h 229"/>
                <a:gd name="T6" fmla="*/ 322 w 1980"/>
                <a:gd name="T7" fmla="*/ 0 h 229"/>
                <a:gd name="T8" fmla="*/ 0 w 1980"/>
                <a:gd name="T9" fmla="*/ 14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09" name="Freeform 28"/>
            <p:cNvSpPr>
              <a:spLocks/>
            </p:cNvSpPr>
            <p:nvPr/>
          </p:nvSpPr>
          <p:spPr bwMode="gray">
            <a:xfrm>
              <a:off x="3991807" y="3652767"/>
              <a:ext cx="2709333" cy="710538"/>
            </a:xfrm>
            <a:custGeom>
              <a:avLst/>
              <a:gdLst>
                <a:gd name="T0" fmla="*/ 0 w 2561"/>
                <a:gd name="T1" fmla="*/ 399 h 621"/>
                <a:gd name="T2" fmla="*/ 1650 w 2561"/>
                <a:gd name="T3" fmla="*/ 399 h 621"/>
                <a:gd name="T4" fmla="*/ 1400 w 2561"/>
                <a:gd name="T5" fmla="*/ 0 h 621"/>
                <a:gd name="T6" fmla="*/ 246 w 2561"/>
                <a:gd name="T7" fmla="*/ 0 h 621"/>
                <a:gd name="T8" fmla="*/ 0 w 2561"/>
                <a:gd name="T9" fmla="*/ 399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10" name="Freeform 29"/>
            <p:cNvSpPr>
              <a:spLocks/>
            </p:cNvSpPr>
            <p:nvPr/>
          </p:nvSpPr>
          <p:spPr bwMode="gray">
            <a:xfrm>
              <a:off x="5818235" y="2689688"/>
              <a:ext cx="596949" cy="846082"/>
            </a:xfrm>
            <a:custGeom>
              <a:avLst/>
              <a:gdLst>
                <a:gd name="T0" fmla="*/ 248 w 564"/>
                <a:gd name="T1" fmla="*/ 476 h 738"/>
                <a:gd name="T2" fmla="*/ 363 w 564"/>
                <a:gd name="T3" fmla="*/ 340 h 738"/>
                <a:gd name="T4" fmla="*/ 63 w 564"/>
                <a:gd name="T5" fmla="*/ 0 h 738"/>
                <a:gd name="T6" fmla="*/ 0 w 564"/>
                <a:gd name="T7" fmla="*/ 72 h 738"/>
                <a:gd name="T8" fmla="*/ 248 w 564"/>
                <a:gd name="T9" fmla="*/ 476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11" name="Freeform 30"/>
            <p:cNvSpPr>
              <a:spLocks/>
            </p:cNvSpPr>
            <p:nvPr/>
          </p:nvSpPr>
          <p:spPr bwMode="gray">
            <a:xfrm>
              <a:off x="4874712" y="2689688"/>
              <a:ext cx="1044991" cy="126984"/>
            </a:xfrm>
            <a:custGeom>
              <a:avLst/>
              <a:gdLst>
                <a:gd name="T0" fmla="*/ 0 w 987"/>
                <a:gd name="T1" fmla="*/ 71 h 110"/>
                <a:gd name="T2" fmla="*/ 574 w 987"/>
                <a:gd name="T3" fmla="*/ 71 h 110"/>
                <a:gd name="T4" fmla="*/ 636 w 987"/>
                <a:gd name="T5" fmla="*/ 0 h 110"/>
                <a:gd name="T6" fmla="*/ 198 w 987"/>
                <a:gd name="T7" fmla="*/ 0 h 110"/>
                <a:gd name="T8" fmla="*/ 0 w 987"/>
                <a:gd name="T9" fmla="*/ 7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12" name="Freeform 31"/>
            <p:cNvSpPr>
              <a:spLocks/>
            </p:cNvSpPr>
            <p:nvPr/>
          </p:nvSpPr>
          <p:spPr bwMode="gray">
            <a:xfrm>
              <a:off x="4463568" y="2815245"/>
              <a:ext cx="1764493" cy="720525"/>
            </a:xfrm>
            <a:custGeom>
              <a:avLst/>
              <a:gdLst>
                <a:gd name="T0" fmla="*/ 0 w 1669"/>
                <a:gd name="T1" fmla="*/ 405 h 629"/>
                <a:gd name="T2" fmla="*/ 1073 w 1669"/>
                <a:gd name="T3" fmla="*/ 405 h 629"/>
                <a:gd name="T4" fmla="*/ 825 w 1669"/>
                <a:gd name="T5" fmla="*/ 0 h 629"/>
                <a:gd name="T6" fmla="*/ 250 w 1669"/>
                <a:gd name="T7" fmla="*/ 0 h 629"/>
                <a:gd name="T8" fmla="*/ 0 w 1669"/>
                <a:gd name="T9" fmla="*/ 405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13" name="Freeform 32"/>
            <p:cNvSpPr>
              <a:spLocks/>
            </p:cNvSpPr>
            <p:nvPr/>
          </p:nvSpPr>
          <p:spPr bwMode="gray">
            <a:xfrm>
              <a:off x="5341203" y="1989138"/>
              <a:ext cx="504706" cy="716245"/>
            </a:xfrm>
            <a:custGeom>
              <a:avLst/>
              <a:gdLst>
                <a:gd name="T0" fmla="*/ 250 w 477"/>
                <a:gd name="T1" fmla="*/ 402 h 625"/>
                <a:gd name="T2" fmla="*/ 307 w 477"/>
                <a:gd name="T3" fmla="*/ 340 h 625"/>
                <a:gd name="T4" fmla="*/ 0 w 477"/>
                <a:gd name="T5" fmla="*/ 0 h 625"/>
                <a:gd name="T6" fmla="*/ 250 w 477"/>
                <a:gd name="T7" fmla="*/ 40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solidFill>
              <a:srgbClr val="007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714" name="Freeform 33"/>
            <p:cNvSpPr>
              <a:spLocks/>
            </p:cNvSpPr>
            <p:nvPr/>
          </p:nvSpPr>
          <p:spPr bwMode="gray">
            <a:xfrm>
              <a:off x="4932694" y="1989138"/>
              <a:ext cx="818335" cy="716245"/>
            </a:xfrm>
            <a:custGeom>
              <a:avLst/>
              <a:gdLst>
                <a:gd name="T0" fmla="*/ 0 w 773"/>
                <a:gd name="T1" fmla="*/ 402 h 625"/>
                <a:gd name="T2" fmla="*/ 498 w 773"/>
                <a:gd name="T3" fmla="*/ 402 h 625"/>
                <a:gd name="T4" fmla="*/ 250 w 773"/>
                <a:gd name="T5" fmla="*/ 0 h 625"/>
                <a:gd name="T6" fmla="*/ 0 w 773"/>
                <a:gd name="T7" fmla="*/ 40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2004" name="Text Box 36"/>
            <p:cNvSpPr txBox="1">
              <a:spLocks noChangeArrowheads="1"/>
            </p:cNvSpPr>
            <p:nvPr/>
          </p:nvSpPr>
          <p:spPr bwMode="gray">
            <a:xfrm>
              <a:off x="1430064" y="3739801"/>
              <a:ext cx="1701240" cy="5535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" hangingPunct="0"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+mn-lt"/>
                </a:rPr>
                <a:t>Болезни глаза </a:t>
              </a:r>
            </a:p>
            <a:p>
              <a:pPr algn="ctr" eaLnBrk="0" hangingPunct="0">
                <a:defRPr/>
              </a:pPr>
              <a:r>
                <a:rPr lang="en-US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2005" name="Text Box 37"/>
            <p:cNvSpPr txBox="1">
              <a:spLocks noChangeArrowheads="1"/>
            </p:cNvSpPr>
            <p:nvPr/>
          </p:nvSpPr>
          <p:spPr bwMode="gray">
            <a:xfrm>
              <a:off x="1435335" y="4511690"/>
              <a:ext cx="1984560" cy="5849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" hangingPunct="0"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latin typeface="+mn-lt"/>
                </a:rPr>
                <a:t>Болезни органов </a:t>
              </a:r>
              <a:br>
                <a:rPr lang="ru-RU" sz="1600" b="1" dirty="0" smtClean="0">
                  <a:solidFill>
                    <a:srgbClr val="000000"/>
                  </a:solidFill>
                  <a:latin typeface="+mn-lt"/>
                </a:rPr>
              </a:br>
              <a:r>
                <a:rPr lang="ru-RU" sz="1600" b="1" dirty="0" smtClean="0">
                  <a:solidFill>
                    <a:srgbClr val="000000"/>
                  </a:solidFill>
                  <a:latin typeface="+mn-lt"/>
                </a:rPr>
                <a:t>пищеварения</a:t>
              </a:r>
              <a:endParaRPr lang="ru-RU" sz="16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2006" name="Text Box 38"/>
            <p:cNvSpPr txBox="1">
              <a:spLocks noChangeArrowheads="1"/>
            </p:cNvSpPr>
            <p:nvPr/>
          </p:nvSpPr>
          <p:spPr bwMode="gray">
            <a:xfrm>
              <a:off x="1432700" y="5306408"/>
              <a:ext cx="1639305" cy="5849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"/>
              <a:r>
                <a:rPr lang="ru-RU" sz="1600" b="1" dirty="0">
                  <a:solidFill>
                    <a:srgbClr val="000000"/>
                  </a:solidFill>
                  <a:latin typeface="+mn-lt"/>
                </a:rPr>
                <a:t>Психические </a:t>
              </a:r>
              <a:r>
                <a:rPr lang="ru-RU" sz="1600" b="1" dirty="0" smtClean="0">
                  <a:solidFill>
                    <a:srgbClr val="000000"/>
                  </a:solidFill>
                  <a:latin typeface="+mn-lt"/>
                </a:rPr>
                <a:t/>
              </a:r>
              <a:br>
                <a:rPr lang="ru-RU" sz="1600" b="1" dirty="0" smtClean="0">
                  <a:solidFill>
                    <a:srgbClr val="000000"/>
                  </a:solidFill>
                  <a:latin typeface="+mn-lt"/>
                </a:rPr>
              </a:br>
              <a:r>
                <a:rPr lang="ru-RU" sz="1600" b="1" dirty="0" smtClean="0">
                  <a:solidFill>
                    <a:srgbClr val="000000"/>
                  </a:solidFill>
                  <a:latin typeface="+mn-lt"/>
                </a:rPr>
                <a:t>расстройства </a:t>
              </a:r>
              <a:endParaRPr lang="ru-RU" sz="16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3630601" y="-22619"/>
            <a:ext cx="5194920" cy="100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6666"/>
                </a:solidFill>
              </a:rPr>
              <a:t>Структура распространенности заболеваний у детей </a:t>
            </a:r>
            <a:r>
              <a:rPr lang="ru-RU" sz="2400" b="1" dirty="0" smtClean="0">
                <a:solidFill>
                  <a:srgbClr val="006666"/>
                </a:solidFill>
              </a:rPr>
              <a:t>сирот по </a:t>
            </a:r>
            <a:r>
              <a:rPr lang="ru-RU" sz="2400" b="1" dirty="0">
                <a:solidFill>
                  <a:srgbClr val="006666"/>
                </a:solidFill>
              </a:rPr>
              <a:t>данным диспансеризации,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121600"/>
            <a:ext cx="299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600" b="1" dirty="0">
                <a:solidFill>
                  <a:srgbClr val="000000"/>
                </a:solidFill>
                <a:latin typeface="+mn-lt"/>
              </a:rPr>
              <a:t>Болезни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костно-мышечной 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системы</a:t>
            </a:r>
          </a:p>
        </p:txBody>
      </p:sp>
      <p:sp>
        <p:nvSpPr>
          <p:cNvPr id="71695" name="Text Box 14"/>
          <p:cNvSpPr txBox="1">
            <a:spLocks noChangeArrowheads="1"/>
          </p:cNvSpPr>
          <p:nvPr/>
        </p:nvSpPr>
        <p:spPr bwMode="auto">
          <a:xfrm>
            <a:off x="4994132" y="2281436"/>
            <a:ext cx="8819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</a:rPr>
              <a:t>6,1 %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gray">
          <a:xfrm>
            <a:off x="1403648" y="2828637"/>
            <a:ext cx="248067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" hangingPunct="0"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Болезни 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эндокринной системы</a:t>
            </a: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84015" y="2190849"/>
            <a:ext cx="968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>
                <a:latin typeface="Verdana" pitchFamily="34" charset="0"/>
              </a:rPr>
              <a:t>5 место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4738821" y="3013302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10,6 %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756510" y="4685248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15,6 %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731501" y="5463049"/>
            <a:ext cx="111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29,7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 %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4756510" y="3832150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15,3 %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7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796136" cy="90872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006666"/>
                </a:solidFill>
              </a:rPr>
              <a:t>Охват  иммунизацией 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детского населения области</a:t>
            </a:r>
            <a:br>
              <a:rPr lang="ru-RU" sz="2400" b="1" dirty="0">
                <a:solidFill>
                  <a:srgbClr val="006666"/>
                </a:solidFill>
              </a:rPr>
            </a:br>
            <a:r>
              <a:rPr lang="ru-RU" sz="2400" b="1" dirty="0">
                <a:solidFill>
                  <a:srgbClr val="006666"/>
                </a:solidFill>
              </a:rPr>
              <a:t>(в % от числа подлежавших)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5411950"/>
              </p:ext>
            </p:extLst>
          </p:nvPr>
        </p:nvGraphicFramePr>
        <p:xfrm>
          <a:off x="683568" y="1988840"/>
          <a:ext cx="7848872" cy="307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/>
                <a:gridCol w="2174032"/>
                <a:gridCol w="2362472"/>
              </a:tblGrid>
              <a:tr h="370840"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Вакцинация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Ревакцинация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2000" b="1" u="none" strike="noStrike" dirty="0" smtClean="0">
                          <a:effectLst/>
                        </a:rPr>
                        <a:t>Дифтерия, коклюш, столбняк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96,5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96,4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2000" b="1" u="none" strike="noStrike" dirty="0" smtClean="0">
                          <a:effectLst/>
                        </a:rPr>
                        <a:t>Корь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97,8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2000" b="1" u="none" strike="noStrike" dirty="0" smtClean="0">
                          <a:effectLst/>
                        </a:rPr>
                        <a:t>Эпидемический паротит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2000" b="1" u="none" strike="noStrike" dirty="0" smtClean="0">
                          <a:effectLst/>
                        </a:rPr>
                        <a:t>Полиомиелит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96,5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2000" b="1" u="none" strike="noStrike" dirty="0" smtClean="0">
                          <a:effectLst/>
                        </a:rPr>
                        <a:t>Гепатит </a:t>
                      </a:r>
                      <a:r>
                        <a:rPr lang="ru-RU" sz="2000" b="1" u="none" strike="noStrike" dirty="0">
                          <a:effectLst/>
                        </a:rPr>
                        <a:t>В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97,8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>
                          <a:effectLst/>
                        </a:rPr>
                        <a:t>-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B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2000" b="1" u="none" strike="noStrike" dirty="0" smtClean="0">
                          <a:effectLst/>
                        </a:rPr>
                        <a:t>Краснуха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97,8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/>
                        </a:rPr>
                        <a:t>96,1</a:t>
                      </a:r>
                      <a:endParaRPr lang="ru-RU" sz="2000" b="1" i="0" u="none" strike="noStrike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95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1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467"/>
            <a:ext cx="4932040" cy="903253"/>
          </a:xfrm>
        </p:spPr>
        <p:txBody>
          <a:bodyPr/>
          <a:lstStyle/>
          <a:p>
            <a:r>
              <a:rPr lang="ru-RU" sz="2400" b="1" dirty="0">
                <a:solidFill>
                  <a:srgbClr val="006666"/>
                </a:solidFill>
              </a:rPr>
              <a:t>Обеспеченность детского населения </a:t>
            </a:r>
            <a:r>
              <a:rPr lang="ru-RU" sz="2400" b="1" dirty="0" smtClean="0">
                <a:solidFill>
                  <a:srgbClr val="006666"/>
                </a:solidFill>
              </a:rPr>
              <a:t>ВМП, (на 1 тыс.)</a:t>
            </a:r>
            <a:endParaRPr lang="ru-RU" sz="2400" b="1" dirty="0">
              <a:solidFill>
                <a:srgbClr val="006666"/>
              </a:solidFill>
            </a:endParaRPr>
          </a:p>
        </p:txBody>
      </p:sp>
      <p:graphicFrame>
        <p:nvGraphicFramePr>
          <p:cNvPr id="6" name="Object 140"/>
          <p:cNvGraphicFramePr>
            <a:graphicFrameLocks noGrp="1" noChangeAspect="1"/>
          </p:cNvGraphicFramePr>
          <p:nvPr/>
        </p:nvGraphicFramePr>
        <p:xfrm>
          <a:off x="1310432" y="1080809"/>
          <a:ext cx="6839694" cy="532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96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65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359662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6666"/>
                </a:solidFill>
              </a:rPr>
              <a:t>Выводы:</a:t>
            </a:r>
            <a:endParaRPr lang="ru-RU" sz="5400" b="1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3925"/>
            <a:ext cx="8435280" cy="4929411"/>
          </a:xfrm>
        </p:spPr>
        <p:txBody>
          <a:bodyPr/>
          <a:lstStyle/>
          <a:p>
            <a:r>
              <a:rPr lang="ru-RU" sz="2600" dirty="0" smtClean="0"/>
              <a:t>В 2011 году стабилизировались показатели заболеваемости детей во всех возрастных группах;</a:t>
            </a:r>
          </a:p>
          <a:p>
            <a:r>
              <a:rPr lang="ru-RU" sz="2600" dirty="0" smtClean="0"/>
              <a:t>К моменту совершеннолетия среднестатистический подросток имеет 2-3 хронических заболевания;</a:t>
            </a:r>
          </a:p>
          <a:p>
            <a:r>
              <a:rPr lang="ru-RU" sz="2600" dirty="0" smtClean="0"/>
              <a:t>Отмечен рост психических расстройств и расстройств поведения среди детей и подростков;</a:t>
            </a:r>
          </a:p>
          <a:p>
            <a:r>
              <a:rPr lang="ru-RU" sz="2600" dirty="0" smtClean="0"/>
              <a:t>Показатель младенческой смертности в 2011 самый низкий в истории здравоохранения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97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10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714348" y="2786058"/>
            <a:ext cx="7776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Льготное лекарственное обеспечение</a:t>
            </a:r>
            <a:endParaRPr kumimoji="0" lang="ru-RU" sz="6600" b="1" i="0" u="none" strike="noStrike" kern="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9A4FE-2B64-4EB1-B83D-335D76DDD4A2}" type="slidenum">
              <a:rPr lang="ru-RU" smtClean="0"/>
              <a:pPr>
                <a:defRPr/>
              </a:pPr>
              <a:t>98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6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idx="1"/>
          </p:nvPr>
        </p:nvSpPr>
        <p:spPr>
          <a:xfrm>
            <a:off x="3851275" y="0"/>
            <a:ext cx="5289550" cy="9810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ＭＳ Ｐゴシック" pitchFamily="34" charset="-128"/>
              </a:rPr>
              <a:t>Виды льготного </a:t>
            </a:r>
            <a:br>
              <a:rPr lang="ru-RU" sz="24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ru-RU" sz="2400" b="1" dirty="0" smtClean="0">
                <a:solidFill>
                  <a:srgbClr val="002060"/>
                </a:solidFill>
                <a:ea typeface="ＭＳ Ｐゴシック" pitchFamily="34" charset="-128"/>
              </a:rPr>
              <a:t>лекарственного обеспечения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BAA920-BCC6-4BD5-9ABA-B413F2DCAF0B}" type="slidenum">
              <a:rPr lang="ru-RU" smtClean="0">
                <a:ea typeface="ＭＳ Ｐゴシック" pitchFamily="34" charset="-128"/>
              </a:rPr>
              <a:pPr/>
              <a:t>99</a:t>
            </a:fld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3076" name="Скругленный прямоугольник 4"/>
          <p:cNvSpPr>
            <a:spLocks noChangeArrowheads="1"/>
          </p:cNvSpPr>
          <p:nvPr/>
        </p:nvSpPr>
        <p:spPr bwMode="auto">
          <a:xfrm>
            <a:off x="996950" y="1171575"/>
            <a:ext cx="3502025" cy="10906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Федеральная льгота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</a:rPr>
              <a:t>26 506 человек</a:t>
            </a: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5821363" y="1171575"/>
            <a:ext cx="2808287" cy="105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ru-RU" dirty="0"/>
              <a:t>Федеральный закон  178-ФЗ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006475" y="2420938"/>
            <a:ext cx="3494088" cy="1223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Программа Семи высокозатратных нозологий </a:t>
            </a: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chemeClr val="accent4"/>
                </a:solidFill>
              </a:rPr>
              <a:t>1 537 человек</a:t>
            </a:r>
          </a:p>
        </p:txBody>
      </p:sp>
      <p:sp>
        <p:nvSpPr>
          <p:cNvPr id="3079" name="Скругленный прямоугольник 9"/>
          <p:cNvSpPr>
            <a:spLocks noChangeArrowheads="1"/>
          </p:cNvSpPr>
          <p:nvPr/>
        </p:nvSpPr>
        <p:spPr bwMode="auto">
          <a:xfrm>
            <a:off x="1006475" y="3913188"/>
            <a:ext cx="3455988" cy="11525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Региональная льгота</a:t>
            </a:r>
          </a:p>
          <a:p>
            <a:pPr algn="ctr">
              <a:defRPr/>
            </a:pPr>
            <a:r>
              <a:rPr lang="ru-RU" b="1" dirty="0">
                <a:solidFill>
                  <a:schemeClr val="accent4"/>
                </a:solidFill>
              </a:rPr>
              <a:t> </a:t>
            </a:r>
            <a:r>
              <a:rPr lang="ru-RU" sz="1600" b="1" dirty="0">
                <a:solidFill>
                  <a:schemeClr val="accent4"/>
                </a:solidFill>
              </a:rPr>
              <a:t>107 972 человека</a:t>
            </a:r>
          </a:p>
        </p:txBody>
      </p:sp>
      <p:sp>
        <p:nvSpPr>
          <p:cNvPr id="3080" name="Скругленный прямоугольник 10"/>
          <p:cNvSpPr>
            <a:spLocks noChangeArrowheads="1"/>
          </p:cNvSpPr>
          <p:nvPr/>
        </p:nvSpPr>
        <p:spPr bwMode="auto">
          <a:xfrm>
            <a:off x="996950" y="5286375"/>
            <a:ext cx="3465513" cy="12239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ru-RU" b="1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</a:rPr>
              <a:t>Целевые программы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/>
                </a:solidFill>
              </a:rPr>
              <a:t>69 329 человек</a:t>
            </a:r>
          </a:p>
          <a:p>
            <a:pPr algn="ctr">
              <a:defRPr/>
            </a:pP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821363" y="2565400"/>
            <a:ext cx="2808287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ru-RU" dirty="0"/>
              <a:t>Постановление Правительства РФ       № 682</a:t>
            </a:r>
          </a:p>
        </p:txBody>
      </p:sp>
      <p:sp>
        <p:nvSpPr>
          <p:cNvPr id="3082" name="Прямоугольник 12"/>
          <p:cNvSpPr>
            <a:spLocks noChangeArrowheads="1"/>
          </p:cNvSpPr>
          <p:nvPr/>
        </p:nvSpPr>
        <p:spPr bwMode="auto">
          <a:xfrm>
            <a:off x="5821363" y="3949700"/>
            <a:ext cx="2808287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ru-RU" sz="1600" b="1" dirty="0"/>
              <a:t>Постановление Правительства РФ № 890</a:t>
            </a:r>
          </a:p>
          <a:p>
            <a:pPr algn="ctr">
              <a:defRPr/>
            </a:pPr>
            <a:r>
              <a:rPr lang="ru-RU" sz="1600" b="1" dirty="0"/>
              <a:t>Закон Кировской области № 369-ЗО</a:t>
            </a:r>
          </a:p>
        </p:txBody>
      </p:sp>
      <p:sp>
        <p:nvSpPr>
          <p:cNvPr id="3083" name="Прямоугольник 13"/>
          <p:cNvSpPr>
            <a:spLocks noChangeArrowheads="1"/>
          </p:cNvSpPr>
          <p:nvPr/>
        </p:nvSpPr>
        <p:spPr bwMode="auto">
          <a:xfrm>
            <a:off x="5821363" y="5286375"/>
            <a:ext cx="2808287" cy="1241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ru-RU" dirty="0"/>
              <a:t>Постановление Правительства Кировской области 112/319</a:t>
            </a:r>
          </a:p>
        </p:txBody>
      </p:sp>
      <p:sp>
        <p:nvSpPr>
          <p:cNvPr id="8204" name="Стрелка вправо 14"/>
          <p:cNvSpPr>
            <a:spLocks noChangeArrowheads="1"/>
          </p:cNvSpPr>
          <p:nvPr/>
        </p:nvSpPr>
        <p:spPr bwMode="auto">
          <a:xfrm>
            <a:off x="4643438" y="1628775"/>
            <a:ext cx="865187" cy="360363"/>
          </a:xfrm>
          <a:prstGeom prst="right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338" y="2732088"/>
            <a:ext cx="9636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4254500"/>
            <a:ext cx="965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88" y="5822950"/>
            <a:ext cx="9636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727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ДЗ">
  <a:themeElements>
    <a:clrScheme name="1_ПрезентацияДЗ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2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3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5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6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7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ПрезентацияДЗ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8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ПрезентацияД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ПрезентацияД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ПрезентацияД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ПрезентацияД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ПрезентацияДЗ">
  <a:themeElements>
    <a:clrScheme name="1_ПрезентацияДЗ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ПрезентацияДЗ">
  <a:themeElements>
    <a:clrScheme name="1_ПрезентацияД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Д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Д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Д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Д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ПрезентацияДЗ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ПрезентацияДЗ</Template>
  <TotalTime>10889</TotalTime>
  <Words>3620</Words>
  <Application>Microsoft Office PowerPoint</Application>
  <PresentationFormat>Экран (4:3)</PresentationFormat>
  <Paragraphs>1506</Paragraphs>
  <Slides>147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147</vt:i4>
      </vt:variant>
    </vt:vector>
  </HeadingPairs>
  <TitlesOfParts>
    <vt:vector size="172" baseType="lpstr">
      <vt:lpstr>1_ПрезентацияДЗ</vt:lpstr>
      <vt:lpstr>2_ПрезентацияДЗ</vt:lpstr>
      <vt:lpstr>4_ПрезентацияДЗ</vt:lpstr>
      <vt:lpstr>5_ПрезентацияДЗ</vt:lpstr>
      <vt:lpstr>6_ПрезентацияДЗ</vt:lpstr>
      <vt:lpstr>7_ПрезентацияДЗ</vt:lpstr>
      <vt:lpstr>3_ПрезентацияДЗ</vt:lpstr>
      <vt:lpstr>8_ПрезентацияДЗ</vt:lpstr>
      <vt:lpstr>9_ПрезентацияДЗ</vt:lpstr>
      <vt:lpstr>10_ПрезентацияДЗ</vt:lpstr>
      <vt:lpstr>11_ПрезентацияДЗ</vt:lpstr>
      <vt:lpstr>12_ПрезентацияДЗ</vt:lpstr>
      <vt:lpstr>13_ПрезентацияДЗ</vt:lpstr>
      <vt:lpstr>15_ПрезентацияДЗ</vt:lpstr>
      <vt:lpstr>16_ПрезентацияДЗ</vt:lpstr>
      <vt:lpstr>22_ПрезентацияДЗ</vt:lpstr>
      <vt:lpstr>23_ПрезентацияДЗ</vt:lpstr>
      <vt:lpstr>25_ПрезентацияДЗ</vt:lpstr>
      <vt:lpstr>26_ПрезентацияДЗ</vt:lpstr>
      <vt:lpstr>27_ПрезентацияДЗ</vt:lpstr>
      <vt:lpstr>14_ПрезентацияДЗ</vt:lpstr>
      <vt:lpstr>28_ПрезентацияДЗ</vt:lpstr>
      <vt:lpstr>17_ПрезентацияДЗ</vt:lpstr>
      <vt:lpstr>18_ПрезентацияДЗ</vt:lpstr>
      <vt:lpstr>20_ПрезентацияДЗ</vt:lpstr>
      <vt:lpstr>Слайд 1</vt:lpstr>
      <vt:lpstr>Демография</vt:lpstr>
      <vt:lpstr>Слайд 3</vt:lpstr>
      <vt:lpstr>Слайд 4</vt:lpstr>
      <vt:lpstr>Демографические  показатели (на 1 тыс. населения) </vt:lpstr>
      <vt:lpstr>Естественное движение населения области  (на 1 тыс.)</vt:lpstr>
      <vt:lpstr>Динамика суммарного коэффициента рождаемости</vt:lpstr>
      <vt:lpstr>Слайд 8</vt:lpstr>
      <vt:lpstr>Слайд 9</vt:lpstr>
      <vt:lpstr>Слайд 10</vt:lpstr>
      <vt:lpstr>Выводы  по демографии</vt:lpstr>
      <vt:lpstr>Взрослое население</vt:lpstr>
      <vt:lpstr>Слайд 13</vt:lpstr>
      <vt:lpstr>Динамика показателей  общей и первичной заболеваемости всех возрастов  (на 1 тыс.)</vt:lpstr>
      <vt:lpstr>Динамика первичной заболеваемости  взрослого населения  (на 1 тыс.)</vt:lpstr>
      <vt:lpstr>Показатели   первичной заболеваемости  взрослого населения по МО, ‰ </vt:lpstr>
      <vt:lpstr>Слайд 17</vt:lpstr>
      <vt:lpstr>Динамика общей заболеваемости  взрослого населения  (на 1 тыс.)</vt:lpstr>
      <vt:lpstr>Показатели общей заболеваемости  взрослого населения, ‰ </vt:lpstr>
      <vt:lpstr>Слайд 20</vt:lpstr>
      <vt:lpstr>Слайд 21</vt:lpstr>
      <vt:lpstr>Материнская смертность  (на 100 тыс. детей родившихся живыми)</vt:lpstr>
      <vt:lpstr>Слайд 23</vt:lpstr>
      <vt:lpstr>Слайд 24</vt:lpstr>
      <vt:lpstr>Слайд 25</vt:lpstr>
      <vt:lpstr>Слайд 26</vt:lpstr>
      <vt:lpstr>Слайд 27</vt:lpstr>
      <vt:lpstr>Социально-значимые заболевания</vt:lpstr>
      <vt:lpstr>Слайд 29</vt:lpstr>
      <vt:lpstr>Первичная заболеваемость взрослого населения БСК (на 1 тыс.)</vt:lpstr>
      <vt:lpstr>Первичная заболеваемость взрослого населения БСК в разрезе муниципальных образований  (на 1 тыс.)</vt:lpstr>
      <vt:lpstr>Показатели смертности от БСК (на 100 тыс. населения)</vt:lpstr>
      <vt:lpstr>Показатели смертности от БСК  в разрезе муниципальных образований (на 100 тыс. населения)</vt:lpstr>
      <vt:lpstr>Медицинская помощь больным  с инфарктом миокарда, %</vt:lpstr>
      <vt:lpstr>Медицинская помощь больным  с острым нарушением мозгового кровообращения  (ОНМК), %</vt:lpstr>
      <vt:lpstr>Первичная заболеваемость  туберкулезом населения   (на 100 тыс. населения)</vt:lpstr>
      <vt:lpstr>Первичная заболеваемость  туберкулезом взрослого населения в разрезе МО  (на 100 тыс. населения)</vt:lpstr>
      <vt:lpstr>Слайд 38</vt:lpstr>
      <vt:lpstr>Слайд 39</vt:lpstr>
      <vt:lpstr>Не обследовано  на туберкулез 2 года и более (% от населения)</vt:lpstr>
      <vt:lpstr>Первичная заболеваемость злокачественными новообразованиями всего населения (на 100 тыс.)</vt:lpstr>
      <vt:lpstr>Смертность от злокачественных новообразований  всего населения (на 100 тыс.)</vt:lpstr>
      <vt:lpstr>Первичная заболеваемость  и одногодичная летальность  от новообразований, %</vt:lpstr>
      <vt:lpstr>Слайд 44</vt:lpstr>
      <vt:lpstr>Слайд 45</vt:lpstr>
      <vt:lpstr>Слайд 46</vt:lpstr>
      <vt:lpstr>Темп прироста смертности населения в трудоспособном возрасте  от различных локализаций новообразований, 2011 г. (%) </vt:lpstr>
      <vt:lpstr>Первичная заболеваемость  психическими расстройствами взрослого населения (на 100 тыс. )</vt:lpstr>
      <vt:lpstr>Слайд 49</vt:lpstr>
      <vt:lpstr>Завершенные суициды  среди взрослого населения  (на 100 тыс. населения)</vt:lpstr>
      <vt:lpstr>Слайд 51</vt:lpstr>
      <vt:lpstr>Смертность  от алкогольных отравлений (на 100 тыс. населения)</vt:lpstr>
      <vt:lpstr>Смертность  от алкогольных отравлений по МО (на 100 тыс. населения)</vt:lpstr>
      <vt:lpstr>Первичная заболеваемость взрослого населения  (на 100 тыс. населения)</vt:lpstr>
      <vt:lpstr>Динамика временной  утраты трудоспособности (на 100 работающих)</vt:lpstr>
      <vt:lpstr>Слайд 56</vt:lpstr>
      <vt:lpstr>Первичный выход на инвалидность  взрослого населения, 2011г.  (на 10 тыс. населения)</vt:lpstr>
      <vt:lpstr>Охват  иммунизацией взрослого населения области,  (в % от числа подлежавших)</vt:lpstr>
      <vt:lpstr>Охват  вакцинацией против гриппа и уровень  заболеваемости ОРВИ</vt:lpstr>
      <vt:lpstr>Охват населения МО иммунизацией против гепатита В, %</vt:lpstr>
      <vt:lpstr>Динамика выполнения плана дополнительных осмотров работающих, %</vt:lpstr>
      <vt:lpstr>Динамика числа осмотренных по программе дополнительной диспансеризации работающих</vt:lpstr>
      <vt:lpstr>Структура выявленной заболеваемости работающего населения, 2011г.</vt:lpstr>
      <vt:lpstr>Слайд 64</vt:lpstr>
      <vt:lpstr>Слайд 65</vt:lpstr>
      <vt:lpstr>Выводы:</vt:lpstr>
      <vt:lpstr>Детское население</vt:lpstr>
      <vt:lpstr>Динамика заболеваемости  детей 0-17 лет (на 1 тыс.)</vt:lpstr>
      <vt:lpstr>Показатели первичной заболеваемости детей 0-14 лет   (на 1 тыс. )</vt:lpstr>
      <vt:lpstr>Первичная заболеваемость детей 0-14 лет по МО (на 1 тыс.)</vt:lpstr>
      <vt:lpstr>Показатели  общей заболеваемости детей 0-14 лет   (на 1 тыс. )</vt:lpstr>
      <vt:lpstr>Общая заболеваемость детей  0-14 лет по МО  (на 1 тыс.)</vt:lpstr>
      <vt:lpstr>Показатели заболеваемости детей 15-17 лет (на 1 тыс. )</vt:lpstr>
      <vt:lpstr>Первичная заболеваемость детей 15-17 лет по МО (на 1 тыс.)</vt:lpstr>
      <vt:lpstr>Общая заболеваемость детей  15- 17 лет  по МО (на 1 тыс.)</vt:lpstr>
      <vt:lpstr>Структура  первичной заболеваемости  в различных возрастных группах  (на 1 тыс.)</vt:lpstr>
      <vt:lpstr>Ведущие причины   общей заболеваемости  детей и подростков (на 1 тыс.)</vt:lpstr>
      <vt:lpstr>Заболеваемость туберкулезом детей 0-17 лет   (на 100 тыс. населения)</vt:lpstr>
      <vt:lpstr>Слайд 79</vt:lpstr>
      <vt:lpstr>Выявлено  психических расстройств, 2011 г.  (на 100 тыс. нас.)</vt:lpstr>
      <vt:lpstr>Динамика числа завершенных суицидов среди детей </vt:lpstr>
      <vt:lpstr>Наркология: первичная заболеваемость  детей 15 -17 лет (на 100 тыс. )</vt:lpstr>
      <vt:lpstr>Динамика детской смертности  (на 1 тыс. населения)</vt:lpstr>
      <vt:lpstr>Слайд 84</vt:lpstr>
      <vt:lpstr>Структура детской смертности  (0-17 лет),  2011г.,%</vt:lpstr>
      <vt:lpstr>Младенческая смертность  (на 1000 родившихся живыми)</vt:lpstr>
      <vt:lpstr>Структура  младенческой смертности</vt:lpstr>
      <vt:lpstr>Слайд 88</vt:lpstr>
      <vt:lpstr>Отсутствие детской смертности в районах, 2011 г.</vt:lpstr>
      <vt:lpstr>Диспансеризация   14-ти летних подростков</vt:lpstr>
      <vt:lpstr>Дополнительная диспансеризация 14 - летних подростков</vt:lpstr>
      <vt:lpstr>Структура выявленных заболеваний у 14-летних подростков</vt:lpstr>
      <vt:lpstr>Диспансеризация детей-сирот  и детей, находящихся  в трудной жизненной ситуации</vt:lpstr>
      <vt:lpstr>Слайд 94</vt:lpstr>
      <vt:lpstr>Охват  иммунизацией  детского населения области (в % от числа подлежавших)</vt:lpstr>
      <vt:lpstr>Обеспеченность детского населения ВМП, (на 1 тыс.)</vt:lpstr>
      <vt:lpstr>Выводы:</vt:lpstr>
      <vt:lpstr>Слайд 98</vt:lpstr>
      <vt:lpstr>Слайд 99</vt:lpstr>
      <vt:lpstr>Удельный вес  льготников  среди населения МО, %</vt:lpstr>
      <vt:lpstr>Финансирование льготного лекарственного обеспечения  2010-2012 гг.</vt:lpstr>
      <vt:lpstr>Программа семи высокозатратных нозологий (7 ВЗН)</vt:lpstr>
      <vt:lpstr>Федеральная льгота (ОНЛС)</vt:lpstr>
      <vt:lpstr>Средняя стоимость 1 рецепта  по федеральной льготе (руб.)</vt:lpstr>
      <vt:lpstr>Средняя сумма,  израсходованная на 1- го льготника за год (руб.)</vt:lpstr>
      <vt:lpstr>Отказавшихся от льготного лекарственного обеспечения  (по федеральной льготе), 2012 г., %</vt:lpstr>
      <vt:lpstr>Региональная льгота</vt:lpstr>
      <vt:lpstr>Повышение доступности лекарственного обеспечения  для сельского населения</vt:lpstr>
      <vt:lpstr>Выводы</vt:lpstr>
      <vt:lpstr>Слайд 110</vt:lpstr>
      <vt:lpstr>Динамика сети учреждений здравоохранения</vt:lpstr>
      <vt:lpstr>Обеспеченность койками  (на 10 тыс. нас.)</vt:lpstr>
      <vt:lpstr>Число дней работы коек  в году для взрослых</vt:lpstr>
      <vt:lpstr>Число дней работы коек  в году для детей</vt:lpstr>
      <vt:lpstr>Динамика показателей  обеспеченности  кадрами (на 10 тыс. населения)</vt:lpstr>
      <vt:lpstr>Состав врачей  по возрастам в динамике, %</vt:lpstr>
      <vt:lpstr>Обеспеченность врачами  (на 10 тыс. населения)</vt:lpstr>
      <vt:lpstr>Слайд 118</vt:lpstr>
      <vt:lpstr>Слайд 119</vt:lpstr>
      <vt:lpstr>Слайд 120</vt:lpstr>
      <vt:lpstr>Слайд 121</vt:lpstr>
      <vt:lpstr>Единовременные  денежные выплаты  из областного бюджета </vt:lpstr>
      <vt:lpstr>Выводы:</vt:lpstr>
      <vt:lpstr>Слайд 124</vt:lpstr>
      <vt:lpstr>Финансирование  здравоохранения (в млн.руб.)</vt:lpstr>
      <vt:lpstr>Объемы финансирования  на одного жителя, руб.</vt:lpstr>
      <vt:lpstr>Фактические расходы  на 1 жителя за счет  средств ОМС (руб.)</vt:lpstr>
      <vt:lpstr>Объемы медицинской помощи  на 1 жителя</vt:lpstr>
      <vt:lpstr>Слайд 129</vt:lpstr>
      <vt:lpstr>Слайд 130</vt:lpstr>
      <vt:lpstr>Объемы медицинской помощи на 1 жителя</vt:lpstr>
      <vt:lpstr>Слайд 132</vt:lpstr>
      <vt:lpstr>Слайд 133</vt:lpstr>
      <vt:lpstr>Слайд 134</vt:lpstr>
      <vt:lpstr>Слайд 135</vt:lpstr>
      <vt:lpstr>Освоение средств на проведение капитальных ремонтов</vt:lpstr>
      <vt:lpstr>Выводы по реализаЦии ТПГГ:</vt:lpstr>
      <vt:lpstr>Слайд 138</vt:lpstr>
      <vt:lpstr>Слайд 139</vt:lpstr>
      <vt:lpstr>Совершенствование финансирования ЗО</vt:lpstr>
      <vt:lpstr>Слайд 141</vt:lpstr>
      <vt:lpstr>Слайд 142</vt:lpstr>
      <vt:lpstr>Совершенствование управлением ЛПУ</vt:lpstr>
      <vt:lpstr>Слайд 144</vt:lpstr>
      <vt:lpstr>Слайд 145</vt:lpstr>
      <vt:lpstr>Повышение доступности медицинской помощи</vt:lpstr>
      <vt:lpstr>Слайд 147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Буйских</dc:creator>
  <cp:lastModifiedBy>Дмитрий А. Матвеев</cp:lastModifiedBy>
  <cp:revision>3769</cp:revision>
  <cp:lastPrinted>2012-04-02T11:10:42Z</cp:lastPrinted>
  <dcterms:created xsi:type="dcterms:W3CDTF">2009-03-04T05:02:09Z</dcterms:created>
  <dcterms:modified xsi:type="dcterms:W3CDTF">2012-04-13T05:02:25Z</dcterms:modified>
</cp:coreProperties>
</file>